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481" r:id="rId3"/>
    <p:sldId id="417" r:id="rId4"/>
    <p:sldId id="495" r:id="rId5"/>
    <p:sldId id="257" r:id="rId6"/>
    <p:sldId id="501" r:id="rId7"/>
    <p:sldId id="357" r:id="rId8"/>
    <p:sldId id="928" r:id="rId9"/>
    <p:sldId id="933" r:id="rId10"/>
    <p:sldId id="503" r:id="rId11"/>
    <p:sldId id="504" r:id="rId12"/>
    <p:sldId id="929" r:id="rId13"/>
    <p:sldId id="927" r:id="rId14"/>
    <p:sldId id="415" r:id="rId15"/>
    <p:sldId id="416" r:id="rId16"/>
    <p:sldId id="502" r:id="rId17"/>
    <p:sldId id="930" r:id="rId18"/>
    <p:sldId id="932" r:id="rId19"/>
    <p:sldId id="931" r:id="rId20"/>
    <p:sldId id="926" r:id="rId21"/>
    <p:sldId id="934" r:id="rId22"/>
    <p:sldId id="509" r:id="rId23"/>
    <p:sldId id="259" r:id="rId24"/>
    <p:sldId id="305" r:id="rId25"/>
    <p:sldId id="260" r:id="rId26"/>
    <p:sldId id="308" r:id="rId27"/>
    <p:sldId id="529" r:id="rId28"/>
    <p:sldId id="294" r:id="rId29"/>
    <p:sldId id="519" r:id="rId30"/>
    <p:sldId id="935" r:id="rId31"/>
    <p:sldId id="510" r:id="rId32"/>
    <p:sldId id="512" r:id="rId33"/>
    <p:sldId id="513" r:id="rId34"/>
    <p:sldId id="514" r:id="rId35"/>
    <p:sldId id="516" r:id="rId36"/>
    <p:sldId id="936" r:id="rId37"/>
    <p:sldId id="937" r:id="rId38"/>
    <p:sldId id="517" r:id="rId39"/>
    <p:sldId id="518" r:id="rId40"/>
    <p:sldId id="938" r:id="rId41"/>
    <p:sldId id="484" r:id="rId42"/>
    <p:sldId id="485" r:id="rId43"/>
    <p:sldId id="486" r:id="rId44"/>
    <p:sldId id="500" r:id="rId45"/>
    <p:sldId id="261" r:id="rId46"/>
    <p:sldId id="521" r:id="rId47"/>
    <p:sldId id="523" r:id="rId48"/>
    <p:sldId id="524" r:id="rId49"/>
    <p:sldId id="920" r:id="rId50"/>
    <p:sldId id="921" r:id="rId51"/>
    <p:sldId id="922" r:id="rId52"/>
    <p:sldId id="923" r:id="rId53"/>
    <p:sldId id="924" r:id="rId54"/>
    <p:sldId id="520" r:id="rId55"/>
    <p:sldId id="527" r:id="rId56"/>
    <p:sldId id="508" r:id="rId57"/>
    <p:sldId id="525" r:id="rId58"/>
    <p:sldId id="526" r:id="rId59"/>
    <p:sldId id="304" r:id="rId60"/>
    <p:sldId id="358" r:id="rId61"/>
    <p:sldId id="359" r:id="rId62"/>
    <p:sldId id="262" r:id="rId63"/>
    <p:sldId id="306" r:id="rId64"/>
    <p:sldId id="532" r:id="rId65"/>
    <p:sldId id="482" r:id="rId66"/>
    <p:sldId id="488" r:id="rId6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0">
          <p15:clr>
            <a:srgbClr val="A4A3A4"/>
          </p15:clr>
        </p15:guide>
        <p15:guide id="2" pos="28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75" autoAdjust="0"/>
  </p:normalViewPr>
  <p:slideViewPr>
    <p:cSldViewPr>
      <p:cViewPr varScale="1">
        <p:scale>
          <a:sx n="75" d="100"/>
          <a:sy n="75" d="100"/>
        </p:scale>
        <p:origin x="1666" y="58"/>
      </p:cViewPr>
      <p:guideLst>
        <p:guide orient="horz" pos="2150"/>
        <p:guide pos="2899"/>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image" Target="../media/image7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4.wmf"/><Relationship Id="rId6" Type="http://schemas.openxmlformats.org/officeDocument/2006/relationships/image" Target="../media/image80.wmf"/><Relationship Id="rId5" Type="http://schemas.openxmlformats.org/officeDocument/2006/relationships/image" Target="../media/image79.wmf"/><Relationship Id="rId10" Type="http://schemas.openxmlformats.org/officeDocument/2006/relationships/image" Target="../media/image84.wmf"/><Relationship Id="rId4" Type="http://schemas.openxmlformats.org/officeDocument/2006/relationships/image" Target="../media/image78.wmf"/><Relationship Id="rId9"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4570749F-9B2E-4B51-8FB8-DBEDC2F7B837}" type="datetimeFigureOut">
              <a:rPr lang="zh-CN" altLang="en-US"/>
              <a:t>2019/3/11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DB876CB0-85CC-4794-80C9-8DC997E2538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已知天线的匹配阻抗，辐射阻抗，可通过滤波器观察未知信号的频率成分，  从电路分析的角度认识天线</a:t>
            </a:r>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8</a:t>
            </a:fld>
            <a:endParaRPr lang="zh-CN" altLang="en-US"/>
          </a:p>
        </p:txBody>
      </p:sp>
    </p:spTree>
    <p:extLst>
      <p:ext uri="{BB962C8B-B14F-4D97-AF65-F5344CB8AC3E}">
        <p14:creationId xmlns:p14="http://schemas.microsoft.com/office/powerpoint/2010/main" val="131079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由于主振子</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采用长约</a:t>
            </a:r>
            <a:r>
              <a:rPr lang="en-US" altLang="zh-CN" sz="1200" b="0" i="0" kern="1200" dirty="0">
                <a:solidFill>
                  <a:schemeClr val="tx1"/>
                </a:solidFill>
                <a:effectLst/>
                <a:latin typeface="+mn-lt"/>
                <a:ea typeface="+mn-ea"/>
                <a:cs typeface="+mn-cs"/>
              </a:rPr>
              <a:t>λ/2</a:t>
            </a:r>
            <a:r>
              <a:rPr lang="zh-CN" altLang="en-US" sz="1200" b="0" i="0" kern="1200" dirty="0">
                <a:solidFill>
                  <a:schemeClr val="tx1"/>
                </a:solidFill>
                <a:effectLst/>
                <a:latin typeface="+mn-lt"/>
                <a:ea typeface="+mn-ea"/>
                <a:cs typeface="+mn-cs"/>
              </a:rPr>
              <a:t>的半波对称振子或半波折合振子，在中心频点工作时处于谐振状态，阻抗呈现为纯电阻，而反射器</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比主振子略长，呈现感性，假设两者间距</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，以接收状态为例，从天线前方某点过来的电磁波将先到达主振子，并产生感应电动势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和感应电流</a:t>
            </a:r>
            <a:r>
              <a:rPr lang="en-US" altLang="zh-CN" sz="1200" b="0" i="0" kern="1200" dirty="0">
                <a:solidFill>
                  <a:schemeClr val="tx1"/>
                </a:solidFill>
                <a:effectLst/>
                <a:latin typeface="+mn-lt"/>
                <a:ea typeface="+mn-ea"/>
                <a:cs typeface="+mn-cs"/>
              </a:rPr>
              <a:t>I1</a:t>
            </a:r>
            <a:r>
              <a:rPr lang="zh-CN" altLang="en-US" sz="1200" b="0" i="0" kern="1200" dirty="0">
                <a:solidFill>
                  <a:schemeClr val="tx1"/>
                </a:solidFill>
                <a:effectLst/>
                <a:latin typeface="+mn-lt"/>
                <a:ea typeface="+mn-ea"/>
                <a:cs typeface="+mn-cs"/>
              </a:rPr>
              <a:t>，再经</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的距离后电磁波方到达反射器，产生感应电动势</a:t>
            </a:r>
            <a:r>
              <a:rPr lang="en-US" altLang="zh-CN" sz="1200" b="0" i="0" kern="1200" dirty="0">
                <a:solidFill>
                  <a:schemeClr val="tx1"/>
                </a:solidFill>
                <a:effectLst/>
                <a:latin typeface="+mn-lt"/>
                <a:ea typeface="+mn-ea"/>
                <a:cs typeface="+mn-cs"/>
              </a:rPr>
              <a:t>ε2</a:t>
            </a:r>
            <a:r>
              <a:rPr lang="zh-CN" altLang="en-US" sz="1200" b="0" i="0" kern="1200" dirty="0">
                <a:solidFill>
                  <a:schemeClr val="tx1"/>
                </a:solidFill>
                <a:effectLst/>
                <a:latin typeface="+mn-lt"/>
                <a:ea typeface="+mn-ea"/>
                <a:cs typeface="+mn-cs"/>
              </a:rPr>
              <a:t>和感应电流</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，因空间上相差</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的路程，故</a:t>
            </a:r>
            <a:r>
              <a:rPr lang="en-US" altLang="zh-CN" sz="1200" b="0" i="0" kern="1200" dirty="0">
                <a:solidFill>
                  <a:schemeClr val="tx1"/>
                </a:solidFill>
                <a:effectLst/>
                <a:latin typeface="+mn-lt"/>
                <a:ea typeface="+mn-ea"/>
                <a:cs typeface="+mn-cs"/>
              </a:rPr>
              <a:t>ε2</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，又因反射器呈感性</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ε2</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180°</a:t>
            </a:r>
            <a:r>
              <a:rPr lang="zh-CN" altLang="en-US" sz="1200" b="0" i="0" kern="1200" dirty="0">
                <a:solidFill>
                  <a:schemeClr val="tx1"/>
                </a:solidFill>
                <a:effectLst/>
                <a:latin typeface="+mn-lt"/>
                <a:ea typeface="+mn-ea"/>
                <a:cs typeface="+mn-cs"/>
              </a:rPr>
              <a:t>，反射器感应电流</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产生辐射到达主振子形成的磁场</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又比</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，根据电磁感应定律</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在主振子上产生的感应电动势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，也就是</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360°</a:t>
            </a:r>
            <a:r>
              <a:rPr lang="zh-CN" altLang="en-US" sz="1200" b="0" i="0" kern="1200" dirty="0">
                <a:solidFill>
                  <a:schemeClr val="tx1"/>
                </a:solidFill>
                <a:effectLst/>
                <a:latin typeface="+mn-lt"/>
                <a:ea typeface="+mn-ea"/>
                <a:cs typeface="+mn-cs"/>
              </a:rPr>
              <a:t>，即反射器在主振子产生的感应电动势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与电磁信号源直接产生的感应电动势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是同相的，天线输出电压为两者之和。而引向器</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等都比主振子略短，阻抗呈容性，假定振子间距</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也等于</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按上述方法也可推出引向器对前方过来的信号起着增强天线输出的作用。综上所述，反射器能够有效消除天线方向图后瓣，并和引向器共同增强天线对前方信号的灵敏度，使天线具有了强方向性，提高了天线增益。</a:t>
            </a:r>
            <a:endParaRPr lang="zh-CN" altLang="en-US" dirty="0"/>
          </a:p>
        </p:txBody>
      </p:sp>
      <p:sp>
        <p:nvSpPr>
          <p:cNvPr id="4" name="灯片编号占位符 3"/>
          <p:cNvSpPr>
            <a:spLocks noGrp="1"/>
          </p:cNvSpPr>
          <p:nvPr>
            <p:ph type="sldNum" sz="quarter" idx="5"/>
          </p:nvPr>
        </p:nvSpPr>
        <p:spPr/>
        <p:txBody>
          <a:bodyPr/>
          <a:lstStyle/>
          <a:p>
            <a:pPr>
              <a:defRPr/>
            </a:pPr>
            <a:fld id="{DB876CB0-85CC-4794-80C9-8DC997E25380}" type="slidenum">
              <a:rPr lang="zh-CN" altLang="en-US" smtClean="0"/>
              <a:t>36</a:t>
            </a:fld>
            <a:endParaRPr lang="zh-CN" altLang="en-US"/>
          </a:p>
        </p:txBody>
      </p:sp>
    </p:spTree>
    <p:extLst>
      <p:ext uri="{BB962C8B-B14F-4D97-AF65-F5344CB8AC3E}">
        <p14:creationId xmlns:p14="http://schemas.microsoft.com/office/powerpoint/2010/main" val="109300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。由于主振子</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采用长约</a:t>
            </a:r>
            <a:r>
              <a:rPr lang="en-US" altLang="zh-CN" sz="1200" b="0" i="0" kern="1200" dirty="0">
                <a:solidFill>
                  <a:schemeClr val="tx1"/>
                </a:solidFill>
                <a:effectLst/>
                <a:latin typeface="+mn-lt"/>
                <a:ea typeface="+mn-ea"/>
                <a:cs typeface="+mn-cs"/>
              </a:rPr>
              <a:t>λ/2</a:t>
            </a:r>
            <a:r>
              <a:rPr lang="zh-CN" altLang="en-US" sz="1200" b="0" i="0" kern="1200" dirty="0">
                <a:solidFill>
                  <a:schemeClr val="tx1"/>
                </a:solidFill>
                <a:effectLst/>
                <a:latin typeface="+mn-lt"/>
                <a:ea typeface="+mn-ea"/>
                <a:cs typeface="+mn-cs"/>
              </a:rPr>
              <a:t>的半波对称振子或半波折合振子，在中心频点工作时处于谐振状态，阻抗呈现为纯电阻，而反射器</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比主振子略长，呈现感性，假设两者间距</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，以接收状态为例，从天线前方某点过来的电磁波将先到达主振子，并产生感应电动势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和感应电流</a:t>
            </a:r>
            <a:r>
              <a:rPr lang="en-US" altLang="zh-CN" sz="1200" b="0" i="0" kern="1200" dirty="0">
                <a:solidFill>
                  <a:schemeClr val="tx1"/>
                </a:solidFill>
                <a:effectLst/>
                <a:latin typeface="+mn-lt"/>
                <a:ea typeface="+mn-ea"/>
                <a:cs typeface="+mn-cs"/>
              </a:rPr>
              <a:t>I1</a:t>
            </a:r>
            <a:r>
              <a:rPr lang="zh-CN" altLang="en-US" sz="1200" b="0" i="0" kern="1200" dirty="0">
                <a:solidFill>
                  <a:schemeClr val="tx1"/>
                </a:solidFill>
                <a:effectLst/>
                <a:latin typeface="+mn-lt"/>
                <a:ea typeface="+mn-ea"/>
                <a:cs typeface="+mn-cs"/>
              </a:rPr>
              <a:t>，再经</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的距离后电磁波方到达反射器，产生感应电动势</a:t>
            </a:r>
            <a:r>
              <a:rPr lang="en-US" altLang="zh-CN" sz="1200" b="0" i="0" kern="1200" dirty="0">
                <a:solidFill>
                  <a:schemeClr val="tx1"/>
                </a:solidFill>
                <a:effectLst/>
                <a:latin typeface="+mn-lt"/>
                <a:ea typeface="+mn-ea"/>
                <a:cs typeface="+mn-cs"/>
              </a:rPr>
              <a:t>ε2</a:t>
            </a:r>
            <a:r>
              <a:rPr lang="zh-CN" altLang="en-US" sz="1200" b="0" i="0" kern="1200" dirty="0">
                <a:solidFill>
                  <a:schemeClr val="tx1"/>
                </a:solidFill>
                <a:effectLst/>
                <a:latin typeface="+mn-lt"/>
                <a:ea typeface="+mn-ea"/>
                <a:cs typeface="+mn-cs"/>
              </a:rPr>
              <a:t>和感应电流</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，因空间上相差</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的路程，故</a:t>
            </a:r>
            <a:r>
              <a:rPr lang="en-US" altLang="zh-CN" sz="1200" b="0" i="0" kern="1200" dirty="0">
                <a:solidFill>
                  <a:schemeClr val="tx1"/>
                </a:solidFill>
                <a:effectLst/>
                <a:latin typeface="+mn-lt"/>
                <a:ea typeface="+mn-ea"/>
                <a:cs typeface="+mn-cs"/>
              </a:rPr>
              <a:t>ε2</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，又因反射器呈感性</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ε2</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180°</a:t>
            </a:r>
            <a:r>
              <a:rPr lang="zh-CN" altLang="en-US" sz="1200" b="0" i="0" kern="1200" dirty="0">
                <a:solidFill>
                  <a:schemeClr val="tx1"/>
                </a:solidFill>
                <a:effectLst/>
                <a:latin typeface="+mn-lt"/>
                <a:ea typeface="+mn-ea"/>
                <a:cs typeface="+mn-cs"/>
              </a:rPr>
              <a:t>，反射器感应电流</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产生辐射到达主振子形成的磁场</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又比</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，根据电磁感应定律</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在主振子上产生的感应电动势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，也就是</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360°</a:t>
            </a:r>
            <a:r>
              <a:rPr lang="zh-CN" altLang="en-US" sz="1200" b="0" i="0" kern="1200" dirty="0">
                <a:solidFill>
                  <a:schemeClr val="tx1"/>
                </a:solidFill>
                <a:effectLst/>
                <a:latin typeface="+mn-lt"/>
                <a:ea typeface="+mn-ea"/>
                <a:cs typeface="+mn-cs"/>
              </a:rPr>
              <a:t>，即反射器在主振子产生的感应电动势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与电磁信号源直接产生的感应电动势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是同相的，天线输出电压为两者之和。而引向器</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等都比主振子略短，阻抗呈容性，假定振子间距</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也等于</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按上述方法也可推出引向器对前方过来的信号起着增强天线输出的作用。综上所述，反射器能够有效消除天线方向图后瓣，并和引向器共同增强天线对前方信号的灵敏度，使天线具有了强方向性，提高了天线增益。</a:t>
            </a:r>
            <a:endParaRPr lang="zh-CN" altLang="en-US" dirty="0"/>
          </a:p>
        </p:txBody>
      </p:sp>
      <p:sp>
        <p:nvSpPr>
          <p:cNvPr id="4" name="灯片编号占位符 3"/>
          <p:cNvSpPr>
            <a:spLocks noGrp="1"/>
          </p:cNvSpPr>
          <p:nvPr>
            <p:ph type="sldNum" sz="quarter" idx="5"/>
          </p:nvPr>
        </p:nvSpPr>
        <p:spPr/>
        <p:txBody>
          <a:bodyPr/>
          <a:lstStyle/>
          <a:p>
            <a:pPr>
              <a:defRPr/>
            </a:pPr>
            <a:fld id="{DB876CB0-85CC-4794-80C9-8DC997E25380}" type="slidenum">
              <a:rPr lang="zh-CN" altLang="en-US" smtClean="0"/>
              <a:t>37</a:t>
            </a:fld>
            <a:endParaRPr lang="zh-CN" altLang="en-US"/>
          </a:p>
        </p:txBody>
      </p:sp>
    </p:spTree>
    <p:extLst>
      <p:ext uri="{BB962C8B-B14F-4D97-AF65-F5344CB8AC3E}">
        <p14:creationId xmlns:p14="http://schemas.microsoft.com/office/powerpoint/2010/main" val="3774332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严格意义上来说都不能，天线是无源器件，不能起到放大作用。</a:t>
            </a:r>
          </a:p>
          <a:p>
            <a:r>
              <a:rPr lang="zh-CN" altLang="en-US" dirty="0"/>
              <a:t>如果考虑哪个更能提高特定方向上的功率密度，针对于对称振子天线，从</a:t>
            </a:r>
            <a:r>
              <a:rPr lang="en-US" altLang="zh-CN" dirty="0"/>
              <a:t>D</a:t>
            </a:r>
            <a:r>
              <a:rPr lang="zh-CN" altLang="en-US" dirty="0"/>
              <a:t>与</a:t>
            </a:r>
            <a:r>
              <a:rPr lang="en-US" altLang="zh-CN" dirty="0"/>
              <a:t>l</a:t>
            </a:r>
            <a:r>
              <a:rPr lang="zh-CN" altLang="en-US" dirty="0"/>
              <a:t>的关系曲线图中显然可以看出，长度为</a:t>
            </a:r>
            <a:r>
              <a:rPr lang="en-US" altLang="zh-CN" dirty="0"/>
              <a:t>1/2</a:t>
            </a:r>
            <a:r>
              <a:rPr lang="zh-CN" altLang="en-US" dirty="0"/>
              <a:t>波长的对称振子天线（</a:t>
            </a:r>
            <a:r>
              <a:rPr lang="en-US" altLang="zh-CN" dirty="0"/>
              <a:t>l=1/4\lambda </a:t>
            </a:r>
            <a:r>
              <a:rPr lang="zh-CN" altLang="en-US" dirty="0"/>
              <a:t>）比长度为</a:t>
            </a:r>
            <a:r>
              <a:rPr lang="en-US" altLang="zh-CN" dirty="0"/>
              <a:t>1/4</a:t>
            </a:r>
            <a:r>
              <a:rPr lang="zh-CN" altLang="en-US" dirty="0"/>
              <a:t>波长的对称振子天线</a:t>
            </a:r>
            <a:r>
              <a:rPr lang="en-US" altLang="zh-CN" dirty="0"/>
              <a:t>(l=1/8\lambda )</a:t>
            </a:r>
            <a:r>
              <a:rPr lang="zh-CN" altLang="en-US" dirty="0"/>
              <a:t>方向性系数更强。</a:t>
            </a:r>
          </a:p>
        </p:txBody>
      </p:sp>
      <p:sp>
        <p:nvSpPr>
          <p:cNvPr id="4" name="灯片编号占位符 3"/>
          <p:cNvSpPr>
            <a:spLocks noGrp="1"/>
          </p:cNvSpPr>
          <p:nvPr>
            <p:ph type="sldNum" sz="quarter" idx="10"/>
          </p:nvPr>
        </p:nvSpPr>
        <p:spPr/>
        <p:txBody>
          <a:bodyPr/>
          <a:lstStyle/>
          <a:p>
            <a:pPr>
              <a:defRPr/>
            </a:pPr>
            <a:fld id="{DB876CB0-85CC-4794-80C9-8DC997E25380}" type="slidenum">
              <a:rPr lang="zh-CN" altLang="en-US" smtClean="0"/>
              <a:t>45</a:t>
            </a:fld>
            <a:endParaRPr lang="zh-CN" altLang="en-US"/>
          </a:p>
        </p:txBody>
      </p:sp>
    </p:spTree>
    <p:extLst>
      <p:ext uri="{BB962C8B-B14F-4D97-AF65-F5344CB8AC3E}">
        <p14:creationId xmlns:p14="http://schemas.microsoft.com/office/powerpoint/2010/main" val="4070613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幻灯片图像占位符 285697"/>
          <p:cNvSpPr>
            <a:spLocks noGrp="1" noRot="1" noChangeAspect="1"/>
          </p:cNvSpPr>
          <p:nvPr>
            <p:ph type="sldImg"/>
          </p:nvPr>
        </p:nvSpPr>
        <p:spPr>
          <a:xfrm>
            <a:off x="784225" y="379413"/>
            <a:ext cx="5287963" cy="3965575"/>
          </a:xfrm>
          <a:solidFill>
            <a:srgbClr val="FFFFFF"/>
          </a:solidFill>
          <a:ln w="9525" cap="flat" cmpd="sng">
            <a:solidFill>
              <a:srgbClr val="000000"/>
            </a:solidFill>
            <a:prstDash val="solid"/>
            <a:headEnd type="none" w="med" len="med"/>
            <a:tailEnd type="none" w="med" len="med"/>
          </a:ln>
        </p:spPr>
      </p:sp>
      <p:sp>
        <p:nvSpPr>
          <p:cNvPr id="285699" name="文本占位符 285698"/>
          <p:cNvSpPr>
            <a:spLocks noGrp="1"/>
          </p:cNvSpPr>
          <p:nvPr>
            <p:ph type="body" idx="1"/>
          </p:nvPr>
        </p:nvSpPr>
        <p:spPr>
          <a:xfrm>
            <a:off x="549275" y="4392613"/>
            <a:ext cx="5792788" cy="4114800"/>
          </a:xfrm>
          <a:solidFill>
            <a:srgbClr val="FFFFFF"/>
          </a:solidFill>
          <a:ln w="9525" cap="flat" cmpd="sng">
            <a:solidFill>
              <a:srgbClr val="000000"/>
            </a:solidFill>
            <a:prstDash val="solid"/>
            <a:headEnd type="none" w="med" len="med"/>
            <a:tailEnd type="none" w="med" len="med"/>
          </a:ln>
        </p:spPr>
        <p:txBody>
          <a:bodyPr/>
          <a:lstStyle/>
          <a:p>
            <a:pPr lvl="0"/>
            <a:endParaRPr lang="en-GB" altLang="x-none"/>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b="0" dirty="0"/>
              <a:t>46</a:t>
            </a:fld>
            <a:endParaRPr lang="zh-CN" sz="1200" b="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幻灯片图像占位符 281601"/>
          <p:cNvSpPr>
            <a:spLocks noGrp="1" noRot="1" noChangeAspect="1"/>
          </p:cNvSpPr>
          <p:nvPr>
            <p:ph type="sldImg"/>
          </p:nvPr>
        </p:nvSpPr>
        <p:spPr>
          <a:xfrm>
            <a:off x="785813" y="379413"/>
            <a:ext cx="5287962" cy="3965575"/>
          </a:xfrm>
          <a:solidFill>
            <a:srgbClr val="FFFFFF"/>
          </a:solidFill>
          <a:ln w="9525" cap="flat" cmpd="sng">
            <a:solidFill>
              <a:srgbClr val="000000"/>
            </a:solidFill>
            <a:prstDash val="solid"/>
            <a:headEnd type="none" w="med" len="med"/>
            <a:tailEnd type="none" w="med" len="med"/>
          </a:ln>
        </p:spPr>
      </p:sp>
      <p:sp>
        <p:nvSpPr>
          <p:cNvPr id="281603" name="文本占位符 281602"/>
          <p:cNvSpPr>
            <a:spLocks noGrp="1"/>
          </p:cNvSpPr>
          <p:nvPr>
            <p:ph type="body" idx="1"/>
          </p:nvPr>
        </p:nvSpPr>
        <p:spPr>
          <a:xfrm>
            <a:off x="549275" y="4392613"/>
            <a:ext cx="5792788" cy="4114800"/>
          </a:xfrm>
          <a:solidFill>
            <a:srgbClr val="FFFFFF"/>
          </a:solidFill>
          <a:ln w="9525" cap="flat" cmpd="sng">
            <a:solidFill>
              <a:srgbClr val="000000"/>
            </a:solidFill>
            <a:prstDash val="solid"/>
            <a:headEnd type="none" w="med" len="med"/>
            <a:tailEnd type="none" w="med" len="med"/>
          </a:ln>
        </p:spPr>
        <p:txBody>
          <a:bodyPr/>
          <a:lstStyle/>
          <a:p>
            <a:pPr lvl="0"/>
            <a:r>
              <a:rPr lang="en-AU" altLang="zh-CN"/>
              <a:t>The wavefront overlaps away from the antenna causing the signal concentrate along the horizontal axis.</a:t>
            </a:r>
          </a:p>
          <a:p>
            <a:pPr lvl="0"/>
            <a:r>
              <a:rPr lang="en-AU" altLang="zh-CN"/>
              <a:t>Above and below this axis the wavefronts separate, and the signal falls off.</a:t>
            </a:r>
          </a:p>
          <a:p>
            <a:pPr lvl="0"/>
            <a:r>
              <a:rPr lang="en-AU" altLang="zh-CN"/>
              <a:t>Far enough away and the wavefronts cancel each other out and you get a null.</a:t>
            </a:r>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b="0" dirty="0"/>
              <a:t>47</a:t>
            </a:fld>
            <a:endParaRPr lang="zh-CN" sz="1200"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幻灯片图像占位符 283649"/>
          <p:cNvSpPr>
            <a:spLocks noGrp="1" noRot="1" noChangeAspect="1"/>
          </p:cNvSpPr>
          <p:nvPr>
            <p:ph type="sldImg"/>
          </p:nvPr>
        </p:nvSpPr>
        <p:spPr>
          <a:xfrm>
            <a:off x="784225" y="379413"/>
            <a:ext cx="5287963" cy="3965575"/>
          </a:xfrm>
          <a:solidFill>
            <a:srgbClr val="FFFFFF"/>
          </a:solidFill>
          <a:ln w="9525" cap="flat" cmpd="sng">
            <a:solidFill>
              <a:srgbClr val="000000"/>
            </a:solidFill>
            <a:prstDash val="solid"/>
            <a:headEnd type="none" w="med" len="med"/>
            <a:tailEnd type="none" w="med" len="med"/>
          </a:ln>
        </p:spPr>
      </p:sp>
      <p:sp>
        <p:nvSpPr>
          <p:cNvPr id="283651" name="文本占位符 283650"/>
          <p:cNvSpPr>
            <a:spLocks noGrp="1"/>
          </p:cNvSpPr>
          <p:nvPr>
            <p:ph type="body" idx="1"/>
          </p:nvPr>
        </p:nvSpPr>
        <p:spPr>
          <a:xfrm>
            <a:off x="549275" y="4392613"/>
            <a:ext cx="5792788" cy="4114800"/>
          </a:xfrm>
          <a:solidFill>
            <a:srgbClr val="FFFFFF"/>
          </a:solidFill>
          <a:ln w="9525" cap="flat" cmpd="sng">
            <a:solidFill>
              <a:srgbClr val="000000"/>
            </a:solidFill>
            <a:prstDash val="solid"/>
            <a:headEnd type="none" w="med" len="med"/>
            <a:tailEnd type="none" w="med" len="med"/>
          </a:ln>
        </p:spPr>
        <p:txBody>
          <a:bodyPr/>
          <a:lstStyle/>
          <a:p>
            <a:pPr lvl="0"/>
            <a:r>
              <a:rPr lang="en-AU" altLang="zh-CN"/>
              <a:t>5In this example the “sector” is delivering 8mW to the distant receiver, compared with 4 </a:t>
            </a:r>
            <a:r>
              <a:rPr lang="en-AU" altLang="zh-CN" err="1"/>
              <a:t>mW</a:t>
            </a:r>
            <a:r>
              <a:rPr lang="en-AU" altLang="zh-CN"/>
              <a:t> from the “omni” with 4 dipoles and 1mW from a single dipole. </a:t>
            </a:r>
          </a:p>
          <a:p>
            <a:pPr lvl="0"/>
            <a:r>
              <a:rPr lang="en-AU" altLang="zh-CN"/>
              <a:t>Satellite antennas use a very large reflector to get a very narrow beam (</a:t>
            </a:r>
            <a:r>
              <a:rPr lang="en-AU" altLang="zh-CN" err="1"/>
              <a:t>cf</a:t>
            </a:r>
            <a:r>
              <a:rPr lang="en-AU" altLang="zh-CN"/>
              <a:t> a spotlight)</a:t>
            </a:r>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b="0" dirty="0"/>
              <a:t>48</a:t>
            </a:fld>
            <a:endParaRPr lang="zh-CN" sz="1200" b="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幻灯片图像占位符 289793"/>
          <p:cNvSpPr>
            <a:spLocks noGrp="1" noRot="1" noChangeAspect="1"/>
          </p:cNvSpPr>
          <p:nvPr>
            <p:ph type="sldImg"/>
          </p:nvPr>
        </p:nvSpPr>
        <p:spPr>
          <a:xfrm>
            <a:off x="784225" y="379413"/>
            <a:ext cx="5287963" cy="3965575"/>
          </a:xfrm>
          <a:solidFill>
            <a:srgbClr val="FFFFFF"/>
          </a:solidFill>
          <a:ln w="9525" cap="flat" cmpd="sng">
            <a:solidFill>
              <a:srgbClr val="000000"/>
            </a:solidFill>
            <a:prstDash val="solid"/>
            <a:headEnd type="none" w="med" len="med"/>
            <a:tailEnd type="none" w="med" len="med"/>
          </a:ln>
        </p:spPr>
      </p:sp>
      <p:sp>
        <p:nvSpPr>
          <p:cNvPr id="289795" name="文本占位符 289794"/>
          <p:cNvSpPr>
            <a:spLocks noGrp="1"/>
          </p:cNvSpPr>
          <p:nvPr>
            <p:ph type="body" idx="1"/>
          </p:nvPr>
        </p:nvSpPr>
        <p:spPr>
          <a:xfrm>
            <a:off x="549275" y="4392613"/>
            <a:ext cx="5792788" cy="4114800"/>
          </a:xfrm>
          <a:solidFill>
            <a:srgbClr val="FFFFFF"/>
          </a:solidFill>
          <a:ln w="9525" cap="flat" cmpd="sng">
            <a:solidFill>
              <a:srgbClr val="000000"/>
            </a:solidFill>
            <a:prstDash val="solid"/>
            <a:headEnd type="none" w="med" len="med"/>
            <a:tailEnd type="none" w="med" len="med"/>
          </a:ln>
        </p:spPr>
        <p:txBody>
          <a:bodyPr/>
          <a:lstStyle/>
          <a:p>
            <a:pPr lvl="0"/>
            <a:r>
              <a:rPr lang="en-AU" altLang="zh-CN" dirty="0"/>
              <a:t>The beamwidth specifications define the shape of an antennas main beam. The narrower the beam the higher the gain.</a:t>
            </a:r>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b="0" dirty="0"/>
              <a:t>54</a:t>
            </a:fld>
            <a:endParaRPr lang="zh-CN" sz="1200" b="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幻灯片图像占位符 291841"/>
          <p:cNvSpPr>
            <a:spLocks noGrp="1" noRot="1" noChangeAspect="1"/>
          </p:cNvSpPr>
          <p:nvPr>
            <p:ph type="sldImg"/>
          </p:nvPr>
        </p:nvSpPr>
        <p:spPr>
          <a:xfrm>
            <a:off x="784225" y="379413"/>
            <a:ext cx="5287963" cy="3965575"/>
          </a:xfrm>
          <a:solidFill>
            <a:srgbClr val="FFFFFF"/>
          </a:solidFill>
          <a:ln w="9525" cap="flat" cmpd="sng">
            <a:solidFill>
              <a:srgbClr val="000000"/>
            </a:solidFill>
            <a:prstDash val="solid"/>
            <a:headEnd type="none" w="med" len="med"/>
            <a:tailEnd type="none" w="med" len="med"/>
          </a:ln>
        </p:spPr>
      </p:sp>
      <p:sp>
        <p:nvSpPr>
          <p:cNvPr id="291843" name="文本占位符 291842"/>
          <p:cNvSpPr>
            <a:spLocks noGrp="1"/>
          </p:cNvSpPr>
          <p:nvPr>
            <p:ph type="body" idx="1"/>
          </p:nvPr>
        </p:nvSpPr>
        <p:spPr>
          <a:xfrm>
            <a:off x="549275" y="4392613"/>
            <a:ext cx="5792788" cy="4114800"/>
          </a:xfrm>
          <a:solidFill>
            <a:srgbClr val="FFFFFF"/>
          </a:solidFill>
          <a:ln w="9525" cap="flat" cmpd="sng">
            <a:solidFill>
              <a:srgbClr val="000000"/>
            </a:solidFill>
            <a:prstDash val="solid"/>
            <a:headEnd type="none" w="med" len="med"/>
            <a:tailEnd type="none" w="med" len="med"/>
          </a:ln>
        </p:spPr>
        <p:txBody>
          <a:bodyPr/>
          <a:lstStyle/>
          <a:p>
            <a:pPr lvl="0"/>
            <a:r>
              <a:rPr lang="en-AU" altLang="zh-CN" err="1"/>
              <a:t>Sidelobes</a:t>
            </a:r>
            <a:r>
              <a:rPr lang="en-AU" altLang="zh-CN"/>
              <a:t> are extra beams that come about as the result of having more than one radiating element. More elements produce more </a:t>
            </a:r>
            <a:r>
              <a:rPr lang="en-AU" altLang="zh-CN" err="1"/>
              <a:t>sidelobes</a:t>
            </a:r>
            <a:r>
              <a:rPr lang="en-AU" altLang="zh-CN"/>
              <a:t>.</a:t>
            </a:r>
          </a:p>
          <a:p>
            <a:pPr lvl="0"/>
            <a:endParaRPr lang="en-AU" altLang="zh-CN"/>
          </a:p>
          <a:p>
            <a:pPr lvl="0"/>
            <a:r>
              <a:rPr lang="en-AU" altLang="zh-CN"/>
              <a:t>Note that </a:t>
            </a:r>
            <a:r>
              <a:rPr lang="en-AU" altLang="zh-CN" err="1"/>
              <a:t>Deltec</a:t>
            </a:r>
            <a:r>
              <a:rPr lang="en-AU" altLang="zh-CN"/>
              <a:t> antennas usually only have one dipole in the horizontal direction and so there are no </a:t>
            </a:r>
            <a:r>
              <a:rPr lang="en-AU" altLang="zh-CN" err="1"/>
              <a:t>sidelobes</a:t>
            </a:r>
            <a:r>
              <a:rPr lang="en-AU" altLang="zh-CN"/>
              <a:t> on the horizontal pattern. However up to 10 elements may be used vertically, resulting in </a:t>
            </a:r>
            <a:r>
              <a:rPr lang="en-AU" altLang="zh-CN" err="1"/>
              <a:t>sidelobes</a:t>
            </a:r>
            <a:r>
              <a:rPr lang="en-AU" altLang="zh-CN"/>
              <a:t>. Eg:</a:t>
            </a:r>
          </a:p>
          <a:p>
            <a:pPr lvl="0"/>
            <a:endParaRPr lang="en-AU" altLang="zh-CN"/>
          </a:p>
          <a:p>
            <a:pPr lvl="0"/>
            <a:r>
              <a:rPr lang="en-AU" altLang="zh-CN"/>
              <a:t>	4 element antenna		8 element antenna </a:t>
            </a:r>
          </a:p>
        </p:txBody>
      </p:sp>
      <p:sp>
        <p:nvSpPr>
          <p:cNvPr id="291844" name="文本框 291843"/>
          <p:cNvSpPr txBox="1"/>
          <p:nvPr/>
        </p:nvSpPr>
        <p:spPr>
          <a:xfrm>
            <a:off x="1176338" y="6022975"/>
            <a:ext cx="1882775" cy="1417638"/>
          </a:xfrm>
          <a:prstGeom prst="rect">
            <a:avLst/>
          </a:prstGeom>
          <a:noFill/>
          <a:ln w="6350" cap="flat" cmpd="sng">
            <a:solidFill>
              <a:schemeClr val="tx1"/>
            </a:solidFill>
            <a:prstDash val="solid"/>
            <a:miter/>
            <a:headEnd type="none" w="med" len="med"/>
            <a:tailEnd type="none" w="med" len="med"/>
          </a:ln>
        </p:spPr>
        <p:txBody>
          <a:bodyPr lIns="90792" tIns="47212" rIns="90792" bIns="47212"/>
          <a:lstStyle/>
          <a:p>
            <a:pPr lvl="0" algn="ctr" defTabSz="922655" eaLnBrk="0" hangingPunct="0">
              <a:spcBef>
                <a:spcPct val="50000"/>
              </a:spcBef>
            </a:pPr>
            <a:r>
              <a:rPr lang="en-AU" altLang="zh-CN" sz="1200" b="0"/>
              <a:t>MTPA 4 pattern</a:t>
            </a:r>
          </a:p>
        </p:txBody>
      </p:sp>
      <p:sp>
        <p:nvSpPr>
          <p:cNvPr id="291845" name="文本框 291844"/>
          <p:cNvSpPr txBox="1"/>
          <p:nvPr/>
        </p:nvSpPr>
        <p:spPr>
          <a:xfrm>
            <a:off x="3921125" y="6022975"/>
            <a:ext cx="1882775" cy="1417638"/>
          </a:xfrm>
          <a:prstGeom prst="rect">
            <a:avLst/>
          </a:prstGeom>
          <a:noFill/>
          <a:ln w="6350" cap="flat" cmpd="sng">
            <a:solidFill>
              <a:schemeClr val="tx1"/>
            </a:solidFill>
            <a:prstDash val="solid"/>
            <a:miter/>
            <a:headEnd type="none" w="med" len="med"/>
            <a:tailEnd type="none" w="med" len="med"/>
          </a:ln>
        </p:spPr>
        <p:txBody>
          <a:bodyPr lIns="90792" tIns="47212" rIns="90792" bIns="47212"/>
          <a:lstStyle/>
          <a:p>
            <a:pPr lvl="0" algn="ctr" defTabSz="922655" eaLnBrk="0" hangingPunct="0">
              <a:spcBef>
                <a:spcPct val="50000"/>
              </a:spcBef>
            </a:pPr>
            <a:r>
              <a:rPr lang="en-AU" altLang="zh-CN" sz="1200" b="0"/>
              <a:t>MTPA 8 pattern</a:t>
            </a:r>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b="0" dirty="0"/>
              <a:t>55</a:t>
            </a:fld>
            <a:endParaRPr lang="zh-CN" sz="1200" b="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克劳斯的</a:t>
            </a:r>
            <a:r>
              <a:rPr lang="en-US" altLang="zh-CN" dirty="0"/>
              <a:t>《</a:t>
            </a:r>
            <a:r>
              <a:rPr lang="zh-CN" altLang="en-US" dirty="0"/>
              <a:t>天线</a:t>
            </a:r>
            <a:r>
              <a:rPr lang="en-US" altLang="zh-CN" dirty="0"/>
              <a:t>》</a:t>
            </a:r>
            <a:r>
              <a:rPr lang="zh-CN" altLang="en-US" dirty="0"/>
              <a:t>，</a:t>
            </a:r>
            <a:r>
              <a:rPr lang="zh-CN" altLang="en-US" sz="1200" b="0" i="0" kern="1200" dirty="0">
                <a:solidFill>
                  <a:schemeClr val="tx1"/>
                </a:solidFill>
                <a:effectLst/>
                <a:latin typeface="+mn-lt"/>
                <a:ea typeface="+mn-ea"/>
                <a:cs typeface="+mn-cs"/>
              </a:rPr>
              <a:t>谐振状态，阻抗呈现为纯电阻</a:t>
            </a:r>
            <a:endParaRPr lang="zh-CN" altLang="en-US" dirty="0"/>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9</a:t>
            </a:fld>
            <a:endParaRPr lang="zh-CN" altLang="en-US"/>
          </a:p>
        </p:txBody>
      </p:sp>
    </p:spTree>
    <p:extLst>
      <p:ext uri="{BB962C8B-B14F-4D97-AF65-F5344CB8AC3E}">
        <p14:creationId xmlns:p14="http://schemas.microsoft.com/office/powerpoint/2010/main" val="394762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Arial" panose="020B0604020202020204" pitchFamily="34" charset="0"/>
                <a:ea typeface="ˎ̥"/>
              </a:rPr>
              <a:t>两臂长度相等的振子叫做对称振子。</a:t>
            </a:r>
            <a:endParaRPr lang="zh-CN" altLang="en-US" dirty="0"/>
          </a:p>
        </p:txBody>
      </p:sp>
      <p:sp>
        <p:nvSpPr>
          <p:cNvPr id="4" name="灯片编号占位符 3"/>
          <p:cNvSpPr>
            <a:spLocks noGrp="1"/>
          </p:cNvSpPr>
          <p:nvPr>
            <p:ph type="sldNum" sz="quarter" idx="10"/>
          </p:nvPr>
        </p:nvSpPr>
        <p:spPr/>
        <p:txBody>
          <a:bodyPr/>
          <a:lstStyle/>
          <a:p>
            <a:pPr>
              <a:defRPr/>
            </a:pPr>
            <a:fld id="{DB876CB0-85CC-4794-80C9-8DC997E25380}" type="slidenum">
              <a:rPr lang="zh-CN" altLang="en-US" smtClean="0"/>
              <a:t>11</a:t>
            </a:fld>
            <a:endParaRPr lang="zh-CN" altLang="en-US"/>
          </a:p>
        </p:txBody>
      </p:sp>
    </p:spTree>
    <p:extLst>
      <p:ext uri="{BB962C8B-B14F-4D97-AF65-F5344CB8AC3E}">
        <p14:creationId xmlns:p14="http://schemas.microsoft.com/office/powerpoint/2010/main" val="137030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2629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rgbClr val="0066FF"/>
                </a:solidFill>
                <a:latin typeface="隶书" pitchFamily="49" charset="-122"/>
                <a:ea typeface="隶书" pitchFamily="49" charset="-122"/>
              </a:rPr>
              <a:t>水平线天线的镜像一定为负镜像；垂直对称线天线的镜像为正镜像。</a:t>
            </a:r>
            <a:endParaRPr lang="zh-CN" altLang="en-US" dirty="0"/>
          </a:p>
        </p:txBody>
      </p:sp>
      <p:sp>
        <p:nvSpPr>
          <p:cNvPr id="4" name="灯片编号占位符 3"/>
          <p:cNvSpPr>
            <a:spLocks noGrp="1"/>
          </p:cNvSpPr>
          <p:nvPr>
            <p:ph type="sldNum" sz="quarter" idx="5"/>
          </p:nvPr>
        </p:nvSpPr>
        <p:spPr/>
        <p:txBody>
          <a:bodyPr/>
          <a:lstStyle/>
          <a:p>
            <a:pPr>
              <a:defRPr/>
            </a:pPr>
            <a:fld id="{DB876CB0-85CC-4794-80C9-8DC997E25380}" type="slidenum">
              <a:rPr lang="zh-CN" altLang="en-US" smtClean="0"/>
              <a:t>15</a:t>
            </a:fld>
            <a:endParaRPr lang="zh-CN" altLang="en-US"/>
          </a:p>
        </p:txBody>
      </p:sp>
    </p:spTree>
    <p:extLst>
      <p:ext uri="{BB962C8B-B14F-4D97-AF65-F5344CB8AC3E}">
        <p14:creationId xmlns:p14="http://schemas.microsoft.com/office/powerpoint/2010/main" val="194475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由于单极子天线方向图的能量都集中在上半平面，其方向性系数为对应对称振子天线的两倍，即增加</a:t>
            </a:r>
            <a:r>
              <a:rPr lang="en-US" altLang="zh-CN" dirty="0"/>
              <a:t>3dB</a:t>
            </a:r>
            <a:r>
              <a:rPr lang="zh-CN" altLang="en-US" dirty="0"/>
              <a:t>。因此，对于</a:t>
            </a:r>
            <a:r>
              <a:rPr lang="en-US" altLang="zh-CN" dirty="0"/>
              <a:t>1/4</a:t>
            </a:r>
            <a:r>
              <a:rPr lang="zh-CN" altLang="en-US" dirty="0"/>
              <a:t>波长的单极子天线，方向性系数近似为</a:t>
            </a:r>
            <a:r>
              <a:rPr lang="en-US" altLang="zh-CN" dirty="0"/>
              <a:t>D=2*1.64=3.28</a:t>
            </a:r>
            <a:r>
              <a:rPr lang="zh-CN" altLang="en-US" dirty="0"/>
              <a:t>或</a:t>
            </a:r>
            <a:r>
              <a:rPr lang="en-US" altLang="zh-CN" dirty="0"/>
              <a:t>5.15dBi</a:t>
            </a:r>
            <a:r>
              <a:rPr lang="zh-CN" altLang="en-US" dirty="0"/>
              <a:t>；对于</a:t>
            </a:r>
            <a:r>
              <a:rPr lang="en-US" altLang="zh-CN" dirty="0"/>
              <a:t>1/2</a:t>
            </a:r>
            <a:r>
              <a:rPr lang="zh-CN" altLang="en-US" dirty="0"/>
              <a:t>波长的单极子天线，方向性系数近似为</a:t>
            </a:r>
            <a:r>
              <a:rPr lang="en-US" altLang="zh-CN" dirty="0"/>
              <a:t>D=2*2.4=4.8</a:t>
            </a:r>
            <a:r>
              <a:rPr lang="zh-CN" altLang="en-US" dirty="0"/>
              <a:t>或</a:t>
            </a:r>
            <a:r>
              <a:rPr lang="en-US" altLang="zh-CN" dirty="0"/>
              <a:t>6.8dBi</a:t>
            </a:r>
            <a:r>
              <a:rPr lang="zh-CN" altLang="en-US" dirty="0"/>
              <a:t>。结论仍然是</a:t>
            </a:r>
            <a:r>
              <a:rPr lang="en-US" altLang="zh-CN" dirty="0"/>
              <a:t>1/2</a:t>
            </a:r>
            <a:r>
              <a:rPr lang="zh-CN" altLang="en-US" dirty="0"/>
              <a:t>波长天线的方向性更强。</a:t>
            </a:r>
          </a:p>
        </p:txBody>
      </p:sp>
      <p:sp>
        <p:nvSpPr>
          <p:cNvPr id="4" name="灯片编号占位符 3"/>
          <p:cNvSpPr>
            <a:spLocks noGrp="1"/>
          </p:cNvSpPr>
          <p:nvPr>
            <p:ph type="sldNum" sz="quarter" idx="10"/>
          </p:nvPr>
        </p:nvSpPr>
        <p:spPr/>
        <p:txBody>
          <a:bodyPr/>
          <a:lstStyle/>
          <a:p>
            <a:pPr>
              <a:defRPr/>
            </a:pPr>
            <a:fld id="{DB876CB0-85CC-4794-80C9-8DC997E25380}" type="slidenum">
              <a:rPr lang="zh-CN" altLang="en-US" smtClean="0"/>
              <a:t>17</a:t>
            </a:fld>
            <a:endParaRPr lang="zh-CN" altLang="en-US"/>
          </a:p>
        </p:txBody>
      </p:sp>
    </p:spTree>
    <p:extLst>
      <p:ext uri="{BB962C8B-B14F-4D97-AF65-F5344CB8AC3E}">
        <p14:creationId xmlns:p14="http://schemas.microsoft.com/office/powerpoint/2010/main" val="264907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天线方向性系数</a:t>
            </a:r>
            <a:r>
              <a:rPr lang="en-US" altLang="zh-CN" dirty="0"/>
              <a:t>D</a:t>
            </a:r>
            <a:r>
              <a:rPr lang="zh-CN" altLang="en-US" dirty="0"/>
              <a:t>（</a:t>
            </a:r>
            <a:r>
              <a:rPr lang="en-US" altLang="zh-CN" dirty="0"/>
              <a:t>Directivity</a:t>
            </a:r>
            <a:r>
              <a:rPr lang="zh-CN" altLang="en-US" dirty="0"/>
              <a:t>）的定义：在辐射功率相同的情况下，此天线在最大辐射方向上远区某点的功率密度与无方向性天线（点源）在同一点的功率密度之比。</a:t>
            </a:r>
            <a:r>
              <a:rPr lang="zh-CN" altLang="en-US" sz="1200" b="0" i="0" kern="1200" dirty="0">
                <a:solidFill>
                  <a:schemeClr val="tx1"/>
                </a:solidFill>
                <a:effectLst/>
                <a:latin typeface="+mn-lt"/>
                <a:ea typeface="+mn-ea"/>
                <a:cs typeface="+mn-cs"/>
              </a:rPr>
              <a:t>半波振子（</a:t>
            </a:r>
            <a:r>
              <a:rPr lang="en-US" altLang="zh-CN" sz="1200" b="0" i="0" kern="1200" dirty="0">
                <a:solidFill>
                  <a:schemeClr val="tx1"/>
                </a:solidFill>
                <a:effectLst/>
                <a:latin typeface="+mn-lt"/>
                <a:ea typeface="+mn-ea"/>
                <a:cs typeface="+mn-cs"/>
              </a:rPr>
              <a:t>l=1/4</a:t>
            </a:r>
            <a:r>
              <a:rPr lang="zh-CN" altLang="en-US" sz="1200" b="0" i="0" kern="1200" dirty="0">
                <a:solidFill>
                  <a:schemeClr val="tx1"/>
                </a:solidFill>
                <a:effectLst/>
                <a:latin typeface="+mn-lt"/>
                <a:ea typeface="+mn-ea"/>
                <a:cs typeface="+mn-cs"/>
              </a:rPr>
              <a:t>波长）的方向性系数</a:t>
            </a:r>
            <a:r>
              <a:rPr lang="en-US" altLang="zh-CN" sz="1200" b="0" i="0" kern="1200" dirty="0">
                <a:solidFill>
                  <a:schemeClr val="tx1"/>
                </a:solidFill>
                <a:effectLst/>
                <a:latin typeface="+mn-lt"/>
                <a:ea typeface="+mn-ea"/>
                <a:cs typeface="+mn-cs"/>
              </a:rPr>
              <a:t>D=1.64</a:t>
            </a:r>
            <a:r>
              <a:rPr lang="zh-CN" altLang="en-US" sz="1200" b="0" i="0" kern="1200" dirty="0">
                <a:solidFill>
                  <a:schemeClr val="tx1"/>
                </a:solidFill>
                <a:effectLst/>
                <a:latin typeface="+mn-lt"/>
                <a:ea typeface="+mn-ea"/>
                <a:cs typeface="+mn-cs"/>
              </a:rPr>
              <a:t>，全波振子（</a:t>
            </a:r>
            <a:r>
              <a:rPr lang="en-US" altLang="zh-CN" sz="1200" b="0" i="0" kern="1200" dirty="0">
                <a:solidFill>
                  <a:schemeClr val="tx1"/>
                </a:solidFill>
                <a:effectLst/>
                <a:latin typeface="+mn-lt"/>
                <a:ea typeface="+mn-ea"/>
                <a:cs typeface="+mn-cs"/>
              </a:rPr>
              <a:t>l=1/2</a:t>
            </a:r>
            <a:r>
              <a:rPr lang="zh-CN" altLang="en-US" sz="1200" b="0" i="0" kern="1200" dirty="0">
                <a:solidFill>
                  <a:schemeClr val="tx1"/>
                </a:solidFill>
                <a:effectLst/>
                <a:latin typeface="+mn-lt"/>
                <a:ea typeface="+mn-ea"/>
                <a:cs typeface="+mn-cs"/>
              </a:rPr>
              <a:t>波长）的方向性系数</a:t>
            </a:r>
            <a:r>
              <a:rPr lang="en-US" altLang="zh-CN" sz="1200" b="0" i="0" kern="1200" dirty="0">
                <a:solidFill>
                  <a:schemeClr val="tx1"/>
                </a:solidFill>
                <a:effectLst/>
                <a:latin typeface="+mn-lt"/>
                <a:ea typeface="+mn-ea"/>
                <a:cs typeface="+mn-cs"/>
              </a:rPr>
              <a:t>D=2.4</a:t>
            </a:r>
            <a:r>
              <a:rPr lang="zh-CN" altLang="en-US" sz="1200" b="0" i="0" kern="1200" dirty="0">
                <a:solidFill>
                  <a:schemeClr val="tx1"/>
                </a:solidFill>
                <a:effectLst/>
                <a:latin typeface="+mn-lt"/>
                <a:ea typeface="+mn-ea"/>
                <a:cs typeface="+mn-cs"/>
              </a:rPr>
              <a:t>。取对数乘</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，转换为用</a:t>
            </a:r>
            <a:r>
              <a:rPr lang="en-US" altLang="zh-CN" sz="1200" b="0" i="0" kern="1200" dirty="0" err="1">
                <a:solidFill>
                  <a:schemeClr val="tx1"/>
                </a:solidFill>
                <a:effectLst/>
                <a:latin typeface="+mn-lt"/>
                <a:ea typeface="+mn-ea"/>
                <a:cs typeface="+mn-cs"/>
              </a:rPr>
              <a:t>dBi</a:t>
            </a:r>
            <a:r>
              <a:rPr lang="zh-CN" altLang="en-US" sz="1200" b="0" i="0" kern="1200" dirty="0">
                <a:solidFill>
                  <a:schemeClr val="tx1"/>
                </a:solidFill>
                <a:effectLst/>
                <a:latin typeface="+mn-lt"/>
                <a:ea typeface="+mn-ea"/>
                <a:cs typeface="+mn-cs"/>
              </a:rPr>
              <a:t>表示分别为</a:t>
            </a:r>
            <a:r>
              <a:rPr lang="en-US" altLang="zh-CN" sz="1200" b="0" i="0" kern="1200" dirty="0">
                <a:solidFill>
                  <a:schemeClr val="tx1"/>
                </a:solidFill>
                <a:effectLst/>
                <a:latin typeface="+mn-lt"/>
                <a:ea typeface="+mn-ea"/>
                <a:cs typeface="+mn-cs"/>
              </a:rPr>
              <a:t>2.15dBi</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3.8dBi</a:t>
            </a:r>
            <a:endParaRPr lang="zh-CN" altLang="en-US" dirty="0"/>
          </a:p>
        </p:txBody>
      </p:sp>
      <p:sp>
        <p:nvSpPr>
          <p:cNvPr id="4" name="灯片编号占位符 3"/>
          <p:cNvSpPr>
            <a:spLocks noGrp="1"/>
          </p:cNvSpPr>
          <p:nvPr>
            <p:ph type="sldNum" sz="quarter" idx="10"/>
          </p:nvPr>
        </p:nvSpPr>
        <p:spPr/>
        <p:txBody>
          <a:bodyPr/>
          <a:lstStyle/>
          <a:p>
            <a:pPr>
              <a:defRPr/>
            </a:pPr>
            <a:fld id="{DB876CB0-85CC-4794-80C9-8DC997E25380}" type="slidenum">
              <a:rPr lang="zh-CN" altLang="en-US" smtClean="0"/>
              <a:t>18</a:t>
            </a:fld>
            <a:endParaRPr lang="zh-CN" altLang="en-US"/>
          </a:p>
        </p:txBody>
      </p:sp>
    </p:spTree>
    <p:extLst>
      <p:ext uri="{BB962C8B-B14F-4D97-AF65-F5344CB8AC3E}">
        <p14:creationId xmlns:p14="http://schemas.microsoft.com/office/powerpoint/2010/main" val="1726195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克劳斯的</a:t>
            </a:r>
            <a:r>
              <a:rPr lang="en-US" altLang="zh-CN" dirty="0"/>
              <a:t>《</a:t>
            </a:r>
            <a:r>
              <a:rPr lang="zh-CN" altLang="en-US" dirty="0"/>
              <a:t>天线</a:t>
            </a:r>
            <a:r>
              <a:rPr lang="en-US" altLang="zh-CN" dirty="0"/>
              <a:t>》</a:t>
            </a:r>
            <a:r>
              <a:rPr lang="zh-CN" altLang="en-US" dirty="0"/>
              <a:t>，小于</a:t>
            </a:r>
            <a:r>
              <a:rPr lang="en-US" altLang="zh-CN" dirty="0"/>
              <a:t>1/4</a:t>
            </a:r>
            <a:r>
              <a:rPr lang="zh-CN" altLang="en-US" dirty="0"/>
              <a:t>波长的天线表现为容性</a:t>
            </a:r>
            <a:r>
              <a:rPr lang="en-US" altLang="zh-CN" dirty="0"/>
              <a:t>,</a:t>
            </a:r>
            <a:r>
              <a:rPr lang="zh-CN" altLang="en-US" dirty="0"/>
              <a:t>大于</a:t>
            </a:r>
            <a:r>
              <a:rPr lang="en-US" altLang="zh-CN" dirty="0"/>
              <a:t>1/4</a:t>
            </a:r>
            <a:r>
              <a:rPr lang="zh-CN" altLang="en-US" dirty="0"/>
              <a:t>波长的天线为感性</a:t>
            </a:r>
            <a:r>
              <a:rPr lang="en-US" altLang="zh-CN" dirty="0"/>
              <a:t>,</a:t>
            </a:r>
            <a:r>
              <a:rPr lang="zh-CN" altLang="en-US" dirty="0"/>
              <a:t>等于</a:t>
            </a:r>
            <a:r>
              <a:rPr lang="en-US" altLang="zh-CN" dirty="0"/>
              <a:t>1/4</a:t>
            </a:r>
            <a:r>
              <a:rPr lang="zh-CN" altLang="en-US" dirty="0"/>
              <a:t>波长的天线等效为纯电阻</a:t>
            </a:r>
            <a:r>
              <a:rPr lang="en-US" altLang="zh-CN" dirty="0"/>
              <a:t>.</a:t>
            </a:r>
            <a:r>
              <a:rPr lang="zh-CN" altLang="en-US" dirty="0"/>
              <a:t>这时产生的感应电流最大</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DB876CB0-85CC-4794-80C9-8DC997E25380}" type="slidenum">
              <a:rPr lang="zh-CN" altLang="en-US" smtClean="0"/>
              <a:t>23</a:t>
            </a:fld>
            <a:endParaRPr lang="zh-CN" altLang="en-US"/>
          </a:p>
        </p:txBody>
      </p:sp>
    </p:spTree>
    <p:extLst>
      <p:ext uri="{BB962C8B-B14F-4D97-AF65-F5344CB8AC3E}">
        <p14:creationId xmlns:p14="http://schemas.microsoft.com/office/powerpoint/2010/main" val="3571423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作为一款经典的定向天线，八木天线在</a:t>
            </a:r>
            <a:r>
              <a:rPr lang="en-US" altLang="zh-CN" sz="1200" b="0" i="0" kern="1200" dirty="0">
                <a:solidFill>
                  <a:schemeClr val="tx1"/>
                </a:solidFill>
                <a:effectLst/>
                <a:latin typeface="+mn-lt"/>
                <a:ea typeface="+mn-ea"/>
                <a:cs typeface="+mn-cs"/>
              </a:rPr>
              <a:t>HF</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VHF</a:t>
            </a:r>
            <a:r>
              <a:rPr lang="zh-CN" altLang="en-US" sz="1200" b="0" i="0" kern="1200" dirty="0">
                <a:solidFill>
                  <a:schemeClr val="tx1"/>
                </a:solidFill>
                <a:effectLst/>
                <a:latin typeface="+mn-lt"/>
                <a:ea typeface="+mn-ea"/>
                <a:cs typeface="+mn-cs"/>
              </a:rPr>
              <a:t>以及</a:t>
            </a:r>
            <a:r>
              <a:rPr lang="en-US" altLang="zh-CN" sz="1200" b="0" i="0" kern="1200" dirty="0">
                <a:solidFill>
                  <a:schemeClr val="tx1"/>
                </a:solidFill>
                <a:effectLst/>
                <a:latin typeface="+mn-lt"/>
                <a:ea typeface="+mn-ea"/>
                <a:cs typeface="+mn-cs"/>
              </a:rPr>
              <a:t>UHF</a:t>
            </a:r>
            <a:r>
              <a:rPr lang="zh-CN" altLang="en-US" sz="1200" b="0" i="0" kern="1200" dirty="0">
                <a:solidFill>
                  <a:schemeClr val="tx1"/>
                </a:solidFill>
                <a:effectLst/>
                <a:latin typeface="+mn-lt"/>
                <a:ea typeface="+mn-ea"/>
                <a:cs typeface="+mn-cs"/>
              </a:rPr>
              <a:t>波段应用十分广泛，在二十世纪</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年代，由日本东北大学的八木秀次和宇田太郞两人发明了这种天线，被称为“八木宇田天线”，简称“八木天线”。由于主振子</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采用长约</a:t>
            </a:r>
            <a:r>
              <a:rPr lang="en-US" altLang="zh-CN" sz="1200" b="0" i="0" kern="1200" dirty="0">
                <a:solidFill>
                  <a:schemeClr val="tx1"/>
                </a:solidFill>
                <a:effectLst/>
                <a:latin typeface="+mn-lt"/>
                <a:ea typeface="+mn-ea"/>
                <a:cs typeface="+mn-cs"/>
              </a:rPr>
              <a:t>λ/2</a:t>
            </a:r>
            <a:r>
              <a:rPr lang="zh-CN" altLang="en-US" sz="1200" b="0" i="0" kern="1200" dirty="0">
                <a:solidFill>
                  <a:schemeClr val="tx1"/>
                </a:solidFill>
                <a:effectLst/>
                <a:latin typeface="+mn-lt"/>
                <a:ea typeface="+mn-ea"/>
                <a:cs typeface="+mn-cs"/>
              </a:rPr>
              <a:t>的半波对称振子或半波折合振子，在中心频点工作时处于谐振状态，阻抗呈现为纯电阻，而反射器</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比主振子略长，呈现感性，假设两者间距</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，以接收状态为例，从天线前方某点过来的电磁波将先到达主振子，并产生感应电动势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和感应电流</a:t>
            </a:r>
            <a:r>
              <a:rPr lang="en-US" altLang="zh-CN" sz="1200" b="0" i="0" kern="1200" dirty="0">
                <a:solidFill>
                  <a:schemeClr val="tx1"/>
                </a:solidFill>
                <a:effectLst/>
                <a:latin typeface="+mn-lt"/>
                <a:ea typeface="+mn-ea"/>
                <a:cs typeface="+mn-cs"/>
              </a:rPr>
              <a:t>I1</a:t>
            </a:r>
            <a:r>
              <a:rPr lang="zh-CN" altLang="en-US" sz="1200" b="0" i="0" kern="1200" dirty="0">
                <a:solidFill>
                  <a:schemeClr val="tx1"/>
                </a:solidFill>
                <a:effectLst/>
                <a:latin typeface="+mn-lt"/>
                <a:ea typeface="+mn-ea"/>
                <a:cs typeface="+mn-cs"/>
              </a:rPr>
              <a:t>，再经</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的距离后电磁波方到达反射器，产生感应电动势</a:t>
            </a:r>
            <a:r>
              <a:rPr lang="en-US" altLang="zh-CN" sz="1200" b="0" i="0" kern="1200" dirty="0">
                <a:solidFill>
                  <a:schemeClr val="tx1"/>
                </a:solidFill>
                <a:effectLst/>
                <a:latin typeface="+mn-lt"/>
                <a:ea typeface="+mn-ea"/>
                <a:cs typeface="+mn-cs"/>
              </a:rPr>
              <a:t>ε2</a:t>
            </a:r>
            <a:r>
              <a:rPr lang="zh-CN" altLang="en-US" sz="1200" b="0" i="0" kern="1200" dirty="0">
                <a:solidFill>
                  <a:schemeClr val="tx1"/>
                </a:solidFill>
                <a:effectLst/>
                <a:latin typeface="+mn-lt"/>
                <a:ea typeface="+mn-ea"/>
                <a:cs typeface="+mn-cs"/>
              </a:rPr>
              <a:t>和感应电流</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，因空间上相差</a:t>
            </a:r>
            <a:r>
              <a:rPr lang="en-US" altLang="zh-CN" sz="1200" b="0" i="0" kern="1200" dirty="0">
                <a:solidFill>
                  <a:schemeClr val="tx1"/>
                </a:solidFill>
                <a:effectLst/>
                <a:latin typeface="+mn-lt"/>
                <a:ea typeface="+mn-ea"/>
                <a:cs typeface="+mn-cs"/>
              </a:rPr>
              <a:t>λ/4</a:t>
            </a:r>
            <a:r>
              <a:rPr lang="zh-CN" altLang="en-US" sz="1200" b="0" i="0" kern="1200" dirty="0">
                <a:solidFill>
                  <a:schemeClr val="tx1"/>
                </a:solidFill>
                <a:effectLst/>
                <a:latin typeface="+mn-lt"/>
                <a:ea typeface="+mn-ea"/>
                <a:cs typeface="+mn-cs"/>
              </a:rPr>
              <a:t>的路程，故</a:t>
            </a:r>
            <a:r>
              <a:rPr lang="en-US" altLang="zh-CN" sz="1200" b="0" i="0" kern="1200" dirty="0">
                <a:solidFill>
                  <a:schemeClr val="tx1"/>
                </a:solidFill>
                <a:effectLst/>
                <a:latin typeface="+mn-lt"/>
                <a:ea typeface="+mn-ea"/>
                <a:cs typeface="+mn-cs"/>
              </a:rPr>
              <a:t>ε2</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，又因反射器呈感性</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ε2</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180°</a:t>
            </a:r>
            <a:r>
              <a:rPr lang="zh-CN" altLang="en-US" sz="1200" b="0" i="0" kern="1200" dirty="0">
                <a:solidFill>
                  <a:schemeClr val="tx1"/>
                </a:solidFill>
                <a:effectLst/>
                <a:latin typeface="+mn-lt"/>
                <a:ea typeface="+mn-ea"/>
                <a:cs typeface="+mn-cs"/>
              </a:rPr>
              <a:t>，反射器感应电流</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产生辐射到达主振子形成的磁场</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又比</a:t>
            </a:r>
            <a:r>
              <a:rPr lang="en-US" altLang="zh-CN" sz="1200" b="0" i="0" kern="1200" dirty="0">
                <a:solidFill>
                  <a:schemeClr val="tx1"/>
                </a:solidFill>
                <a:effectLst/>
                <a:latin typeface="+mn-lt"/>
                <a:ea typeface="+mn-ea"/>
                <a:cs typeface="+mn-cs"/>
              </a:rPr>
              <a:t>I2</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，根据电磁感应定律</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在主振子上产生的感应电动势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，也就是</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比</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滞后</a:t>
            </a:r>
            <a:r>
              <a:rPr lang="en-US" altLang="zh-CN" sz="1200" b="0" i="0" kern="1200" dirty="0">
                <a:solidFill>
                  <a:schemeClr val="tx1"/>
                </a:solidFill>
                <a:effectLst/>
                <a:latin typeface="+mn-lt"/>
                <a:ea typeface="+mn-ea"/>
                <a:cs typeface="+mn-cs"/>
              </a:rPr>
              <a:t>360°</a:t>
            </a:r>
            <a:r>
              <a:rPr lang="zh-CN" altLang="en-US" sz="1200" b="0" i="0" kern="1200" dirty="0">
                <a:solidFill>
                  <a:schemeClr val="tx1"/>
                </a:solidFill>
                <a:effectLst/>
                <a:latin typeface="+mn-lt"/>
                <a:ea typeface="+mn-ea"/>
                <a:cs typeface="+mn-cs"/>
              </a:rPr>
              <a:t>，即反射器在主振子产生的感应电动势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与电磁信号源直接产生的感应电动势</a:t>
            </a:r>
            <a:r>
              <a:rPr lang="en-US" altLang="zh-CN" sz="1200" b="0" i="0" kern="1200" dirty="0">
                <a:solidFill>
                  <a:schemeClr val="tx1"/>
                </a:solidFill>
                <a:effectLst/>
                <a:latin typeface="+mn-lt"/>
                <a:ea typeface="+mn-ea"/>
                <a:cs typeface="+mn-cs"/>
              </a:rPr>
              <a:t>ε1</a:t>
            </a:r>
            <a:r>
              <a:rPr lang="zh-CN" altLang="en-US" sz="1200" b="0" i="0" kern="1200" dirty="0">
                <a:solidFill>
                  <a:schemeClr val="tx1"/>
                </a:solidFill>
                <a:effectLst/>
                <a:latin typeface="+mn-lt"/>
                <a:ea typeface="+mn-ea"/>
                <a:cs typeface="+mn-cs"/>
              </a:rPr>
              <a:t>是同相的，天线输出电压为两者之和。</a:t>
            </a:r>
            <a:endParaRPr lang="zh-CN" altLang="en-US" dirty="0"/>
          </a:p>
        </p:txBody>
      </p:sp>
      <p:sp>
        <p:nvSpPr>
          <p:cNvPr id="4" name="灯片编号占位符 3"/>
          <p:cNvSpPr>
            <a:spLocks noGrp="1"/>
          </p:cNvSpPr>
          <p:nvPr>
            <p:ph type="sldNum" sz="quarter" idx="5"/>
          </p:nvPr>
        </p:nvSpPr>
        <p:spPr/>
        <p:txBody>
          <a:bodyPr/>
          <a:lstStyle/>
          <a:p>
            <a:pPr>
              <a:defRPr/>
            </a:pPr>
            <a:fld id="{DB876CB0-85CC-4794-80C9-8DC997E25380}" type="slidenum">
              <a:rPr lang="zh-CN" altLang="en-US" smtClean="0"/>
              <a:t>35</a:t>
            </a:fld>
            <a:endParaRPr lang="zh-CN" altLang="en-US"/>
          </a:p>
        </p:txBody>
      </p:sp>
    </p:spTree>
    <p:extLst>
      <p:ext uri="{BB962C8B-B14F-4D97-AF65-F5344CB8AC3E}">
        <p14:creationId xmlns:p14="http://schemas.microsoft.com/office/powerpoint/2010/main" val="3821637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未命名"/>
          <p:cNvPicPr>
            <a:picLocks noChangeAspect="1" noChangeArrowheads="1"/>
          </p:cNvPicPr>
          <p:nvPr/>
        </p:nvPicPr>
        <p:blipFill>
          <a:blip r:embed="rId2"/>
          <a:srcRect/>
          <a:stretch>
            <a:fillRect/>
          </a:stretch>
        </p:blipFill>
        <p:spPr bwMode="auto">
          <a:xfrm>
            <a:off x="0" y="5734050"/>
            <a:ext cx="9144000" cy="1123950"/>
          </a:xfrm>
          <a:prstGeom prst="rect">
            <a:avLst/>
          </a:prstGeom>
          <a:noFill/>
          <a:ln w="9525">
            <a:noFill/>
            <a:miter lim="800000"/>
            <a:headEnd/>
            <a:tailEnd/>
          </a:ln>
        </p:spPr>
      </p:pic>
      <p:pic>
        <p:nvPicPr>
          <p:cNvPr id="5" name="Picture 2" descr="index08_01"/>
          <p:cNvPicPr>
            <a:picLocks noChangeAspect="1" noChangeArrowheads="1"/>
          </p:cNvPicPr>
          <p:nvPr/>
        </p:nvPicPr>
        <p:blipFill>
          <a:blip r:embed="rId3"/>
          <a:srcRect/>
          <a:stretch>
            <a:fillRect/>
          </a:stretch>
        </p:blipFill>
        <p:spPr bwMode="auto">
          <a:xfrm>
            <a:off x="0" y="0"/>
            <a:ext cx="2571750" cy="628650"/>
          </a:xfrm>
          <a:prstGeom prst="rect">
            <a:avLst/>
          </a:prstGeom>
          <a:noFill/>
          <a:ln w="9525">
            <a:noFill/>
            <a:miter lim="800000"/>
            <a:headEnd/>
            <a:tailEnd/>
          </a:ln>
        </p:spPr>
      </p:pic>
      <p:pic>
        <p:nvPicPr>
          <p:cNvPr id="6" name="Picture 10" descr="USTC校徽"/>
          <p:cNvPicPr>
            <a:picLocks noChangeAspect="1" noChangeArrowheads="1"/>
          </p:cNvPicPr>
          <p:nvPr/>
        </p:nvPicPr>
        <p:blipFill>
          <a:blip r:embed="rId4"/>
          <a:srcRect/>
          <a:stretch>
            <a:fillRect/>
          </a:stretch>
        </p:blipFill>
        <p:spPr bwMode="auto">
          <a:xfrm>
            <a:off x="827088" y="3786188"/>
            <a:ext cx="2274887" cy="1517650"/>
          </a:xfrm>
          <a:prstGeom prst="rect">
            <a:avLst/>
          </a:prstGeom>
          <a:noFill/>
          <a:ln w="9525">
            <a:noFill/>
            <a:miter lim="800000"/>
            <a:headEnd/>
            <a:tailEnd/>
          </a:ln>
        </p:spPr>
      </p:pic>
      <p:sp>
        <p:nvSpPr>
          <p:cNvPr id="58372" name="Rectangle 4"/>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58373" name="Rectangle 5"/>
          <p:cNvSpPr>
            <a:spLocks noGrp="1" noChangeArrowheads="1"/>
          </p:cNvSpPr>
          <p:nvPr>
            <p:ph type="subTitle" idx="1"/>
          </p:nvPr>
        </p:nvSpPr>
        <p:spPr>
          <a:xfrm>
            <a:off x="2339975" y="3789363"/>
            <a:ext cx="6400800" cy="1752600"/>
          </a:xfrm>
        </p:spPr>
        <p:txBody>
          <a:bodyPr/>
          <a:lstStyle>
            <a:lvl1pPr marL="0" indent="0" algn="ctr">
              <a:buFont typeface="Wingdings" panose="05000000000000000000" pitchFamily="2" charset="2"/>
              <a:buNone/>
              <a:defRPr>
                <a:solidFill>
                  <a:srgbClr val="000099"/>
                </a:solidFill>
              </a:defRPr>
            </a:lvl1pPr>
          </a:lstStyle>
          <a:p>
            <a:r>
              <a:rPr lang="zh-CN" altLang="en-US"/>
              <a:t>单击此处编辑母版副标题样式</a:t>
            </a:r>
          </a:p>
        </p:txBody>
      </p:sp>
      <p:sp>
        <p:nvSpPr>
          <p:cNvPr id="7" name="Rectangle 6"/>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0D028C45-CB49-405B-9F60-8D3755F8FC18}" type="datetime1">
              <a:rPr lang="zh-CN" altLang="en-US"/>
              <a:t>2019/3/11</a:t>
            </a:fld>
            <a:endParaRPr lang="zh-CN" altLang="en-US"/>
          </a:p>
        </p:txBody>
      </p:sp>
      <p:sp>
        <p:nvSpPr>
          <p:cNvPr id="8" name="Rectangle 7"/>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zh-CN" altLang="en-US"/>
          </a:p>
        </p:txBody>
      </p:sp>
      <p:sp>
        <p:nvSpPr>
          <p:cNvPr id="9" name="Rectangle 8"/>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C866E532-B613-42C0-8BA5-FD087413406D}" type="slidenum">
              <a:rPr lang="zh-CN" altLang="en-US"/>
              <a:t>‹#›</a:t>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17BE8FD9-A23A-4B1B-80F1-AF44D4F2FDCD}" type="datetime1">
              <a:rPr lang="zh-CN" altLang="en-US"/>
              <a:t>2019/3/11</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3228B209-7CCF-4862-9550-0A238A0F1F92}" type="slidenum">
              <a:rPr lang="zh-CN" altLang="en-US"/>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0213" y="214313"/>
            <a:ext cx="2174875"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214313"/>
            <a:ext cx="6376988"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A6D6D0B7-09A1-424A-A198-B8FEEEBCB05A}" type="datetime1">
              <a:rPr lang="zh-CN" altLang="en-US"/>
              <a:t>2019/3/11</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52BFE75E-F299-42B9-ACFD-43099F8FC8C6}" type="slidenum">
              <a:rPr lang="zh-CN" altLang="en-US"/>
              <a:t>‹#›</a:t>
            </a:fld>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50825" y="214313"/>
            <a:ext cx="8693150" cy="1462087"/>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250825" y="1844675"/>
            <a:ext cx="4275138" cy="42878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4678363" y="1844675"/>
            <a:ext cx="4276725" cy="20669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4678363" y="4064000"/>
            <a:ext cx="4276725" cy="206851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Date Placeholder 5"/>
          <p:cNvSpPr>
            <a:spLocks noGrp="1"/>
          </p:cNvSpPr>
          <p:nvPr>
            <p:ph type="dt" sz="half" idx="10"/>
          </p:nvPr>
        </p:nvSpPr>
        <p:spPr>
          <a:xfrm>
            <a:off x="1162050" y="6243638"/>
            <a:ext cx="1905000" cy="457200"/>
          </a:xfrm>
        </p:spPr>
        <p:txBody>
          <a:bodyPr/>
          <a:lstStyle>
            <a:lvl1pPr>
              <a:defRPr/>
            </a:lvl1pPr>
          </a:lstStyle>
          <a:p>
            <a:pPr>
              <a:defRPr/>
            </a:pPr>
            <a:fld id="{5FB35821-2059-4BF1-8528-328395CDD39A}" type="datetime1">
              <a:rPr lang="zh-CN" altLang="en-US"/>
              <a:t>2019/3/11</a:t>
            </a:fld>
            <a:endParaRPr lang="zh-CN" altLang="en-US"/>
          </a:p>
        </p:txBody>
      </p:sp>
      <p:sp>
        <p:nvSpPr>
          <p:cNvPr id="7" name="Footer Placeholder 6"/>
          <p:cNvSpPr>
            <a:spLocks noGrp="1"/>
          </p:cNvSpPr>
          <p:nvPr>
            <p:ph type="ftr" sz="quarter" idx="11"/>
          </p:nvPr>
        </p:nvSpPr>
        <p:spPr>
          <a:xfrm>
            <a:off x="3657600" y="6243638"/>
            <a:ext cx="2895600" cy="457200"/>
          </a:xfrm>
        </p:spPr>
        <p:txBody>
          <a:bodyPr/>
          <a:lstStyle>
            <a:lvl1pPr>
              <a:defRPr/>
            </a:lvl1pPr>
          </a:lstStyle>
          <a:p>
            <a:pPr>
              <a:defRPr/>
            </a:pPr>
            <a:endParaRPr lang="zh-CN" altLang="en-US"/>
          </a:p>
        </p:txBody>
      </p:sp>
      <p:sp>
        <p:nvSpPr>
          <p:cNvPr id="8" name="Slide Number Placeholder 7"/>
          <p:cNvSpPr>
            <a:spLocks noGrp="1"/>
          </p:cNvSpPr>
          <p:nvPr>
            <p:ph type="sldNum" sz="quarter" idx="12"/>
          </p:nvPr>
        </p:nvSpPr>
        <p:spPr>
          <a:xfrm>
            <a:off x="7042150" y="6243638"/>
            <a:ext cx="1905000" cy="457200"/>
          </a:xfrm>
        </p:spPr>
        <p:txBody>
          <a:bodyPr/>
          <a:lstStyle>
            <a:lvl1pPr>
              <a:defRPr/>
            </a:lvl1pPr>
          </a:lstStyle>
          <a:p>
            <a:pPr>
              <a:defRPr/>
            </a:pPr>
            <a:fld id="{EF57CBB6-94A7-4F88-9CEC-2B4692562235}" type="slidenum">
              <a:rPr lang="zh-CN" altLang="en-US"/>
              <a:t>‹#›</a:t>
            </a:fld>
            <a:endParaRPr lang="zh-CN" alt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54274" name="Picture 2" descr="http://a1.att.hudong.com/86/71/01300000384685124366715630136.jpg"/>
          <p:cNvPicPr>
            <a:picLocks noChangeAspect="1"/>
          </p:cNvPicPr>
          <p:nvPr/>
        </p:nvPicPr>
        <p:blipFill>
          <a:blip r:embed="rId2"/>
          <a:srcRect l="18425" t="12062" r="18425" b="6030"/>
          <a:stretch>
            <a:fillRect/>
          </a:stretch>
        </p:blipFill>
        <p:spPr>
          <a:xfrm>
            <a:off x="8020005" y="24493"/>
            <a:ext cx="1123995" cy="1028700"/>
          </a:xfrm>
          <a:prstGeom prst="rect">
            <a:avLst/>
          </a:prstGeom>
          <a:noFill/>
          <a:ln w="9525">
            <a:noFill/>
          </a:ln>
        </p:spPr>
      </p:pic>
      <p:sp>
        <p:nvSpPr>
          <p:cNvPr id="2" name="标题 1"/>
          <p:cNvSpPr>
            <a:spLocks noGrp="1"/>
          </p:cNvSpPr>
          <p:nvPr>
            <p:ph type="title"/>
          </p:nvPr>
        </p:nvSpPr>
        <p:spPr/>
        <p:txBody>
          <a:bodyPr/>
          <a:lstStyle/>
          <a:p>
            <a:r>
              <a:rPr lang="zh-CN" altLang="en-US"/>
              <a:t>单击此处编辑母版标题样式</a:t>
            </a:r>
          </a:p>
        </p:txBody>
      </p:sp>
      <p:sp>
        <p:nvSpPr>
          <p:cNvPr id="8" name="日期占位符 2"/>
          <p:cNvSpPr>
            <a:spLocks noGrp="1"/>
          </p:cNvSpPr>
          <p:nvPr>
            <p:ph type="dt" sz="half" idx="2"/>
          </p:nvPr>
        </p:nvSpPr>
        <p:spPr>
          <a:xfrm>
            <a:off x="179188" y="6493489"/>
            <a:ext cx="2133962" cy="364512"/>
          </a:xfrm>
          <a:prstGeom prst="rect">
            <a:avLst/>
          </a:prstGeom>
        </p:spPr>
        <p:txBody>
          <a:bodyPr vert="horz" wrap="square" lIns="104278" tIns="52139" rIns="104278" bIns="52139" numCol="1" anchor="ctr" anchorCtr="0" compatLnSpc="1"/>
          <a:lstStyle>
            <a:lvl1pPr>
              <a:defRPr sz="1370"/>
            </a:lvl1pPr>
          </a:lstStyle>
          <a:p>
            <a:pPr marL="0" marR="0" indent="0" algn="l" defTabSz="914400" rtl="0" eaLnBrk="1" fontAlgn="base" latinLnBrk="0" hangingPunct="1">
              <a:lnSpc>
                <a:spcPct val="100000"/>
              </a:lnSpc>
              <a:spcBef>
                <a:spcPct val="0"/>
              </a:spcBef>
              <a:spcAft>
                <a:spcPct val="0"/>
              </a:spcAft>
              <a:buClrTx/>
              <a:buSzTx/>
              <a:buFontTx/>
              <a:buNone/>
              <a:defRPr/>
            </a:pPr>
            <a:fld id="{1D6085E9-FD90-4B0B-A718-226BBFAC266F}" type="datetime1">
              <a:rPr kumimoji="0" lang="en-US" altLang="zh-CN" b="0" i="0" kern="1200" cap="none" spc="0" normalizeH="0" baseline="0" noProof="0">
                <a:latin typeface="Calibri" panose="020F0502020204030204" charset="0"/>
                <a:ea typeface="宋体" panose="02010600030101010101" pitchFamily="2" charset="-122"/>
                <a:cs typeface="+mn-cs"/>
              </a:rPr>
              <a:t>3/11/2019</a:t>
            </a:fld>
            <a:endParaRPr kumimoji="0" lang="en-US" altLang="zh-CN" b="0" i="0" kern="1200" cap="none" spc="0" normalizeH="0" baseline="0" noProof="0">
              <a:latin typeface="Calibri" panose="020F0502020204030204" charset="0"/>
              <a:ea typeface="宋体" panose="02010600030101010101" pitchFamily="2" charset="-122"/>
              <a:cs typeface="+mn-cs"/>
            </a:endParaRPr>
          </a:p>
        </p:txBody>
      </p:sp>
      <p:sp>
        <p:nvSpPr>
          <p:cNvPr id="9" name="页脚占位符 3"/>
          <p:cNvSpPr>
            <a:spLocks noGrp="1"/>
          </p:cNvSpPr>
          <p:nvPr>
            <p:ph type="ftr" sz="quarter" idx="3"/>
          </p:nvPr>
        </p:nvSpPr>
        <p:spPr>
          <a:xfrm>
            <a:off x="5256171" y="6493489"/>
            <a:ext cx="3887829" cy="364512"/>
          </a:xfrm>
          <a:prstGeom prst="rect">
            <a:avLst/>
          </a:prstGeom>
        </p:spPr>
        <p:txBody>
          <a:bodyPr vert="horz" lIns="104278" tIns="52139" rIns="104278" bIns="52139" rtlCol="0" anchor="ctr"/>
          <a:lstStyle>
            <a:lvl1pPr algn="r">
              <a:defRPr sz="1795" b="1">
                <a:solidFill>
                  <a:schemeClr val="accent1"/>
                </a:solidFill>
                <a:effectLst>
                  <a:outerShdw blurRad="38100" dist="38100" dir="2700000" algn="tl">
                    <a:srgbClr val="000000">
                      <a:alpha val="43137"/>
                    </a:srgbClr>
                  </a:outerShdw>
                </a:effectLst>
              </a:defRPr>
            </a:lvl1pPr>
          </a:lstStyle>
          <a:p>
            <a:pPr marL="0" marR="0" indent="0" defTabSz="914400" rtl="0" eaLnBrk="1" latinLnBrk="0" hangingPunct="1">
              <a:lnSpc>
                <a:spcPct val="100000"/>
              </a:lnSpc>
              <a:buClrTx/>
              <a:buSzTx/>
              <a:buFontTx/>
              <a:buNone/>
              <a:defRPr/>
            </a:pPr>
            <a:r>
              <a:rPr kumimoji="0" lang="en-US" i="0" kern="1200" cap="none" spc="0" normalizeH="0" baseline="0" noProof="0">
                <a:latin typeface="+mn-lt"/>
                <a:ea typeface="+mn-ea"/>
                <a:cs typeface="+mn-cs"/>
              </a:rPr>
              <a:t>Dept.PEE  Hefei Normal University</a:t>
            </a:r>
          </a:p>
        </p:txBody>
      </p:sp>
      <p:sp>
        <p:nvSpPr>
          <p:cNvPr id="10" name="灯片编号占位符 5"/>
          <p:cNvSpPr>
            <a:spLocks noGrp="1"/>
          </p:cNvSpPr>
          <p:nvPr>
            <p:ph type="sldNum" sz="quarter" idx="4"/>
          </p:nvPr>
        </p:nvSpPr>
        <p:spPr>
          <a:xfrm>
            <a:off x="3059765" y="6493489"/>
            <a:ext cx="2133962" cy="364512"/>
          </a:xfrm>
          <a:prstGeom prst="rect">
            <a:avLst/>
          </a:prstGeom>
        </p:spPr>
        <p:txBody>
          <a:bodyPr vert="horz" wrap="square" lIns="104278" tIns="52139" rIns="104278" bIns="52139" numCol="1" anchor="ctr" anchorCtr="0" compatLnSpc="1"/>
          <a:lstStyle/>
          <a:p>
            <a:pPr algn="ctr" eaLnBrk="1" hangingPunct="1"/>
            <a:fld id="{9A0DB2DC-4C9A-4742-B13C-FB6460FD3503}" type="slidenum">
              <a:rPr lang="en-US" altLang="zh-CN" dirty="0">
                <a:solidFill>
                  <a:srgbClr val="898989"/>
                </a:solidFill>
                <a:latin typeface="Calibri" panose="020F0502020204030204" charset="0"/>
              </a:rPr>
              <a:t>‹#›</a:t>
            </a:fld>
            <a:endParaRPr lang="en-US" altLang="zh-CN" dirty="0">
              <a:solidFill>
                <a:srgbClr val="898989"/>
              </a:solidFill>
              <a:latin typeface="Calibri" panose="020F0502020204030204" charset="0"/>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eaLnBrk="0" hangingPunct="0">
              <a:buClrTx/>
            </a:pPr>
            <a:endParaRPr lang="zh-CN" altLang="en-US" dirty="0"/>
          </a:p>
        </p:txBody>
      </p:sp>
      <p:sp>
        <p:nvSpPr>
          <p:cNvPr id="6" name="页脚占位符 5"/>
          <p:cNvSpPr>
            <a:spLocks noGrp="1"/>
          </p:cNvSpPr>
          <p:nvPr>
            <p:ph type="ftr" sz="quarter" idx="11"/>
          </p:nvPr>
        </p:nvSpPr>
        <p:spPr/>
        <p:txBody>
          <a:bodyPr/>
          <a:lstStyle/>
          <a:p>
            <a:pPr lvl="0" eaLnBrk="0" hangingPunct="0">
              <a:buClrTx/>
            </a:pPr>
            <a:endParaRPr lang="zh-CN" dirty="0"/>
          </a:p>
        </p:txBody>
      </p:sp>
      <p:sp>
        <p:nvSpPr>
          <p:cNvPr id="7" name="灯片编号占位符 6"/>
          <p:cNvSpPr>
            <a:spLocks noGrp="1"/>
          </p:cNvSpPr>
          <p:nvPr>
            <p:ph type="sldNum" sz="quarter" idx="12"/>
          </p:nvPr>
        </p:nvSpPr>
        <p:spPr/>
        <p:txBody>
          <a:bodyPr/>
          <a:lstStyle/>
          <a:p>
            <a:pPr lvl="0" eaLnBrk="0" hangingPunct="0">
              <a:buClrTx/>
            </a:pPr>
            <a:fld id="{9A0DB2DC-4C9A-4742-B13C-FB6460FD3503}" type="slidenum">
              <a:rPr lang="en-US" altLang="zh-CN" dirty="0"/>
              <a:t>‹#›</a:t>
            </a:fld>
            <a:endParaRPr lang="zh-CN"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a:defRPr/>
            </a:lvl1pPr>
            <a:lvl2pPr eaLnBrk="1">
              <a:defRPr/>
            </a:lvl2pPr>
            <a:lvl3pPr eaLnBrk="1">
              <a:defRPr/>
            </a:lvl3pPr>
            <a:lvl4pPr eaLnBrk="1">
              <a:defRPr/>
            </a:lvl4pPr>
            <a:lvl5pPr eaLnBrk="1">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dt" sz="half" idx="10"/>
          </p:nvPr>
        </p:nvSpPr>
        <p:spPr/>
        <p:txBody>
          <a:bodyPr/>
          <a:lstStyle>
            <a:lvl1pPr>
              <a:defRPr/>
            </a:lvl1pPr>
          </a:lstStyle>
          <a:p>
            <a:pPr>
              <a:defRPr/>
            </a:pPr>
            <a:fld id="{471E4ECA-20BF-405B-99C1-CACA21D9813A}" type="datetime1">
              <a:rPr lang="zh-CN" altLang="en-US"/>
              <a:t>2019/3/11</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2DEA5CE2-E0D4-475B-B7AF-C96ED5AA1D20}" type="slidenum">
              <a:rPr lang="zh-CN" altLang="en-US"/>
              <a:t>‹#›</a:t>
            </a:fld>
            <a:endParaRPr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FA0C3760-98DF-46B6-8BDF-CECC8A76C241}" type="datetime1">
              <a:rPr lang="zh-CN" altLang="en-US"/>
              <a:t>2019/3/11</a:t>
            </a:fld>
            <a:endParaRPr lang="zh-CN" altLang="en-US"/>
          </a:p>
        </p:txBody>
      </p:sp>
      <p:sp>
        <p:nvSpPr>
          <p:cNvPr id="5" name="Rectangle 7"/>
          <p:cNvSpPr>
            <a:spLocks noGrp="1" noChangeArrowheads="1"/>
          </p:cNvSpPr>
          <p:nvPr>
            <p:ph type="ftr" sz="quarter" idx="11"/>
          </p:nvPr>
        </p:nvSpPr>
        <p:spPr/>
        <p:txBody>
          <a:bodyPr/>
          <a:lstStyle>
            <a:lvl1pPr>
              <a:defRPr/>
            </a:lvl1pPr>
          </a:lstStyle>
          <a:p>
            <a:pPr>
              <a:defRPr/>
            </a:pPr>
            <a:endParaRPr lang="zh-CN" altLang="en-US"/>
          </a:p>
        </p:txBody>
      </p:sp>
      <p:sp>
        <p:nvSpPr>
          <p:cNvPr id="6" name="Rectangle 8"/>
          <p:cNvSpPr>
            <a:spLocks noGrp="1" noChangeArrowheads="1"/>
          </p:cNvSpPr>
          <p:nvPr>
            <p:ph type="sldNum" sz="quarter" idx="12"/>
          </p:nvPr>
        </p:nvSpPr>
        <p:spPr/>
        <p:txBody>
          <a:bodyPr/>
          <a:lstStyle>
            <a:lvl1pPr>
              <a:defRPr/>
            </a:lvl1pPr>
          </a:lstStyle>
          <a:p>
            <a:pPr>
              <a:defRPr/>
            </a:pPr>
            <a:fld id="{64594B97-8380-44F3-85D0-1D367D3CD0A7}" type="slidenum">
              <a:rPr lang="zh-CN" altLang="en-US"/>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844675"/>
            <a:ext cx="4275138"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8363" y="1844675"/>
            <a:ext cx="4276725"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612A06DF-3691-48C0-9040-B241FC213FE0}" type="datetime1">
              <a:rPr lang="zh-CN" altLang="en-US"/>
              <a:t>2019/3/11</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0091600B-B069-40F2-8934-47B5054E2D47}" type="slidenum">
              <a:rPr lang="zh-CN" altLang="en-US"/>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19DC7C76-C08D-44A9-AC5E-C011E2258FC1}" type="datetime1">
              <a:rPr lang="zh-CN" altLang="en-US"/>
              <a:t>2019/3/11</a:t>
            </a:fld>
            <a:endParaRPr lang="zh-CN" altLang="en-US"/>
          </a:p>
        </p:txBody>
      </p:sp>
      <p:sp>
        <p:nvSpPr>
          <p:cNvPr id="8" name="Rectangle 7"/>
          <p:cNvSpPr>
            <a:spLocks noGrp="1" noChangeArrowheads="1"/>
          </p:cNvSpPr>
          <p:nvPr>
            <p:ph type="ftr" sz="quarter" idx="11"/>
          </p:nvPr>
        </p:nvSpPr>
        <p:spPr/>
        <p:txBody>
          <a:bodyPr/>
          <a:lstStyle>
            <a:lvl1pPr>
              <a:defRPr/>
            </a:lvl1pPr>
          </a:lstStyle>
          <a:p>
            <a:pPr>
              <a:defRPr/>
            </a:pPr>
            <a:endParaRPr lang="zh-CN" altLang="en-US"/>
          </a:p>
        </p:txBody>
      </p:sp>
      <p:sp>
        <p:nvSpPr>
          <p:cNvPr id="9" name="Rectangle 8"/>
          <p:cNvSpPr>
            <a:spLocks noGrp="1" noChangeArrowheads="1"/>
          </p:cNvSpPr>
          <p:nvPr>
            <p:ph type="sldNum" sz="quarter" idx="12"/>
          </p:nvPr>
        </p:nvSpPr>
        <p:spPr/>
        <p:txBody>
          <a:bodyPr/>
          <a:lstStyle>
            <a:lvl1pPr>
              <a:defRPr/>
            </a:lvl1pPr>
          </a:lstStyle>
          <a:p>
            <a:pPr>
              <a:defRPr/>
            </a:pPr>
            <a:fld id="{8B1E8297-8B65-4594-BFEB-ED14491EFB0E}" type="slidenum">
              <a:rPr lang="zh-CN" altLang="en-US"/>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B005DBF9-FEAA-4C64-B974-8070067F162D}" type="datetime1">
              <a:rPr lang="zh-CN" altLang="en-US"/>
              <a:t>2019/3/11</a:t>
            </a:fld>
            <a:endParaRPr lang="zh-CN" altLang="en-US"/>
          </a:p>
        </p:txBody>
      </p:sp>
      <p:sp>
        <p:nvSpPr>
          <p:cNvPr id="4" name="Rectangle 7"/>
          <p:cNvSpPr>
            <a:spLocks noGrp="1" noChangeArrowheads="1"/>
          </p:cNvSpPr>
          <p:nvPr>
            <p:ph type="ftr" sz="quarter" idx="11"/>
          </p:nvPr>
        </p:nvSpPr>
        <p:spPr/>
        <p:txBody>
          <a:bodyPr/>
          <a:lstStyle>
            <a:lvl1pPr>
              <a:defRPr/>
            </a:lvl1pPr>
          </a:lstStyle>
          <a:p>
            <a:pPr>
              <a:defRPr/>
            </a:pPr>
            <a:endParaRPr lang="zh-CN" altLang="en-US"/>
          </a:p>
        </p:txBody>
      </p:sp>
      <p:sp>
        <p:nvSpPr>
          <p:cNvPr id="5" name="Rectangle 8"/>
          <p:cNvSpPr>
            <a:spLocks noGrp="1" noChangeArrowheads="1"/>
          </p:cNvSpPr>
          <p:nvPr>
            <p:ph type="sldNum" sz="quarter" idx="12"/>
          </p:nvPr>
        </p:nvSpPr>
        <p:spPr/>
        <p:txBody>
          <a:bodyPr/>
          <a:lstStyle>
            <a:lvl1pPr>
              <a:defRPr/>
            </a:lvl1pPr>
          </a:lstStyle>
          <a:p>
            <a:pPr>
              <a:defRPr/>
            </a:pPr>
            <a:fld id="{A9F2AF87-A190-4D7F-A207-DEE58023538C}" type="slidenum">
              <a:rPr lang="zh-CN" altLang="en-US"/>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E5DD4001-73D4-44DE-9669-554F9DC8A67F}" type="datetime1">
              <a:rPr lang="zh-CN" altLang="en-US"/>
              <a:t>2019/3/11</a:t>
            </a:fld>
            <a:endParaRPr lang="zh-CN" altLang="en-US"/>
          </a:p>
        </p:txBody>
      </p:sp>
      <p:sp>
        <p:nvSpPr>
          <p:cNvPr id="3" name="Rectangle 7"/>
          <p:cNvSpPr>
            <a:spLocks noGrp="1" noChangeArrowheads="1"/>
          </p:cNvSpPr>
          <p:nvPr>
            <p:ph type="ftr" sz="quarter" idx="11"/>
          </p:nvPr>
        </p:nvSpPr>
        <p:spPr/>
        <p:txBody>
          <a:bodyPr/>
          <a:lstStyle>
            <a:lvl1pPr>
              <a:defRPr/>
            </a:lvl1pPr>
          </a:lstStyle>
          <a:p>
            <a:pPr>
              <a:defRPr/>
            </a:pPr>
            <a:endParaRPr lang="zh-CN" altLang="en-US"/>
          </a:p>
        </p:txBody>
      </p:sp>
      <p:sp>
        <p:nvSpPr>
          <p:cNvPr id="4" name="Rectangle 8"/>
          <p:cNvSpPr>
            <a:spLocks noGrp="1" noChangeArrowheads="1"/>
          </p:cNvSpPr>
          <p:nvPr>
            <p:ph type="sldNum" sz="quarter" idx="12"/>
          </p:nvPr>
        </p:nvSpPr>
        <p:spPr/>
        <p:txBody>
          <a:bodyPr/>
          <a:lstStyle>
            <a:lvl1pPr>
              <a:defRPr/>
            </a:lvl1pPr>
          </a:lstStyle>
          <a:p>
            <a:pPr>
              <a:defRPr/>
            </a:pPr>
            <a:fld id="{177A0B0F-F566-4F0A-BC3C-C799A65A697C}" type="slidenum">
              <a:rPr lang="zh-CN" altLang="en-US"/>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CA87AF83-3C58-49F7-8B4D-562118408432}" type="datetime1">
              <a:rPr lang="zh-CN" altLang="en-US"/>
              <a:t>2019/3/11</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8327A4DE-DBCE-4582-9C99-56DF63D09B8F}" type="slidenum">
              <a:rPr lang="zh-CN" altLang="en-US"/>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18B0B361-C2CE-4ABA-979A-12BA2DD9B58A}" type="datetime1">
              <a:rPr lang="zh-CN" altLang="en-US"/>
              <a:t>2019/3/11</a:t>
            </a:fld>
            <a:endParaRPr lang="zh-CN" altLang="en-US"/>
          </a:p>
        </p:txBody>
      </p:sp>
      <p:sp>
        <p:nvSpPr>
          <p:cNvPr id="6" name="Rectangle 7"/>
          <p:cNvSpPr>
            <a:spLocks noGrp="1" noChangeArrowheads="1"/>
          </p:cNvSpPr>
          <p:nvPr>
            <p:ph type="ftr" sz="quarter" idx="11"/>
          </p:nvPr>
        </p:nvSpPr>
        <p:spPr/>
        <p:txBody>
          <a:bodyPr/>
          <a:lstStyle>
            <a:lvl1pPr>
              <a:defRPr/>
            </a:lvl1pPr>
          </a:lstStyle>
          <a:p>
            <a:pPr>
              <a:defRPr/>
            </a:pPr>
            <a:endParaRPr lang="zh-CN" altLang="en-US"/>
          </a:p>
        </p:txBody>
      </p:sp>
      <p:sp>
        <p:nvSpPr>
          <p:cNvPr id="7" name="Rectangle 8"/>
          <p:cNvSpPr>
            <a:spLocks noGrp="1" noChangeArrowheads="1"/>
          </p:cNvSpPr>
          <p:nvPr>
            <p:ph type="sldNum" sz="quarter" idx="12"/>
          </p:nvPr>
        </p:nvSpPr>
        <p:spPr/>
        <p:txBody>
          <a:bodyPr/>
          <a:lstStyle>
            <a:lvl1pPr>
              <a:defRPr/>
            </a:lvl1pPr>
          </a:lstStyle>
          <a:p>
            <a:pPr>
              <a:defRPr/>
            </a:pPr>
            <a:fld id="{FFB9C1FE-3FEC-4984-99C4-95965FCD52D3}" type="slidenum">
              <a:rPr lang="zh-CN" altLang="en-US"/>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626" name="Picture 9" descr="未命名"/>
          <p:cNvPicPr>
            <a:picLocks noChangeAspect="1" noChangeArrowheads="1"/>
          </p:cNvPicPr>
          <p:nvPr/>
        </p:nvPicPr>
        <p:blipFill>
          <a:blip r:embed="rId16">
            <a:lum bright="30000" contrast="-36000"/>
          </a:blip>
          <a:srcRect/>
          <a:stretch>
            <a:fillRect/>
          </a:stretch>
        </p:blipFill>
        <p:spPr bwMode="auto">
          <a:xfrm>
            <a:off x="0" y="5734050"/>
            <a:ext cx="9144000" cy="1123950"/>
          </a:xfrm>
          <a:prstGeom prst="rect">
            <a:avLst/>
          </a:prstGeom>
          <a:noFill/>
          <a:ln w="9525">
            <a:noFill/>
            <a:miter lim="800000"/>
            <a:headEnd/>
            <a:tailEnd/>
          </a:ln>
        </p:spPr>
      </p:pic>
      <p:pic>
        <p:nvPicPr>
          <p:cNvPr id="26627" name="Picture 2" descr="index08_01"/>
          <p:cNvPicPr>
            <a:picLocks noChangeAspect="1" noChangeArrowheads="1"/>
          </p:cNvPicPr>
          <p:nvPr/>
        </p:nvPicPr>
        <p:blipFill>
          <a:blip r:embed="rId17"/>
          <a:srcRect/>
          <a:stretch>
            <a:fillRect/>
          </a:stretch>
        </p:blipFill>
        <p:spPr bwMode="auto">
          <a:xfrm>
            <a:off x="0" y="0"/>
            <a:ext cx="2571750" cy="628650"/>
          </a:xfrm>
          <a:prstGeom prst="rect">
            <a:avLst/>
          </a:prstGeom>
          <a:noFill/>
          <a:ln w="9525">
            <a:noFill/>
            <a:miter lim="800000"/>
            <a:headEnd/>
            <a:tailEnd/>
          </a:ln>
        </p:spPr>
      </p:pic>
      <p:sp>
        <p:nvSpPr>
          <p:cNvPr id="26628" name="Rectangle 4"/>
          <p:cNvSpPr>
            <a:spLocks noGrp="1" noChangeArrowheads="1"/>
          </p:cNvSpPr>
          <p:nvPr>
            <p:ph type="title"/>
          </p:nvPr>
        </p:nvSpPr>
        <p:spPr bwMode="auto">
          <a:xfrm>
            <a:off x="250825" y="214313"/>
            <a:ext cx="8693150" cy="1462087"/>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26629" name="Rectangle 5"/>
          <p:cNvSpPr>
            <a:spLocks noGrp="1" noChangeArrowheads="1"/>
          </p:cNvSpPr>
          <p:nvPr>
            <p:ph type="body" idx="1"/>
          </p:nvPr>
        </p:nvSpPr>
        <p:spPr bwMode="auto">
          <a:xfrm>
            <a:off x="250825" y="1844675"/>
            <a:ext cx="8704263" cy="42878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7350" name="Rectangle 6"/>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fontAlgn="auto">
              <a:spcBef>
                <a:spcPts val="0"/>
              </a:spcBef>
              <a:spcAft>
                <a:spcPts val="0"/>
              </a:spcAft>
              <a:defRPr sz="1400">
                <a:latin typeface="+mj-lt"/>
                <a:ea typeface="+mn-ea"/>
              </a:defRPr>
            </a:lvl1pPr>
          </a:lstStyle>
          <a:p>
            <a:pPr>
              <a:defRPr/>
            </a:pPr>
            <a:fld id="{770D63BE-9F72-4002-AB37-739DCFB9A00E}" type="datetime1">
              <a:rPr lang="zh-CN" altLang="en-US"/>
              <a:t>2019/3/11</a:t>
            </a:fld>
            <a:endParaRPr lang="zh-CN" altLang="en-US"/>
          </a:p>
        </p:txBody>
      </p:sp>
      <p:sp>
        <p:nvSpPr>
          <p:cNvPr id="57351" name="Rectangle 7"/>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fontAlgn="auto">
              <a:spcBef>
                <a:spcPts val="0"/>
              </a:spcBef>
              <a:spcAft>
                <a:spcPts val="0"/>
              </a:spcAft>
              <a:defRPr sz="1400">
                <a:latin typeface="+mj-lt"/>
                <a:ea typeface="+mn-ea"/>
              </a:defRPr>
            </a:lvl1pPr>
          </a:lstStyle>
          <a:p>
            <a:pPr>
              <a:defRPr/>
            </a:pPr>
            <a:endParaRPr lang="zh-CN" altLang="en-US"/>
          </a:p>
        </p:txBody>
      </p:sp>
      <p:sp>
        <p:nvSpPr>
          <p:cNvPr id="57352" name="Rectangle 8"/>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fontAlgn="auto">
              <a:spcBef>
                <a:spcPts val="0"/>
              </a:spcBef>
              <a:spcAft>
                <a:spcPts val="0"/>
              </a:spcAft>
              <a:defRPr sz="1400">
                <a:latin typeface="+mj-lt"/>
                <a:ea typeface="+mn-ea"/>
              </a:defRPr>
            </a:lvl1pPr>
          </a:lstStyle>
          <a:p>
            <a:pPr>
              <a:defRPr/>
            </a:pPr>
            <a:fld id="{21EFA563-CE9F-4A88-B34A-8D71F2378275}"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fade/>
  </p:transition>
  <p:hf hdr="0" ftr="0" dt="0"/>
  <p:txStyles>
    <p:title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gif"/></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72.png"/><Relationship Id="rId5" Type="http://schemas.openxmlformats.org/officeDocument/2006/relationships/oleObject" Target="../embeddings/oleObject6.bin"/><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3.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75.wmf"/><Relationship Id="rId5" Type="http://schemas.openxmlformats.org/officeDocument/2006/relationships/oleObject" Target="../embeddings/oleObject9.bin"/><Relationship Id="rId4" Type="http://schemas.openxmlformats.org/officeDocument/2006/relationships/image" Target="../media/image74.wmf"/></Relationships>
</file>

<file path=ppt/slides/_rels/slide61.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16.bin"/><Relationship Id="rId18" Type="http://schemas.openxmlformats.org/officeDocument/2006/relationships/oleObject" Target="../embeddings/oleObject19.bin"/><Relationship Id="rId3" Type="http://schemas.openxmlformats.org/officeDocument/2006/relationships/oleObject" Target="../embeddings/oleObject11.bin"/><Relationship Id="rId21" Type="http://schemas.openxmlformats.org/officeDocument/2006/relationships/image" Target="../media/image83.wmf"/><Relationship Id="rId7" Type="http://schemas.openxmlformats.org/officeDocument/2006/relationships/oleObject" Target="../embeddings/oleObject13.bin"/><Relationship Id="rId12" Type="http://schemas.openxmlformats.org/officeDocument/2006/relationships/image" Target="../media/image79.wmf"/><Relationship Id="rId17" Type="http://schemas.openxmlformats.org/officeDocument/2006/relationships/oleObject" Target="../embeddings/oleObject18.bin"/><Relationship Id="rId2" Type="http://schemas.openxmlformats.org/officeDocument/2006/relationships/slideLayout" Target="../slideLayouts/slideLayout7.xml"/><Relationship Id="rId16" Type="http://schemas.openxmlformats.org/officeDocument/2006/relationships/image" Target="../media/image81.wmf"/><Relationship Id="rId20" Type="http://schemas.openxmlformats.org/officeDocument/2006/relationships/oleObject" Target="../embeddings/oleObject20.bin"/><Relationship Id="rId1" Type="http://schemas.openxmlformats.org/officeDocument/2006/relationships/vmlDrawing" Target="../drawings/vmlDrawing8.vml"/><Relationship Id="rId6" Type="http://schemas.openxmlformats.org/officeDocument/2006/relationships/image" Target="../media/image76.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image" Target="../media/image84.wmf"/><Relationship Id="rId10" Type="http://schemas.openxmlformats.org/officeDocument/2006/relationships/image" Target="../media/image78.wmf"/><Relationship Id="rId19" Type="http://schemas.openxmlformats.org/officeDocument/2006/relationships/image" Target="../media/image82.wmf"/><Relationship Id="rId4" Type="http://schemas.openxmlformats.org/officeDocument/2006/relationships/image" Target="../media/image74.wmf"/><Relationship Id="rId9" Type="http://schemas.openxmlformats.org/officeDocument/2006/relationships/oleObject" Target="../embeddings/oleObject14.bin"/><Relationship Id="rId14" Type="http://schemas.openxmlformats.org/officeDocument/2006/relationships/image" Target="../media/image80.wmf"/><Relationship Id="rId22" Type="http://schemas.openxmlformats.org/officeDocument/2006/relationships/oleObject" Target="../embeddings/oleObject21.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p:txBody>
          <a:bodyPr/>
          <a:lstStyle/>
          <a:p>
            <a:pPr eaLnBrk="1" hangingPunct="1"/>
            <a:r>
              <a:rPr lang="zh-CN" altLang="en-US"/>
              <a:t>第五讲</a:t>
            </a:r>
            <a:r>
              <a:rPr lang="en-US" altLang="zh-CN"/>
              <a:t>		</a:t>
            </a:r>
            <a:r>
              <a:rPr lang="zh-CN" altLang="en-US"/>
              <a:t>天线与传播</a:t>
            </a:r>
          </a:p>
        </p:txBody>
      </p:sp>
      <p:sp>
        <p:nvSpPr>
          <p:cNvPr id="14338" name="副标题 2"/>
          <p:cNvSpPr>
            <a:spLocks noGrp="1"/>
          </p:cNvSpPr>
          <p:nvPr>
            <p:ph type="subTitle" idx="1"/>
          </p:nvPr>
        </p:nvSpPr>
        <p:spPr/>
        <p:txBody>
          <a:bodyPr/>
          <a:lstStyle/>
          <a:p>
            <a:pPr eaLnBrk="1" hangingPunct="1"/>
            <a:endParaRPr lang="zh-CN" altLang="en-US"/>
          </a:p>
        </p:txBody>
      </p:sp>
      <p:sp>
        <p:nvSpPr>
          <p:cNvPr id="4" name="灯片编号占位符 3"/>
          <p:cNvSpPr>
            <a:spLocks noGrp="1"/>
          </p:cNvSpPr>
          <p:nvPr>
            <p:ph type="sldNum" sz="quarter" idx="12"/>
          </p:nvPr>
        </p:nvSpPr>
        <p:spPr/>
        <p:txBody>
          <a:bodyPr/>
          <a:lstStyle/>
          <a:p>
            <a:pPr>
              <a:defRPr/>
            </a:pPr>
            <a:fld id="{B485243F-E86B-4487-B652-D7B15B3DEB4F}" type="slidenum">
              <a:rPr lang="zh-CN" altLang="en-US"/>
              <a:t>1</a:t>
            </a:fld>
            <a:endParaRPr lang="zh-CN"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文本占位符 272385"/>
          <p:cNvSpPr>
            <a:spLocks noGrp="1"/>
          </p:cNvSpPr>
          <p:nvPr>
            <p:ph type="body" idx="1"/>
          </p:nvPr>
        </p:nvSpPr>
        <p:spPr>
          <a:xfrm>
            <a:off x="0" y="1340485"/>
            <a:ext cx="9144000" cy="1600200"/>
          </a:xfrm>
          <a:noFill/>
        </p:spPr>
        <p:txBody>
          <a:bodyPr/>
          <a:lstStyle/>
          <a:p>
            <a:pPr algn="just">
              <a:buNone/>
            </a:pPr>
            <a:r>
              <a:rPr lang="en-US" altLang="zh-CN" dirty="0">
                <a:latin typeface="宋体" panose="02010600030101010101" pitchFamily="2" charset="-122"/>
              </a:rPr>
              <a:t>      </a:t>
            </a:r>
            <a:r>
              <a:rPr lang="zh-CN" altLang="en-US" sz="2400" dirty="0">
                <a:latin typeface="宋体" panose="02010600030101010101" pitchFamily="2" charset="-122"/>
              </a:rPr>
              <a:t>两臂长度相等的振子叫做对称振子。每臂长度为四分之一波长。全长与波长相等的振子，称为全波对称振子。将振子折合起来的，称为折合振子。</a:t>
            </a:r>
            <a:endParaRPr lang="zh-CN" altLang="en-US" sz="2400" dirty="0"/>
          </a:p>
        </p:txBody>
      </p:sp>
      <p:sp>
        <p:nvSpPr>
          <p:cNvPr id="272388" name="直接连接符 272387"/>
          <p:cNvSpPr/>
          <p:nvPr/>
        </p:nvSpPr>
        <p:spPr>
          <a:xfrm>
            <a:off x="939800" y="3873500"/>
            <a:ext cx="3429000" cy="0"/>
          </a:xfrm>
          <a:prstGeom prst="line">
            <a:avLst/>
          </a:prstGeom>
          <a:ln w="9525" cap="flat" cmpd="sng">
            <a:solidFill>
              <a:schemeClr val="bg2"/>
            </a:solidFill>
            <a:prstDash val="solid"/>
            <a:headEnd type="none" w="med" len="med"/>
            <a:tailEnd type="none" w="med" len="med"/>
          </a:ln>
        </p:spPr>
      </p:sp>
      <p:sp>
        <p:nvSpPr>
          <p:cNvPr id="272389" name="直接连接符 272388"/>
          <p:cNvSpPr/>
          <p:nvPr/>
        </p:nvSpPr>
        <p:spPr>
          <a:xfrm>
            <a:off x="1828800" y="3435350"/>
            <a:ext cx="0" cy="1066800"/>
          </a:xfrm>
          <a:prstGeom prst="line">
            <a:avLst/>
          </a:prstGeom>
          <a:ln w="9525" cap="flat" cmpd="sng">
            <a:solidFill>
              <a:schemeClr val="bg2"/>
            </a:solidFill>
            <a:prstDash val="dash"/>
            <a:headEnd type="none" w="med" len="med"/>
            <a:tailEnd type="none" w="med" len="med"/>
          </a:ln>
        </p:spPr>
      </p:sp>
      <p:sp>
        <p:nvSpPr>
          <p:cNvPr id="272390" name="直接连接符 272389"/>
          <p:cNvSpPr/>
          <p:nvPr/>
        </p:nvSpPr>
        <p:spPr>
          <a:xfrm>
            <a:off x="3429000" y="3892550"/>
            <a:ext cx="0" cy="609600"/>
          </a:xfrm>
          <a:prstGeom prst="line">
            <a:avLst/>
          </a:prstGeom>
          <a:ln w="9525" cap="flat" cmpd="sng">
            <a:solidFill>
              <a:schemeClr val="bg2"/>
            </a:solidFill>
            <a:prstDash val="dash"/>
            <a:headEnd type="none" w="med" len="med"/>
            <a:tailEnd type="none" w="med" len="med"/>
          </a:ln>
        </p:spPr>
      </p:sp>
      <p:sp>
        <p:nvSpPr>
          <p:cNvPr id="272391" name="任意多边形 272390"/>
          <p:cNvSpPr/>
          <p:nvPr/>
        </p:nvSpPr>
        <p:spPr>
          <a:xfrm>
            <a:off x="914400" y="3417888"/>
            <a:ext cx="3505200" cy="903287"/>
          </a:xfrm>
          <a:custGeom>
            <a:avLst/>
            <a:gdLst/>
            <a:ahLst/>
            <a:cxnLst/>
            <a:rect l="0" t="0" r="0" b="0"/>
            <a:pathLst>
              <a:path w="1629" h="484">
                <a:moveTo>
                  <a:pt x="0" y="313"/>
                </a:moveTo>
                <a:cubicBezTo>
                  <a:pt x="81" y="271"/>
                  <a:pt x="256" y="0"/>
                  <a:pt x="444" y="1"/>
                </a:cubicBezTo>
                <a:cubicBezTo>
                  <a:pt x="633" y="2"/>
                  <a:pt x="969" y="484"/>
                  <a:pt x="1161" y="481"/>
                </a:cubicBezTo>
                <a:cubicBezTo>
                  <a:pt x="1353" y="478"/>
                  <a:pt x="1536" y="163"/>
                  <a:pt x="1629" y="118"/>
                </a:cubicBezTo>
              </a:path>
            </a:pathLst>
          </a:custGeom>
          <a:noFill/>
          <a:ln w="38100" cap="flat" cmpd="sng">
            <a:solidFill>
              <a:schemeClr val="bg2">
                <a:alpha val="100000"/>
              </a:schemeClr>
            </a:solidFill>
            <a:prstDash val="solid"/>
            <a:headEnd type="none" w="med" len="med"/>
            <a:tailEnd type="none" w="med" len="med"/>
          </a:ln>
        </p:spPr>
        <p:txBody>
          <a:bodyPr/>
          <a:lstStyle/>
          <a:p>
            <a:endParaRPr lang="zh-CN" altLang="en-US"/>
          </a:p>
        </p:txBody>
      </p:sp>
      <p:sp>
        <p:nvSpPr>
          <p:cNvPr id="272393" name="直接连接符 272392"/>
          <p:cNvSpPr/>
          <p:nvPr/>
        </p:nvSpPr>
        <p:spPr>
          <a:xfrm>
            <a:off x="1090613" y="3143250"/>
            <a:ext cx="1587" cy="715963"/>
          </a:xfrm>
          <a:prstGeom prst="line">
            <a:avLst/>
          </a:prstGeom>
          <a:ln w="9525" cap="flat" cmpd="sng">
            <a:solidFill>
              <a:schemeClr val="bg2"/>
            </a:solidFill>
            <a:prstDash val="solid"/>
            <a:headEnd type="none" w="med" len="med"/>
            <a:tailEnd type="none" w="med" len="med"/>
          </a:ln>
        </p:spPr>
      </p:sp>
      <p:sp>
        <p:nvSpPr>
          <p:cNvPr id="272395" name="直接连接符 272394"/>
          <p:cNvSpPr/>
          <p:nvPr/>
        </p:nvSpPr>
        <p:spPr>
          <a:xfrm flipH="1" flipV="1">
            <a:off x="1090613" y="3232150"/>
            <a:ext cx="3027362" cy="1588"/>
          </a:xfrm>
          <a:prstGeom prst="line">
            <a:avLst/>
          </a:prstGeom>
          <a:ln w="19050" cap="flat" cmpd="sng">
            <a:solidFill>
              <a:schemeClr val="bg2"/>
            </a:solidFill>
            <a:prstDash val="solid"/>
            <a:headEnd type="triangle" w="med" len="med"/>
            <a:tailEnd type="triangle" w="med" len="med"/>
          </a:ln>
        </p:spPr>
      </p:sp>
      <p:sp>
        <p:nvSpPr>
          <p:cNvPr id="272397" name="直接连接符 272396"/>
          <p:cNvSpPr/>
          <p:nvPr/>
        </p:nvSpPr>
        <p:spPr>
          <a:xfrm flipH="1" flipV="1">
            <a:off x="1828800" y="4425950"/>
            <a:ext cx="1600200" cy="0"/>
          </a:xfrm>
          <a:prstGeom prst="line">
            <a:avLst/>
          </a:prstGeom>
          <a:ln w="19050" cap="flat" cmpd="sng">
            <a:solidFill>
              <a:schemeClr val="bg2"/>
            </a:solidFill>
            <a:prstDash val="solid"/>
            <a:headEnd type="triangle" w="med" len="med"/>
            <a:tailEnd type="triangle" w="med" len="med"/>
          </a:ln>
        </p:spPr>
      </p:sp>
      <p:sp>
        <p:nvSpPr>
          <p:cNvPr id="272398" name="文本框 272397"/>
          <p:cNvSpPr txBox="1"/>
          <p:nvPr/>
        </p:nvSpPr>
        <p:spPr>
          <a:xfrm>
            <a:off x="1752600" y="4421188"/>
            <a:ext cx="1752600" cy="346075"/>
          </a:xfrm>
          <a:prstGeom prst="rect">
            <a:avLst/>
          </a:prstGeom>
          <a:noFill/>
          <a:ln w="9525" cap="flat" cmpd="sng">
            <a:solidFill>
              <a:schemeClr val="tx1"/>
            </a:solidFill>
            <a:prstDash val="solid"/>
            <a:miter/>
            <a:headEnd type="none" w="med" len="med"/>
            <a:tailEnd type="none" w="med" len="med"/>
          </a:ln>
        </p:spPr>
        <p:txBody>
          <a:bodyPr anchor="ctr">
            <a:spAutoFit/>
          </a:bodyPr>
          <a:lstStyle/>
          <a:p>
            <a:pPr lvl="0" algn="ctr" eaLnBrk="0" hangingPunct="0">
              <a:spcBef>
                <a:spcPct val="0"/>
              </a:spcBef>
            </a:pPr>
            <a:r>
              <a:rPr lang="zh-CN" altLang="en-AU" sz="1600" b="1" dirty="0">
                <a:solidFill>
                  <a:srgbClr val="0000FF"/>
                </a:solidFill>
                <a:latin typeface="Arial" panose="020B0604020202020204" pitchFamily="34" charset="0"/>
                <a:ea typeface="宋体" panose="02010600030101010101" pitchFamily="2" charset="-122"/>
              </a:rPr>
              <a:t>1/2波长</a:t>
            </a:r>
            <a:endParaRPr lang="en-AU" altLang="zh-CN" sz="1600" b="1">
              <a:solidFill>
                <a:srgbClr val="0000FF"/>
              </a:solidFill>
              <a:latin typeface="Arial" panose="020B0604020202020204" pitchFamily="34" charset="0"/>
              <a:ea typeface="宋体" panose="02010600030101010101" pitchFamily="2" charset="-122"/>
            </a:endParaRPr>
          </a:p>
        </p:txBody>
      </p:sp>
      <p:sp>
        <p:nvSpPr>
          <p:cNvPr id="272400" name="棱台 272399"/>
          <p:cNvSpPr/>
          <p:nvPr/>
        </p:nvSpPr>
        <p:spPr>
          <a:xfrm>
            <a:off x="0" y="4953000"/>
            <a:ext cx="9144000" cy="1905000"/>
          </a:xfrm>
          <a:prstGeom prst="bevel">
            <a:avLst>
              <a:gd name="adj" fmla="val 7667"/>
            </a:avLst>
          </a:prstGeom>
          <a:solidFill>
            <a:srgbClr val="FF9900"/>
          </a:solidFill>
          <a:ln w="6350">
            <a:noFill/>
          </a:ln>
        </p:spPr>
        <p:txBody>
          <a:bodyPr tIns="0"/>
          <a:lstStyle/>
          <a:p>
            <a:pPr lvl="0" eaLnBrk="0" hangingPunct="0">
              <a:lnSpc>
                <a:spcPct val="140000"/>
              </a:lnSpc>
              <a:spcBef>
                <a:spcPct val="0"/>
              </a:spcBef>
            </a:pPr>
            <a:r>
              <a:rPr lang="zh-CN" altLang="en-AU" sz="1600" b="1" dirty="0">
                <a:solidFill>
                  <a:schemeClr val="bg1"/>
                </a:solidFill>
                <a:latin typeface="Arial" panose="020B0604020202020204" pitchFamily="34" charset="0"/>
                <a:ea typeface="宋体" panose="02010600030101010101" pitchFamily="2" charset="-122"/>
              </a:rPr>
              <a:t>一个1/2波长的对称振子</a:t>
            </a:r>
            <a:r>
              <a:rPr lang="en-AU" altLang="zh-CN" sz="1600" b="1">
                <a:solidFill>
                  <a:schemeClr val="bg1"/>
                </a:solidFill>
                <a:latin typeface="Arial" panose="020B0604020202020204" pitchFamily="34" charset="0"/>
                <a:ea typeface="宋体" panose="02010600030101010101" pitchFamily="2" charset="-122"/>
              </a:rPr>
              <a:t> </a:t>
            </a:r>
            <a:r>
              <a:rPr lang="zh-CN" altLang="en-AU" sz="1600" b="1" dirty="0">
                <a:solidFill>
                  <a:schemeClr val="bg1"/>
                </a:solidFill>
                <a:latin typeface="Arial" panose="020B0604020202020204" pitchFamily="34" charset="0"/>
                <a:ea typeface="宋体" panose="02010600030101010101" pitchFamily="2" charset="-122"/>
              </a:rPr>
              <a:t>在</a:t>
            </a:r>
            <a:br>
              <a:rPr lang="zh-CN" altLang="en-AU" sz="1600" b="1" dirty="0">
                <a:solidFill>
                  <a:schemeClr val="bg1"/>
                </a:solidFill>
                <a:latin typeface="Arial" panose="020B0604020202020204" pitchFamily="34" charset="0"/>
                <a:ea typeface="宋体" panose="02010600030101010101" pitchFamily="2" charset="-122"/>
              </a:rPr>
            </a:br>
            <a:r>
              <a:rPr lang="zh-CN" altLang="en-AU" sz="1600" b="1" dirty="0">
                <a:solidFill>
                  <a:schemeClr val="bg1"/>
                </a:solidFill>
                <a:latin typeface="Arial" panose="020B0604020202020204" pitchFamily="34" charset="0"/>
                <a:ea typeface="宋体" panose="02010600030101010101" pitchFamily="2" charset="-122"/>
              </a:rPr>
              <a:t>	800</a:t>
            </a:r>
            <a:r>
              <a:rPr lang="en-AU" altLang="zh-CN" sz="1600" b="1">
                <a:solidFill>
                  <a:schemeClr val="bg1"/>
                </a:solidFill>
                <a:latin typeface="Arial" panose="020B0604020202020204" pitchFamily="34" charset="0"/>
                <a:ea typeface="宋体" panose="02010600030101010101" pitchFamily="2" charset="-122"/>
              </a:rPr>
              <a:t>MHz   </a:t>
            </a:r>
            <a:r>
              <a:rPr lang="zh-CN" altLang="en-AU" sz="1600" b="1" dirty="0">
                <a:solidFill>
                  <a:schemeClr val="bg1"/>
                </a:solidFill>
                <a:latin typeface="Arial" panose="020B0604020202020204" pitchFamily="34" charset="0"/>
                <a:ea typeface="宋体" panose="02010600030101010101" pitchFamily="2" charset="-122"/>
              </a:rPr>
              <a:t>约  200</a:t>
            </a:r>
            <a:r>
              <a:rPr lang="en-AU" altLang="zh-CN" sz="1600" b="1">
                <a:solidFill>
                  <a:schemeClr val="bg1"/>
                </a:solidFill>
                <a:latin typeface="Arial" panose="020B0604020202020204" pitchFamily="34" charset="0"/>
                <a:ea typeface="宋体" panose="02010600030101010101" pitchFamily="2" charset="-122"/>
              </a:rPr>
              <a:t>mm</a:t>
            </a:r>
            <a:r>
              <a:rPr lang="zh-CN" altLang="en-AU" sz="1600" b="1" dirty="0">
                <a:solidFill>
                  <a:schemeClr val="bg1"/>
                </a:solidFill>
                <a:latin typeface="Arial" panose="020B0604020202020204" pitchFamily="34" charset="0"/>
                <a:ea typeface="宋体" panose="02010600030101010101" pitchFamily="2" charset="-122"/>
              </a:rPr>
              <a:t>长 </a:t>
            </a:r>
            <a:br>
              <a:rPr lang="en-AU" altLang="zh-CN" sz="1600" b="1">
                <a:solidFill>
                  <a:schemeClr val="bg1"/>
                </a:solidFill>
                <a:latin typeface="Arial" panose="020B0604020202020204" pitchFamily="34" charset="0"/>
                <a:ea typeface="宋体" panose="02010600030101010101" pitchFamily="2" charset="-122"/>
              </a:rPr>
            </a:br>
            <a:r>
              <a:rPr lang="en-AU" altLang="zh-CN" sz="1600" b="1">
                <a:solidFill>
                  <a:schemeClr val="bg1"/>
                </a:solidFill>
                <a:latin typeface="Arial" panose="020B0604020202020204" pitchFamily="34" charset="0"/>
                <a:ea typeface="宋体" panose="02010600030101010101" pitchFamily="2" charset="-122"/>
              </a:rPr>
              <a:t>	400MHz   </a:t>
            </a:r>
            <a:r>
              <a:rPr lang="zh-CN" altLang="en-AU" sz="1600" b="1" dirty="0">
                <a:solidFill>
                  <a:schemeClr val="bg1"/>
                </a:solidFill>
                <a:latin typeface="Arial" panose="020B0604020202020204" pitchFamily="34" charset="0"/>
                <a:ea typeface="宋体" panose="02010600030101010101" pitchFamily="2" charset="-122"/>
              </a:rPr>
              <a:t>约 400</a:t>
            </a:r>
            <a:r>
              <a:rPr lang="en-AU" altLang="zh-CN" sz="1600" b="1">
                <a:solidFill>
                  <a:schemeClr val="bg1"/>
                </a:solidFill>
                <a:latin typeface="Arial" panose="020B0604020202020204" pitchFamily="34" charset="0"/>
                <a:ea typeface="宋体" panose="02010600030101010101" pitchFamily="2" charset="-122"/>
              </a:rPr>
              <a:t>mm </a:t>
            </a:r>
            <a:r>
              <a:rPr lang="zh-CN" altLang="en-AU" sz="1600" b="1" dirty="0">
                <a:solidFill>
                  <a:schemeClr val="bg1"/>
                </a:solidFill>
                <a:latin typeface="Arial" panose="020B0604020202020204" pitchFamily="34" charset="0"/>
                <a:ea typeface="宋体" panose="02010600030101010101" pitchFamily="2" charset="-122"/>
              </a:rPr>
              <a:t>长</a:t>
            </a:r>
          </a:p>
        </p:txBody>
      </p:sp>
      <p:sp>
        <p:nvSpPr>
          <p:cNvPr id="272402" name="任意多边形 272401"/>
          <p:cNvSpPr/>
          <p:nvPr/>
        </p:nvSpPr>
        <p:spPr>
          <a:xfrm>
            <a:off x="4872038" y="5741988"/>
            <a:ext cx="2003425" cy="311150"/>
          </a:xfrm>
          <a:custGeom>
            <a:avLst/>
            <a:gdLst/>
            <a:ahLst/>
            <a:cxnLst/>
            <a:rect l="0" t="0" r="0" b="0"/>
            <a:pathLst>
              <a:path w="1629" h="484">
                <a:moveTo>
                  <a:pt x="0" y="313"/>
                </a:moveTo>
                <a:cubicBezTo>
                  <a:pt x="81" y="271"/>
                  <a:pt x="256" y="0"/>
                  <a:pt x="444" y="1"/>
                </a:cubicBezTo>
                <a:cubicBezTo>
                  <a:pt x="633" y="2"/>
                  <a:pt x="969" y="484"/>
                  <a:pt x="1161" y="481"/>
                </a:cubicBezTo>
                <a:cubicBezTo>
                  <a:pt x="1353" y="478"/>
                  <a:pt x="1536" y="163"/>
                  <a:pt x="1629" y="118"/>
                </a:cubicBezTo>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sp>
        <p:nvSpPr>
          <p:cNvPr id="272403" name="直接连接符 272402"/>
          <p:cNvSpPr/>
          <p:nvPr/>
        </p:nvSpPr>
        <p:spPr>
          <a:xfrm>
            <a:off x="4973638" y="5646738"/>
            <a:ext cx="0" cy="247650"/>
          </a:xfrm>
          <a:prstGeom prst="line">
            <a:avLst/>
          </a:prstGeom>
          <a:ln w="9525" cap="flat" cmpd="sng">
            <a:solidFill>
              <a:schemeClr val="bg2"/>
            </a:solidFill>
            <a:prstDash val="solid"/>
            <a:headEnd type="none" w="med" len="med"/>
            <a:tailEnd type="none" w="med" len="med"/>
          </a:ln>
        </p:spPr>
      </p:sp>
      <p:sp>
        <p:nvSpPr>
          <p:cNvPr id="272404" name="直接连接符 272403"/>
          <p:cNvSpPr/>
          <p:nvPr/>
        </p:nvSpPr>
        <p:spPr>
          <a:xfrm>
            <a:off x="5842000" y="5638800"/>
            <a:ext cx="3175" cy="241300"/>
          </a:xfrm>
          <a:prstGeom prst="line">
            <a:avLst/>
          </a:prstGeom>
          <a:ln w="9525" cap="flat" cmpd="sng">
            <a:solidFill>
              <a:schemeClr val="bg2"/>
            </a:solidFill>
            <a:prstDash val="solid"/>
            <a:headEnd type="none" w="med" len="med"/>
            <a:tailEnd type="none" w="med" len="med"/>
          </a:ln>
        </p:spPr>
      </p:sp>
      <p:sp>
        <p:nvSpPr>
          <p:cNvPr id="272405" name="直接连接符 272404"/>
          <p:cNvSpPr/>
          <p:nvPr/>
        </p:nvSpPr>
        <p:spPr>
          <a:xfrm flipH="1" flipV="1">
            <a:off x="4973638" y="5676900"/>
            <a:ext cx="852487" cy="0"/>
          </a:xfrm>
          <a:prstGeom prst="line">
            <a:avLst/>
          </a:prstGeom>
          <a:ln w="19050" cap="flat" cmpd="sng">
            <a:solidFill>
              <a:schemeClr val="bg2"/>
            </a:solidFill>
            <a:prstDash val="solid"/>
            <a:headEnd type="triangle" w="med" len="med"/>
            <a:tailEnd type="triangle" w="med" len="med"/>
          </a:ln>
        </p:spPr>
      </p:sp>
      <p:sp>
        <p:nvSpPr>
          <p:cNvPr id="272407" name="任意多边形 272406"/>
          <p:cNvSpPr/>
          <p:nvPr/>
        </p:nvSpPr>
        <p:spPr>
          <a:xfrm>
            <a:off x="4759325" y="6267450"/>
            <a:ext cx="4008438" cy="311150"/>
          </a:xfrm>
          <a:custGeom>
            <a:avLst/>
            <a:gdLst/>
            <a:ahLst/>
            <a:cxnLst/>
            <a:rect l="0" t="0" r="0" b="0"/>
            <a:pathLst>
              <a:path w="1629" h="484">
                <a:moveTo>
                  <a:pt x="0" y="313"/>
                </a:moveTo>
                <a:cubicBezTo>
                  <a:pt x="81" y="271"/>
                  <a:pt x="256" y="0"/>
                  <a:pt x="444" y="1"/>
                </a:cubicBezTo>
                <a:cubicBezTo>
                  <a:pt x="633" y="2"/>
                  <a:pt x="969" y="484"/>
                  <a:pt x="1161" y="481"/>
                </a:cubicBezTo>
                <a:cubicBezTo>
                  <a:pt x="1353" y="478"/>
                  <a:pt x="1536" y="163"/>
                  <a:pt x="1629" y="118"/>
                </a:cubicBezTo>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sp>
        <p:nvSpPr>
          <p:cNvPr id="272408" name="直接连接符 272407"/>
          <p:cNvSpPr/>
          <p:nvPr/>
        </p:nvSpPr>
        <p:spPr>
          <a:xfrm>
            <a:off x="4962525" y="6172200"/>
            <a:ext cx="0" cy="247650"/>
          </a:xfrm>
          <a:prstGeom prst="line">
            <a:avLst/>
          </a:prstGeom>
          <a:ln w="9525" cap="flat" cmpd="sng">
            <a:solidFill>
              <a:schemeClr val="bg2"/>
            </a:solidFill>
            <a:prstDash val="solid"/>
            <a:headEnd type="none" w="med" len="med"/>
            <a:tailEnd type="none" w="med" len="med"/>
          </a:ln>
        </p:spPr>
      </p:sp>
      <p:sp>
        <p:nvSpPr>
          <p:cNvPr id="272409" name="直接连接符 272408"/>
          <p:cNvSpPr/>
          <p:nvPr/>
        </p:nvSpPr>
        <p:spPr>
          <a:xfrm>
            <a:off x="6764338" y="6172200"/>
            <a:ext cx="0" cy="261938"/>
          </a:xfrm>
          <a:prstGeom prst="line">
            <a:avLst/>
          </a:prstGeom>
          <a:ln w="9525" cap="flat" cmpd="sng">
            <a:solidFill>
              <a:schemeClr val="bg2"/>
            </a:solidFill>
            <a:prstDash val="solid"/>
            <a:headEnd type="none" w="med" len="med"/>
            <a:tailEnd type="none" w="med" len="med"/>
          </a:ln>
        </p:spPr>
      </p:sp>
      <p:sp>
        <p:nvSpPr>
          <p:cNvPr id="272410" name="直接连接符 272409"/>
          <p:cNvSpPr/>
          <p:nvPr/>
        </p:nvSpPr>
        <p:spPr>
          <a:xfrm flipH="1" flipV="1">
            <a:off x="4962525" y="6202363"/>
            <a:ext cx="1801813" cy="0"/>
          </a:xfrm>
          <a:prstGeom prst="line">
            <a:avLst/>
          </a:prstGeom>
          <a:ln w="19050" cap="flat" cmpd="sng">
            <a:solidFill>
              <a:schemeClr val="bg2"/>
            </a:solidFill>
            <a:prstDash val="solid"/>
            <a:headEnd type="triangle" w="med" len="med"/>
            <a:tailEnd type="triangle" w="med" len="med"/>
          </a:ln>
        </p:spPr>
      </p:sp>
      <p:sp>
        <p:nvSpPr>
          <p:cNvPr id="272412" name="直接连接符 272411"/>
          <p:cNvSpPr/>
          <p:nvPr/>
        </p:nvSpPr>
        <p:spPr>
          <a:xfrm flipV="1">
            <a:off x="6019800" y="4633913"/>
            <a:ext cx="2133600" cy="6350"/>
          </a:xfrm>
          <a:prstGeom prst="line">
            <a:avLst/>
          </a:prstGeom>
          <a:ln w="9525" cap="flat" cmpd="sng">
            <a:solidFill>
              <a:schemeClr val="bg2"/>
            </a:solidFill>
            <a:prstDash val="dash"/>
            <a:headEnd type="none" w="med" len="med"/>
            <a:tailEnd type="none" w="med" len="med"/>
          </a:ln>
        </p:spPr>
      </p:sp>
      <p:sp>
        <p:nvSpPr>
          <p:cNvPr id="272413" name="直接连接符 272412"/>
          <p:cNvSpPr/>
          <p:nvPr/>
        </p:nvSpPr>
        <p:spPr>
          <a:xfrm flipV="1">
            <a:off x="6019800" y="2971800"/>
            <a:ext cx="2133600" cy="6350"/>
          </a:xfrm>
          <a:prstGeom prst="line">
            <a:avLst/>
          </a:prstGeom>
          <a:ln w="9525" cap="flat" cmpd="sng">
            <a:solidFill>
              <a:schemeClr val="bg2"/>
            </a:solidFill>
            <a:prstDash val="dash"/>
            <a:headEnd type="none" w="med" len="med"/>
            <a:tailEnd type="none" w="med" len="med"/>
          </a:ln>
        </p:spPr>
      </p:sp>
      <p:sp>
        <p:nvSpPr>
          <p:cNvPr id="272414" name="文本框 272413"/>
          <p:cNvSpPr txBox="1"/>
          <p:nvPr/>
        </p:nvSpPr>
        <p:spPr>
          <a:xfrm>
            <a:off x="6197600" y="4068763"/>
            <a:ext cx="1676400" cy="346075"/>
          </a:xfrm>
          <a:prstGeom prst="rect">
            <a:avLst/>
          </a:prstGeom>
          <a:noFill/>
          <a:ln w="9525" cap="flat" cmpd="sng">
            <a:solidFill>
              <a:schemeClr val="tx1"/>
            </a:solidFill>
            <a:prstDash val="solid"/>
            <a:miter/>
            <a:headEnd type="none" w="med" len="med"/>
            <a:tailEnd type="none" w="med" len="med"/>
          </a:ln>
        </p:spPr>
        <p:txBody>
          <a:bodyPr>
            <a:spAutoFit/>
          </a:bodyPr>
          <a:lstStyle/>
          <a:p>
            <a:pPr lvl="0" algn="ctr" eaLnBrk="0" hangingPunct="0">
              <a:spcBef>
                <a:spcPct val="0"/>
              </a:spcBef>
            </a:pPr>
            <a:r>
              <a:rPr lang="zh-CN" altLang="en-AU" sz="1600" b="1" dirty="0">
                <a:solidFill>
                  <a:srgbClr val="0000FF"/>
                </a:solidFill>
                <a:latin typeface="Arial" panose="020B0604020202020204" pitchFamily="34" charset="0"/>
                <a:ea typeface="宋体" panose="02010600030101010101" pitchFamily="2" charset="-122"/>
              </a:rPr>
              <a:t>1/4波长</a:t>
            </a:r>
            <a:endParaRPr lang="en-AU" altLang="zh-CN" sz="1600" b="1">
              <a:solidFill>
                <a:srgbClr val="0000FF"/>
              </a:solidFill>
              <a:latin typeface="Arial" panose="020B0604020202020204" pitchFamily="34" charset="0"/>
              <a:ea typeface="宋体" panose="02010600030101010101" pitchFamily="2" charset="-122"/>
            </a:endParaRPr>
          </a:p>
        </p:txBody>
      </p:sp>
      <p:sp>
        <p:nvSpPr>
          <p:cNvPr id="272415" name="文本框 272414"/>
          <p:cNvSpPr txBox="1"/>
          <p:nvPr/>
        </p:nvSpPr>
        <p:spPr>
          <a:xfrm>
            <a:off x="6172200" y="3200400"/>
            <a:ext cx="1676400" cy="346075"/>
          </a:xfrm>
          <a:prstGeom prst="rect">
            <a:avLst/>
          </a:prstGeom>
          <a:noFill/>
          <a:ln w="9525" cap="flat" cmpd="sng">
            <a:solidFill>
              <a:schemeClr val="tx1"/>
            </a:solidFill>
            <a:prstDash val="solid"/>
            <a:miter/>
            <a:headEnd type="none" w="med" len="med"/>
            <a:tailEnd type="none" w="med" len="med"/>
          </a:ln>
        </p:spPr>
        <p:txBody>
          <a:bodyPr>
            <a:spAutoFit/>
          </a:bodyPr>
          <a:lstStyle/>
          <a:p>
            <a:pPr lvl="0" algn="ctr" eaLnBrk="0" hangingPunct="0">
              <a:spcBef>
                <a:spcPct val="0"/>
              </a:spcBef>
            </a:pPr>
            <a:r>
              <a:rPr lang="zh-CN" altLang="en-AU" sz="1600" b="1" dirty="0">
                <a:solidFill>
                  <a:srgbClr val="0000FF"/>
                </a:solidFill>
                <a:latin typeface="Arial" panose="020B0604020202020204" pitchFamily="34" charset="0"/>
                <a:ea typeface="宋体" panose="02010600030101010101" pitchFamily="2" charset="-122"/>
              </a:rPr>
              <a:t>1/4波长</a:t>
            </a:r>
            <a:endParaRPr lang="en-AU" altLang="zh-CN" sz="1600" b="1">
              <a:solidFill>
                <a:srgbClr val="0000FF"/>
              </a:solidFill>
              <a:latin typeface="Arial" panose="020B0604020202020204" pitchFamily="34" charset="0"/>
              <a:ea typeface="宋体" panose="02010600030101010101" pitchFamily="2" charset="-122"/>
            </a:endParaRPr>
          </a:p>
        </p:txBody>
      </p:sp>
      <p:sp>
        <p:nvSpPr>
          <p:cNvPr id="272416" name="文本框 272415"/>
          <p:cNvSpPr txBox="1"/>
          <p:nvPr/>
        </p:nvSpPr>
        <p:spPr>
          <a:xfrm>
            <a:off x="7137400" y="3646488"/>
            <a:ext cx="1676400" cy="346075"/>
          </a:xfrm>
          <a:prstGeom prst="rect">
            <a:avLst/>
          </a:prstGeom>
          <a:noFill/>
          <a:ln w="9525" cap="flat" cmpd="sng">
            <a:solidFill>
              <a:schemeClr val="tx1"/>
            </a:solidFill>
            <a:prstDash val="solid"/>
            <a:miter/>
            <a:headEnd type="none" w="med" len="med"/>
            <a:tailEnd type="none" w="med" len="med"/>
          </a:ln>
        </p:spPr>
        <p:txBody>
          <a:bodyPr>
            <a:spAutoFit/>
          </a:bodyPr>
          <a:lstStyle/>
          <a:p>
            <a:pPr lvl="0" algn="ctr" eaLnBrk="0" hangingPunct="0">
              <a:spcBef>
                <a:spcPct val="0"/>
              </a:spcBef>
            </a:pPr>
            <a:r>
              <a:rPr lang="zh-CN" altLang="en-AU" sz="1600" b="1" dirty="0">
                <a:solidFill>
                  <a:srgbClr val="0000FF"/>
                </a:solidFill>
                <a:latin typeface="Arial" panose="020B0604020202020204" pitchFamily="34" charset="0"/>
                <a:ea typeface="宋体" panose="02010600030101010101" pitchFamily="2" charset="-122"/>
              </a:rPr>
              <a:t>1/2波长</a:t>
            </a:r>
            <a:endParaRPr lang="en-AU" altLang="zh-CN" sz="1600" b="1">
              <a:solidFill>
                <a:srgbClr val="0000FF"/>
              </a:solidFill>
              <a:latin typeface="Arial" panose="020B0604020202020204" pitchFamily="34" charset="0"/>
              <a:ea typeface="宋体" panose="02010600030101010101" pitchFamily="2" charset="-122"/>
            </a:endParaRPr>
          </a:p>
        </p:txBody>
      </p:sp>
      <p:sp>
        <p:nvSpPr>
          <p:cNvPr id="272417" name="直接连接符 272416"/>
          <p:cNvSpPr/>
          <p:nvPr/>
        </p:nvSpPr>
        <p:spPr>
          <a:xfrm flipV="1">
            <a:off x="8077200" y="2971800"/>
            <a:ext cx="0" cy="650875"/>
          </a:xfrm>
          <a:prstGeom prst="line">
            <a:avLst/>
          </a:prstGeom>
          <a:ln w="12700" cap="flat" cmpd="sng">
            <a:solidFill>
              <a:schemeClr val="bg2"/>
            </a:solidFill>
            <a:prstDash val="solid"/>
            <a:headEnd type="none" w="med" len="med"/>
            <a:tailEnd type="triangle" w="med" len="med"/>
          </a:ln>
        </p:spPr>
      </p:sp>
      <p:sp>
        <p:nvSpPr>
          <p:cNvPr id="272418" name="直接连接符 272417"/>
          <p:cNvSpPr/>
          <p:nvPr/>
        </p:nvSpPr>
        <p:spPr>
          <a:xfrm>
            <a:off x="8077200" y="3984625"/>
            <a:ext cx="0" cy="649288"/>
          </a:xfrm>
          <a:prstGeom prst="line">
            <a:avLst/>
          </a:prstGeom>
          <a:ln w="12700" cap="flat" cmpd="sng">
            <a:solidFill>
              <a:schemeClr val="bg2"/>
            </a:solidFill>
            <a:prstDash val="solid"/>
            <a:headEnd type="none" w="med" len="med"/>
            <a:tailEnd type="triangle" w="med" len="med"/>
          </a:ln>
        </p:spPr>
      </p:sp>
      <p:sp>
        <p:nvSpPr>
          <p:cNvPr id="272419" name="文本框 272418"/>
          <p:cNvSpPr txBox="1"/>
          <p:nvPr/>
        </p:nvSpPr>
        <p:spPr>
          <a:xfrm>
            <a:off x="5486400" y="4621213"/>
            <a:ext cx="1143000" cy="346075"/>
          </a:xfrm>
          <a:prstGeom prst="rect">
            <a:avLst/>
          </a:prstGeom>
          <a:noFill/>
          <a:ln w="9525" cap="flat" cmpd="sng">
            <a:solidFill>
              <a:schemeClr val="tx1"/>
            </a:solidFill>
            <a:prstDash val="solid"/>
            <a:miter/>
            <a:headEnd type="none" w="med" len="med"/>
            <a:tailEnd type="none" w="med" len="med"/>
          </a:ln>
        </p:spPr>
        <p:txBody>
          <a:bodyPr anchor="ctr">
            <a:spAutoFit/>
          </a:bodyPr>
          <a:lstStyle/>
          <a:p>
            <a:pPr lvl="0" algn="ctr" eaLnBrk="0" hangingPunct="0">
              <a:spcBef>
                <a:spcPct val="0"/>
              </a:spcBef>
            </a:pPr>
            <a:r>
              <a:rPr lang="zh-CN" altLang="en-AU" sz="1600" b="1" dirty="0">
                <a:solidFill>
                  <a:schemeClr val="bg1"/>
                </a:solidFill>
                <a:latin typeface="Arial" panose="020B0604020202020204" pitchFamily="34" charset="0"/>
                <a:ea typeface="宋体" panose="02010600030101010101" pitchFamily="2" charset="-122"/>
              </a:rPr>
              <a:t>振子</a:t>
            </a:r>
          </a:p>
        </p:txBody>
      </p:sp>
      <p:grpSp>
        <p:nvGrpSpPr>
          <p:cNvPr id="272420" name="组合 272419"/>
          <p:cNvGrpSpPr/>
          <p:nvPr/>
        </p:nvGrpSpPr>
        <p:grpSpPr>
          <a:xfrm>
            <a:off x="6172200" y="2978150"/>
            <a:ext cx="0" cy="1662113"/>
            <a:chOff x="3888" y="1920"/>
            <a:chExt cx="0" cy="1104"/>
          </a:xfrm>
        </p:grpSpPr>
        <p:sp>
          <p:nvSpPr>
            <p:cNvPr id="272421" name="直接连接符 272420"/>
            <p:cNvSpPr/>
            <p:nvPr/>
          </p:nvSpPr>
          <p:spPr>
            <a:xfrm>
              <a:off x="3888" y="2496"/>
              <a:ext cx="0" cy="528"/>
            </a:xfrm>
            <a:prstGeom prst="line">
              <a:avLst/>
            </a:prstGeom>
            <a:ln w="12700" cap="flat" cmpd="sng">
              <a:solidFill>
                <a:schemeClr val="bg2"/>
              </a:solidFill>
              <a:prstDash val="solid"/>
              <a:headEnd type="triangle" w="med" len="med"/>
              <a:tailEnd type="triangle" w="med" len="med"/>
            </a:ln>
          </p:spPr>
        </p:sp>
        <p:sp>
          <p:nvSpPr>
            <p:cNvPr id="272422" name="直接连接符 272421"/>
            <p:cNvSpPr/>
            <p:nvPr/>
          </p:nvSpPr>
          <p:spPr>
            <a:xfrm>
              <a:off x="3888" y="1920"/>
              <a:ext cx="0" cy="528"/>
            </a:xfrm>
            <a:prstGeom prst="line">
              <a:avLst/>
            </a:prstGeom>
            <a:ln w="12700" cap="flat" cmpd="sng">
              <a:solidFill>
                <a:schemeClr val="bg2"/>
              </a:solidFill>
              <a:prstDash val="solid"/>
              <a:headEnd type="triangle" w="med" len="med"/>
              <a:tailEnd type="triangle" w="med" len="med"/>
            </a:ln>
          </p:spPr>
        </p:sp>
      </p:grpSp>
      <p:grpSp>
        <p:nvGrpSpPr>
          <p:cNvPr id="272423" name="组合 272422"/>
          <p:cNvGrpSpPr/>
          <p:nvPr/>
        </p:nvGrpSpPr>
        <p:grpSpPr>
          <a:xfrm>
            <a:off x="4953000" y="2978150"/>
            <a:ext cx="1149350" cy="1662113"/>
            <a:chOff x="3120" y="1920"/>
            <a:chExt cx="724" cy="1104"/>
          </a:xfrm>
        </p:grpSpPr>
        <p:grpSp>
          <p:nvGrpSpPr>
            <p:cNvPr id="272424" name="组合 272423"/>
            <p:cNvGrpSpPr/>
            <p:nvPr/>
          </p:nvGrpSpPr>
          <p:grpSpPr>
            <a:xfrm>
              <a:off x="3120" y="2400"/>
              <a:ext cx="528" cy="96"/>
              <a:chOff x="3168" y="2112"/>
              <a:chExt cx="528" cy="96"/>
            </a:xfrm>
          </p:grpSpPr>
          <p:sp>
            <p:nvSpPr>
              <p:cNvPr id="272425" name="流程图: 库存数据 272424"/>
              <p:cNvSpPr/>
              <p:nvPr/>
            </p:nvSpPr>
            <p:spPr>
              <a:xfrm>
                <a:off x="3168" y="2112"/>
                <a:ext cx="480" cy="96"/>
              </a:xfrm>
              <a:prstGeom prst="flowChartOnlineStorage">
                <a:avLst/>
              </a:prstGeom>
              <a:gradFill rotWithShape="0">
                <a:gsLst>
                  <a:gs pos="0">
                    <a:schemeClr val="tx1"/>
                  </a:gs>
                  <a:gs pos="50000">
                    <a:schemeClr val="bg1"/>
                  </a:gs>
                  <a:gs pos="100000">
                    <a:schemeClr val="tx1"/>
                  </a:gs>
                </a:gsLst>
                <a:lin ang="5400000" scaled="1"/>
                <a:tileRect/>
              </a:gradFill>
              <a:ln w="12700" cap="flat" cmpd="sng">
                <a:solidFill>
                  <a:schemeClr val="bg2"/>
                </a:solidFill>
                <a:prstDash val="solid"/>
                <a:miter/>
                <a:headEnd type="none" w="med" len="med"/>
                <a:tailEnd type="none" w="med" len="med"/>
              </a:ln>
            </p:spPr>
            <p:txBody>
              <a:bodyPr/>
              <a:lstStyle/>
              <a:p>
                <a:endParaRPr lang="zh-CN" altLang="en-US"/>
              </a:p>
            </p:txBody>
          </p:sp>
          <p:sp>
            <p:nvSpPr>
              <p:cNvPr id="272426" name="椭圆 272425"/>
              <p:cNvSpPr/>
              <p:nvPr/>
            </p:nvSpPr>
            <p:spPr>
              <a:xfrm>
                <a:off x="3576" y="2112"/>
                <a:ext cx="120" cy="96"/>
              </a:xfrm>
              <a:prstGeom prst="ellipse">
                <a:avLst/>
              </a:prstGeom>
              <a:solidFill>
                <a:schemeClr val="tx1"/>
              </a:solidFill>
              <a:ln w="12700" cap="flat" cmpd="sng">
                <a:solidFill>
                  <a:schemeClr val="bg2"/>
                </a:solidFill>
                <a:prstDash val="solid"/>
                <a:headEnd type="none" w="med" len="med"/>
                <a:tailEnd type="none" w="med" len="med"/>
              </a:ln>
            </p:spPr>
            <p:txBody>
              <a:bodyPr/>
              <a:lstStyle/>
              <a:p>
                <a:endParaRPr lang="zh-CN" altLang="en-US"/>
              </a:p>
            </p:txBody>
          </p:sp>
        </p:grpSp>
        <p:sp>
          <p:nvSpPr>
            <p:cNvPr id="272427" name="直接连接符 272426"/>
            <p:cNvSpPr/>
            <p:nvPr/>
          </p:nvSpPr>
          <p:spPr>
            <a:xfrm flipV="1">
              <a:off x="3596" y="2488"/>
              <a:ext cx="248" cy="0"/>
            </a:xfrm>
            <a:prstGeom prst="line">
              <a:avLst/>
            </a:prstGeom>
            <a:ln w="28575" cap="flat" cmpd="sng">
              <a:solidFill>
                <a:schemeClr val="bg2"/>
              </a:solidFill>
              <a:prstDash val="solid"/>
              <a:headEnd type="none" w="med" len="med"/>
              <a:tailEnd type="none" w="med" len="med"/>
            </a:ln>
          </p:spPr>
        </p:sp>
        <p:sp>
          <p:nvSpPr>
            <p:cNvPr id="272428" name="直接连接符 272427"/>
            <p:cNvSpPr/>
            <p:nvPr/>
          </p:nvSpPr>
          <p:spPr>
            <a:xfrm flipV="1">
              <a:off x="3600" y="2448"/>
              <a:ext cx="240" cy="0"/>
            </a:xfrm>
            <a:prstGeom prst="line">
              <a:avLst/>
            </a:prstGeom>
            <a:ln w="28575" cap="flat" cmpd="sng">
              <a:solidFill>
                <a:schemeClr val="bg2"/>
              </a:solidFill>
              <a:prstDash val="solid"/>
              <a:headEnd type="none" w="med" len="med"/>
              <a:tailEnd type="none" w="med" len="med"/>
            </a:ln>
          </p:spPr>
        </p:sp>
        <p:sp>
          <p:nvSpPr>
            <p:cNvPr id="272429" name="矩形 272428"/>
            <p:cNvSpPr/>
            <p:nvPr/>
          </p:nvSpPr>
          <p:spPr>
            <a:xfrm>
              <a:off x="3792" y="1920"/>
              <a:ext cx="48" cy="528"/>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chemeClr val="bg2"/>
              </a:solidFill>
              <a:prstDash val="solid"/>
              <a:miter/>
              <a:headEnd type="none" w="med" len="med"/>
              <a:tailEnd type="none" w="med" len="med"/>
            </a:ln>
          </p:spPr>
          <p:txBody>
            <a:bodyPr/>
            <a:lstStyle/>
            <a:p>
              <a:endParaRPr lang="zh-CN" altLang="en-US"/>
            </a:p>
          </p:txBody>
        </p:sp>
        <p:sp>
          <p:nvSpPr>
            <p:cNvPr id="272430" name="矩形 272429"/>
            <p:cNvSpPr/>
            <p:nvPr/>
          </p:nvSpPr>
          <p:spPr>
            <a:xfrm>
              <a:off x="3792" y="2496"/>
              <a:ext cx="48" cy="528"/>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chemeClr val="bg2"/>
              </a:solidFill>
              <a:prstDash val="solid"/>
              <a:miter/>
              <a:headEnd type="none" w="med" len="med"/>
              <a:tailEnd type="none" w="med" len="med"/>
            </a:ln>
          </p:spPr>
          <p:txBody>
            <a:bodyPr/>
            <a:lstStyle/>
            <a:p>
              <a:endParaRPr lang="zh-CN" altLang="en-US"/>
            </a:p>
          </p:txBody>
        </p:sp>
      </p:grpSp>
      <p:sp>
        <p:nvSpPr>
          <p:cNvPr id="272431" name="矩形 272430"/>
          <p:cNvSpPr/>
          <p:nvPr/>
        </p:nvSpPr>
        <p:spPr>
          <a:xfrm>
            <a:off x="304800" y="762000"/>
            <a:ext cx="8839200" cy="1524000"/>
          </a:xfrm>
          <a:prstGeom prst="rect">
            <a:avLst/>
          </a:prstGeom>
          <a:noFill/>
          <a:ln w="9525">
            <a:noFill/>
          </a:ln>
        </p:spPr>
        <p:txBody>
          <a:bodyPr/>
          <a:lstStyle/>
          <a:p>
            <a:pPr marL="342900" lvl="0" indent="-342900" eaLnBrk="0" hangingPunct="0">
              <a:spcBef>
                <a:spcPct val="20000"/>
              </a:spcBef>
              <a:buClr>
                <a:srgbClr val="FF9900"/>
              </a:buClr>
              <a:buSzPct val="135000"/>
              <a:buFont typeface="CommonBullets" charset="2"/>
              <a:buNone/>
            </a:pPr>
            <a:endParaRPr lang="en-AU" altLang="zh-CN" sz="2800" b="0">
              <a:solidFill>
                <a:schemeClr val="tx1"/>
              </a:solidFill>
              <a:latin typeface="Times New Roman" panose="02020603050405020304" pitchFamily="18" charset="0"/>
              <a:ea typeface="宋体" panose="02010600030101010101" pitchFamily="2" charset="-122"/>
            </a:endParaRPr>
          </a:p>
        </p:txBody>
      </p:sp>
      <p:sp>
        <p:nvSpPr>
          <p:cNvPr id="272432" name="标题 272431"/>
          <p:cNvSpPr>
            <a:spLocks noGrp="1"/>
          </p:cNvSpPr>
          <p:nvPr>
            <p:ph type="title"/>
          </p:nvPr>
        </p:nvSpPr>
        <p:spPr>
          <a:xfrm>
            <a:off x="17463" y="680720"/>
            <a:ext cx="9109075" cy="797384"/>
          </a:xfrm>
          <a:prstGeom prst="bevel">
            <a:avLst>
              <a:gd name="adj" fmla="val 18208"/>
            </a:avLst>
          </a:prstGeom>
          <a:noFill/>
        </p:spPr>
        <p:txBody>
          <a:bodyPr vert="horz" wrap="square" lIns="91440" tIns="45720" rIns="91440" bIns="45720" anchor="t" anchorCtr="1">
            <a:spAutoFit/>
          </a:bodyPr>
          <a:lstStyle/>
          <a:p>
            <a:r>
              <a:rPr lang="zh-CN" altLang="en-AU" sz="2800" b="1" dirty="0">
                <a:solidFill>
                  <a:schemeClr val="tx1"/>
                </a:solidFill>
              </a:rPr>
              <a:t>对称振子</a:t>
            </a:r>
          </a:p>
        </p:txBody>
      </p:sp>
      <p:sp>
        <p:nvSpPr>
          <p:cNvPr id="272433" name="直接连接符 272432"/>
          <p:cNvSpPr/>
          <p:nvPr/>
        </p:nvSpPr>
        <p:spPr>
          <a:xfrm flipV="1">
            <a:off x="4114800" y="3200400"/>
            <a:ext cx="0" cy="685800"/>
          </a:xfrm>
          <a:prstGeom prst="line">
            <a:avLst/>
          </a:prstGeom>
          <a:ln w="9525" cap="flat" cmpd="sng">
            <a:solidFill>
              <a:schemeClr val="bg2"/>
            </a:solidFill>
            <a:prstDash val="solid"/>
            <a:headEnd type="none" w="med" len="med"/>
            <a:tailEnd type="none" w="med" len="med"/>
          </a:ln>
        </p:spPr>
      </p:sp>
      <p:sp>
        <p:nvSpPr>
          <p:cNvPr id="272396" name="文本框 272395"/>
          <p:cNvSpPr txBox="1"/>
          <p:nvPr/>
        </p:nvSpPr>
        <p:spPr>
          <a:xfrm>
            <a:off x="2259013" y="2895600"/>
            <a:ext cx="1398587" cy="346075"/>
          </a:xfrm>
          <a:prstGeom prst="rect">
            <a:avLst/>
          </a:prstGeom>
          <a:noFill/>
          <a:ln w="9525" cap="flat" cmpd="sng">
            <a:solidFill>
              <a:schemeClr val="tx1"/>
            </a:solidFill>
            <a:prstDash val="solid"/>
            <a:miter/>
            <a:headEnd type="none" w="med" len="med"/>
            <a:tailEnd type="none" w="med" len="med"/>
          </a:ln>
        </p:spPr>
        <p:txBody>
          <a:bodyPr anchor="ctr">
            <a:spAutoFit/>
          </a:bodyPr>
          <a:lstStyle/>
          <a:p>
            <a:pPr lvl="0" algn="ctr" eaLnBrk="0" hangingPunct="0">
              <a:spcBef>
                <a:spcPct val="0"/>
              </a:spcBef>
            </a:pPr>
            <a:r>
              <a:rPr lang="zh-CN" altLang="en-AU" sz="1600" b="1" dirty="0">
                <a:solidFill>
                  <a:srgbClr val="0000FF"/>
                </a:solidFill>
                <a:latin typeface="Arial" panose="020B0604020202020204" pitchFamily="34" charset="0"/>
                <a:ea typeface="宋体" panose="02010600030101010101" pitchFamily="2" charset="-122"/>
              </a:rPr>
              <a:t>波长</a:t>
            </a:r>
            <a:endParaRPr lang="zh-CN" altLang="en-AU" sz="1600" b="1" dirty="0">
              <a:solidFill>
                <a:srgbClr val="0000FF"/>
              </a:solidFill>
              <a:latin typeface="Times New Roman" panose="02020603050405020304" pitchFamily="18" charset="0"/>
              <a:ea typeface="宋体" panose="02010600030101010101" pitchFamily="2" charset="-122"/>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2724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3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2" name="文本框 416771"/>
          <p:cNvSpPr txBox="1"/>
          <p:nvPr/>
        </p:nvSpPr>
        <p:spPr>
          <a:xfrm>
            <a:off x="838200" y="1143000"/>
            <a:ext cx="7848600" cy="2444750"/>
          </a:xfrm>
          <a:prstGeom prst="rect">
            <a:avLst/>
          </a:prstGeom>
          <a:noFill/>
          <a:ln w="9525">
            <a:noFill/>
          </a:ln>
        </p:spPr>
        <p:txBody>
          <a:bodyPr>
            <a:spAutoFit/>
          </a:bodyPr>
          <a:lstStyle/>
          <a:p>
            <a:pPr lvl="0">
              <a:spcBef>
                <a:spcPct val="0"/>
              </a:spcBef>
              <a:buClrTx/>
            </a:pPr>
            <a:endParaRPr sz="1800" b="0" dirty="0">
              <a:solidFill>
                <a:schemeClr val="tx1"/>
              </a:solidFill>
              <a:latin typeface="Arial" panose="020B0604020202020204" pitchFamily="34" charset="0"/>
              <a:ea typeface="宋体" panose="02010600030101010101" pitchFamily="2" charset="-122"/>
            </a:endParaRPr>
          </a:p>
        </p:txBody>
      </p:sp>
      <p:sp>
        <p:nvSpPr>
          <p:cNvPr id="416773" name="文本框 416772"/>
          <p:cNvSpPr txBox="1"/>
          <p:nvPr/>
        </p:nvSpPr>
        <p:spPr>
          <a:xfrm>
            <a:off x="6553200" y="152400"/>
            <a:ext cx="2362200" cy="366713"/>
          </a:xfrm>
          <a:prstGeom prst="rect">
            <a:avLst/>
          </a:prstGeom>
          <a:noFill/>
          <a:ln w="9525">
            <a:noFill/>
          </a:ln>
        </p:spPr>
        <p:txBody>
          <a:bodyPr/>
          <a:lstStyle/>
          <a:p>
            <a:endParaRPr lang="zh-CN" altLang="en-US"/>
          </a:p>
        </p:txBody>
      </p:sp>
      <p:sp>
        <p:nvSpPr>
          <p:cNvPr id="416797" name="文本框 416796"/>
          <p:cNvSpPr txBox="1"/>
          <p:nvPr/>
        </p:nvSpPr>
        <p:spPr>
          <a:xfrm>
            <a:off x="6553200" y="152400"/>
            <a:ext cx="2362200" cy="366713"/>
          </a:xfrm>
          <a:prstGeom prst="rect">
            <a:avLst/>
          </a:prstGeom>
          <a:noFill/>
          <a:ln w="9525">
            <a:noFill/>
          </a:ln>
        </p:spPr>
        <p:txBody>
          <a:bodyPr/>
          <a:lstStyle/>
          <a:p>
            <a:endParaRPr lang="zh-CN" altLang="en-US"/>
          </a:p>
        </p:txBody>
      </p:sp>
      <p:sp>
        <p:nvSpPr>
          <p:cNvPr id="416820" name="文本框 416819"/>
          <p:cNvSpPr txBox="1"/>
          <p:nvPr/>
        </p:nvSpPr>
        <p:spPr>
          <a:xfrm>
            <a:off x="468313" y="475933"/>
            <a:ext cx="7848600" cy="2062103"/>
          </a:xfrm>
          <a:prstGeom prst="rect">
            <a:avLst/>
          </a:prstGeom>
          <a:noFill/>
          <a:ln w="9525">
            <a:noFill/>
          </a:ln>
        </p:spPr>
        <p:txBody>
          <a:bodyPr>
            <a:spAutoFit/>
          </a:bodyPr>
          <a:lstStyle/>
          <a:p>
            <a:pPr lvl="0" algn="ctr">
              <a:spcBef>
                <a:spcPct val="50000"/>
              </a:spcBef>
              <a:buClrTx/>
            </a:pPr>
            <a:r>
              <a:rPr lang="zh-CN" altLang="en-US" sz="2000" b="1" dirty="0">
                <a:ea typeface="幼圆" pitchFamily="49" charset="-122"/>
              </a:rPr>
              <a:t>折合</a:t>
            </a:r>
            <a:r>
              <a:rPr lang="zh-CN" altLang="en-US" sz="2000" b="1" dirty="0">
                <a:solidFill>
                  <a:schemeClr val="tx1"/>
                </a:solidFill>
                <a:latin typeface="Arial" panose="020B0604020202020204" pitchFamily="34" charset="0"/>
                <a:ea typeface="幼圆" pitchFamily="49" charset="-122"/>
              </a:rPr>
              <a:t>振子</a:t>
            </a:r>
            <a:r>
              <a:rPr lang="zh-CN" altLang="en-US" sz="2000" b="1" dirty="0">
                <a:solidFill>
                  <a:srgbClr val="800080"/>
                </a:solidFill>
                <a:latin typeface="Arial" panose="020B0604020202020204" pitchFamily="34" charset="0"/>
                <a:ea typeface="幼圆" pitchFamily="49" charset="-122"/>
              </a:rPr>
              <a:t> </a:t>
            </a:r>
            <a:endParaRPr lang="zh-CN" altLang="en-US" sz="2000" b="0" dirty="0">
              <a:solidFill>
                <a:schemeClr val="tx1"/>
              </a:solidFill>
              <a:latin typeface="Arial" panose="020B0604020202020204" pitchFamily="34" charset="0"/>
              <a:ea typeface="ˎ̥"/>
            </a:endParaRPr>
          </a:p>
          <a:p>
            <a:pPr lvl="0" algn="just">
              <a:spcBef>
                <a:spcPct val="50000"/>
              </a:spcBef>
              <a:buClrTx/>
            </a:pPr>
            <a:endParaRPr lang="en-US" altLang="zh-CN" sz="1800" dirty="0">
              <a:solidFill>
                <a:schemeClr val="tx1"/>
              </a:solidFill>
              <a:latin typeface="Arial" panose="020B0604020202020204" pitchFamily="34" charset="0"/>
              <a:ea typeface="ˎ̥"/>
            </a:endParaRPr>
          </a:p>
          <a:p>
            <a:pPr lvl="0" algn="just">
              <a:spcBef>
                <a:spcPct val="50000"/>
              </a:spcBef>
              <a:buClrTx/>
            </a:pPr>
            <a:r>
              <a:rPr lang="en-US" altLang="zh-CN" dirty="0">
                <a:ea typeface="ˎ̥"/>
              </a:rPr>
              <a:t>        </a:t>
            </a:r>
            <a:r>
              <a:rPr lang="zh-CN" altLang="en-US" sz="1800" dirty="0">
                <a:solidFill>
                  <a:schemeClr val="tx1"/>
                </a:solidFill>
                <a:latin typeface="Arial" panose="020B0604020202020204" pitchFamily="34" charset="0"/>
                <a:ea typeface="ˎ̥"/>
              </a:rPr>
              <a:t>另外，还有一种异型半波对称振子，可看成是将全波对称振子折合成一个窄长的矩形框，并把全波对称振子的两个端点相叠，这个窄长的矩形框称为折合振子，注意，折合振子的长度也是为二分之一波长，故称为半波折合振子</a:t>
            </a:r>
            <a:r>
              <a:rPr lang="en-US" altLang="zh-CN" sz="1800" dirty="0">
                <a:solidFill>
                  <a:schemeClr val="tx1"/>
                </a:solidFill>
                <a:latin typeface="Times New Roman" panose="02020603050405020304" pitchFamily="18" charset="0"/>
                <a:ea typeface="ˎ̥"/>
              </a:rPr>
              <a:t>,  </a:t>
            </a:r>
            <a:r>
              <a:rPr lang="zh-CN" altLang="en-US" sz="1800" dirty="0">
                <a:solidFill>
                  <a:schemeClr val="tx1"/>
                </a:solidFill>
                <a:latin typeface="Arial" panose="020B0604020202020204" pitchFamily="34" charset="0"/>
                <a:ea typeface="ˎ̥"/>
              </a:rPr>
              <a:t>见图</a:t>
            </a:r>
            <a:r>
              <a:rPr lang="en-US" altLang="zh-CN" sz="1800" dirty="0">
                <a:solidFill>
                  <a:schemeClr val="tx1"/>
                </a:solidFill>
                <a:latin typeface="Arial" panose="020B0604020202020204" pitchFamily="34" charset="0"/>
                <a:ea typeface="ˎ̥"/>
              </a:rPr>
              <a:t>b</a:t>
            </a:r>
          </a:p>
        </p:txBody>
      </p:sp>
      <p:grpSp>
        <p:nvGrpSpPr>
          <p:cNvPr id="416822" name="组合 416821"/>
          <p:cNvGrpSpPr/>
          <p:nvPr/>
        </p:nvGrpSpPr>
        <p:grpSpPr>
          <a:xfrm>
            <a:off x="663326" y="2997399"/>
            <a:ext cx="3671888" cy="2303462"/>
            <a:chOff x="5918" y="9864"/>
            <a:chExt cx="4680" cy="2233"/>
          </a:xfrm>
        </p:grpSpPr>
        <p:sp>
          <p:nvSpPr>
            <p:cNvPr id="416823" name="直接连接符 416822"/>
            <p:cNvSpPr/>
            <p:nvPr/>
          </p:nvSpPr>
          <p:spPr>
            <a:xfrm flipV="1">
              <a:off x="7360" y="12089"/>
              <a:ext cx="2885" cy="8"/>
            </a:xfrm>
            <a:prstGeom prst="line">
              <a:avLst/>
            </a:prstGeom>
            <a:ln w="9525" cap="flat" cmpd="sng">
              <a:solidFill>
                <a:srgbClr val="000000"/>
              </a:solidFill>
              <a:prstDash val="dash"/>
              <a:headEnd type="none" w="med" len="med"/>
              <a:tailEnd type="none" w="med" len="med"/>
            </a:ln>
          </p:spPr>
        </p:sp>
        <p:sp>
          <p:nvSpPr>
            <p:cNvPr id="416824" name="直接连接符 416823"/>
            <p:cNvSpPr/>
            <p:nvPr/>
          </p:nvSpPr>
          <p:spPr>
            <a:xfrm flipV="1">
              <a:off x="7360" y="9864"/>
              <a:ext cx="2885" cy="8"/>
            </a:xfrm>
            <a:prstGeom prst="line">
              <a:avLst/>
            </a:prstGeom>
            <a:ln w="9525" cap="flat" cmpd="sng">
              <a:solidFill>
                <a:srgbClr val="000000"/>
              </a:solidFill>
              <a:prstDash val="dash"/>
              <a:headEnd type="none" w="med" len="med"/>
              <a:tailEnd type="none" w="med" len="med"/>
            </a:ln>
          </p:spPr>
        </p:sp>
        <p:sp>
          <p:nvSpPr>
            <p:cNvPr id="416825" name="文本框 416824"/>
            <p:cNvSpPr txBox="1"/>
            <p:nvPr/>
          </p:nvSpPr>
          <p:spPr>
            <a:xfrm>
              <a:off x="7357" y="10176"/>
              <a:ext cx="1084" cy="237"/>
            </a:xfrm>
            <a:prstGeom prst="rect">
              <a:avLst/>
            </a:prstGeom>
            <a:noFill/>
            <a:ln w="9525">
              <a:noFill/>
            </a:ln>
          </p:spPr>
          <p:txBody>
            <a:bodyPr>
              <a:spAutoFit/>
            </a:bodyPr>
            <a:lstStyle/>
            <a:p>
              <a:pPr lvl="0" algn="ctr" eaLnBrk="0" hangingPunct="0">
                <a:spcBef>
                  <a:spcPct val="0"/>
                </a:spcBef>
                <a:buClrTx/>
              </a:pPr>
              <a:r>
                <a:rPr lang="en-US" altLang="zh-CN" sz="1000" b="1" dirty="0">
                  <a:solidFill>
                    <a:srgbClr val="996600"/>
                  </a:solidFill>
                  <a:latin typeface="Arial" panose="020B0604020202020204" pitchFamily="34" charset="0"/>
                  <a:ea typeface="ˎ̥"/>
                </a:rPr>
                <a:t>1/4</a:t>
              </a:r>
              <a:r>
                <a:rPr lang="zh-CN" altLang="en-US" sz="1000" b="1" dirty="0">
                  <a:solidFill>
                    <a:srgbClr val="996600"/>
                  </a:solidFill>
                  <a:latin typeface="Arial" panose="020B0604020202020204" pitchFamily="34" charset="0"/>
                  <a:ea typeface="ˎ̥"/>
                </a:rPr>
                <a:t>波长</a:t>
              </a:r>
              <a:r>
                <a:rPr lang="zh-CN" altLang="en-AU" sz="1000" b="1" dirty="0">
                  <a:solidFill>
                    <a:srgbClr val="996600"/>
                  </a:solidFill>
                  <a:latin typeface="Arial" panose="020B0604020202020204" pitchFamily="34" charset="0"/>
                  <a:ea typeface="ˎ̥"/>
                </a:rPr>
                <a:t> </a:t>
              </a:r>
              <a:endParaRPr lang="zh-CN" altLang="en-AU" sz="1800" b="0" dirty="0">
                <a:solidFill>
                  <a:schemeClr val="tx1"/>
                </a:solidFill>
                <a:latin typeface="Arial" panose="020B0604020202020204" pitchFamily="34" charset="0"/>
                <a:ea typeface="宋体" panose="02010600030101010101" pitchFamily="2" charset="-122"/>
              </a:endParaRPr>
            </a:p>
          </p:txBody>
        </p:sp>
        <p:sp>
          <p:nvSpPr>
            <p:cNvPr id="416826" name="直接连接符 416825"/>
            <p:cNvSpPr/>
            <p:nvPr/>
          </p:nvSpPr>
          <p:spPr>
            <a:xfrm flipV="1">
              <a:off x="10142" y="9864"/>
              <a:ext cx="0" cy="871"/>
            </a:xfrm>
            <a:prstGeom prst="line">
              <a:avLst/>
            </a:prstGeom>
            <a:ln w="12700" cap="flat" cmpd="sng">
              <a:solidFill>
                <a:srgbClr val="000000"/>
              </a:solidFill>
              <a:prstDash val="solid"/>
              <a:headEnd type="none" w="med" len="med"/>
              <a:tailEnd type="triangle" w="med" len="med"/>
            </a:ln>
          </p:spPr>
        </p:sp>
        <p:sp>
          <p:nvSpPr>
            <p:cNvPr id="416827" name="直接连接符 416826"/>
            <p:cNvSpPr/>
            <p:nvPr/>
          </p:nvSpPr>
          <p:spPr>
            <a:xfrm>
              <a:off x="10142" y="11218"/>
              <a:ext cx="0" cy="871"/>
            </a:xfrm>
            <a:prstGeom prst="line">
              <a:avLst/>
            </a:prstGeom>
            <a:ln w="12700" cap="flat" cmpd="sng">
              <a:solidFill>
                <a:srgbClr val="000000"/>
              </a:solidFill>
              <a:prstDash val="solid"/>
              <a:headEnd type="none" w="med" len="med"/>
              <a:tailEnd type="triangle" w="med" len="med"/>
            </a:ln>
          </p:spPr>
        </p:sp>
        <p:sp>
          <p:nvSpPr>
            <p:cNvPr id="416828" name="文本框 416827"/>
            <p:cNvSpPr txBox="1"/>
            <p:nvPr/>
          </p:nvSpPr>
          <p:spPr>
            <a:xfrm>
              <a:off x="6100" y="11635"/>
              <a:ext cx="1544" cy="316"/>
            </a:xfrm>
            <a:prstGeom prst="rect">
              <a:avLst/>
            </a:prstGeom>
            <a:noFill/>
            <a:ln w="9525">
              <a:noFill/>
            </a:ln>
          </p:spPr>
          <p:txBody>
            <a:bodyPr anchor="ctr">
              <a:spAutoFit/>
            </a:bodyPr>
            <a:lstStyle/>
            <a:p>
              <a:pPr lvl="0" algn="ctr" eaLnBrk="0" hangingPunct="0">
                <a:lnSpc>
                  <a:spcPct val="128000"/>
                </a:lnSpc>
                <a:spcBef>
                  <a:spcPct val="0"/>
                </a:spcBef>
                <a:buClrTx/>
              </a:pPr>
              <a:r>
                <a:rPr lang="zh-CN" altLang="en-US" sz="1200" b="1" dirty="0">
                  <a:solidFill>
                    <a:srgbClr val="000000"/>
                  </a:solidFill>
                  <a:latin typeface="Arial" panose="020B0604020202020204" pitchFamily="34" charset="0"/>
                  <a:ea typeface="ˎ̥"/>
                </a:rPr>
                <a:t>对称振子</a:t>
              </a: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416829" name="组合 416828"/>
            <p:cNvGrpSpPr/>
            <p:nvPr/>
          </p:nvGrpSpPr>
          <p:grpSpPr>
            <a:xfrm>
              <a:off x="7566" y="9872"/>
              <a:ext cx="0" cy="2225"/>
              <a:chOff x="3888" y="1920"/>
              <a:chExt cx="0" cy="1104"/>
            </a:xfrm>
          </p:grpSpPr>
          <p:sp>
            <p:nvSpPr>
              <p:cNvPr id="416830" name="直接连接符 416829"/>
              <p:cNvSpPr/>
              <p:nvPr/>
            </p:nvSpPr>
            <p:spPr>
              <a:xfrm>
                <a:off x="3888" y="2496"/>
                <a:ext cx="0" cy="528"/>
              </a:xfrm>
              <a:prstGeom prst="line">
                <a:avLst/>
              </a:prstGeom>
              <a:ln w="12700" cap="flat" cmpd="sng">
                <a:solidFill>
                  <a:srgbClr val="000000"/>
                </a:solidFill>
                <a:prstDash val="solid"/>
                <a:headEnd type="triangle" w="med" len="med"/>
                <a:tailEnd type="triangle" w="med" len="med"/>
              </a:ln>
            </p:spPr>
          </p:sp>
          <p:sp>
            <p:nvSpPr>
              <p:cNvPr id="416831" name="直接连接符 416830"/>
              <p:cNvSpPr/>
              <p:nvPr/>
            </p:nvSpPr>
            <p:spPr>
              <a:xfrm>
                <a:off x="3888" y="1920"/>
                <a:ext cx="0" cy="528"/>
              </a:xfrm>
              <a:prstGeom prst="line">
                <a:avLst/>
              </a:prstGeom>
              <a:ln w="12700" cap="flat" cmpd="sng">
                <a:solidFill>
                  <a:srgbClr val="000000"/>
                </a:solidFill>
                <a:prstDash val="solid"/>
                <a:headEnd type="triangle" w="med" len="med"/>
                <a:tailEnd type="triangle" w="med" len="med"/>
              </a:ln>
            </p:spPr>
          </p:sp>
        </p:grpSp>
        <p:grpSp>
          <p:nvGrpSpPr>
            <p:cNvPr id="416832" name="组合 416831"/>
            <p:cNvGrpSpPr/>
            <p:nvPr/>
          </p:nvGrpSpPr>
          <p:grpSpPr>
            <a:xfrm>
              <a:off x="5918" y="9872"/>
              <a:ext cx="1554" cy="2225"/>
              <a:chOff x="3120" y="1920"/>
              <a:chExt cx="724" cy="1104"/>
            </a:xfrm>
          </p:grpSpPr>
          <p:grpSp>
            <p:nvGrpSpPr>
              <p:cNvPr id="416833" name="组合 416832"/>
              <p:cNvGrpSpPr/>
              <p:nvPr/>
            </p:nvGrpSpPr>
            <p:grpSpPr>
              <a:xfrm>
                <a:off x="3120" y="2400"/>
                <a:ext cx="528" cy="96"/>
                <a:chOff x="3168" y="2112"/>
                <a:chExt cx="528" cy="96"/>
              </a:xfrm>
            </p:grpSpPr>
            <p:sp>
              <p:nvSpPr>
                <p:cNvPr id="416834" name="流程图: 库存数据 416833"/>
                <p:cNvSpPr/>
                <p:nvPr/>
              </p:nvSpPr>
              <p:spPr>
                <a:xfrm>
                  <a:off x="3168" y="2112"/>
                  <a:ext cx="480" cy="96"/>
                </a:xfrm>
                <a:prstGeom prst="flowChartOnlineStorage">
                  <a:avLst/>
                </a:prstGeom>
                <a:gradFill rotWithShape="0">
                  <a:gsLst>
                    <a:gs pos="0">
                      <a:srgbClr val="000000"/>
                    </a:gs>
                    <a:gs pos="50000">
                      <a:srgbClr val="FFFFFF"/>
                    </a:gs>
                    <a:gs pos="100000">
                      <a:srgbClr val="000000"/>
                    </a:gs>
                  </a:gsLst>
                  <a:lin ang="5400000" scaled="1"/>
                  <a:tileRect/>
                </a:gradFill>
                <a:ln w="12700" cap="flat" cmpd="sng">
                  <a:solidFill>
                    <a:srgbClr val="000000"/>
                  </a:solidFill>
                  <a:prstDash val="solid"/>
                  <a:miter/>
                  <a:headEnd type="none" w="med" len="med"/>
                  <a:tailEnd type="none" w="med" len="med"/>
                </a:ln>
              </p:spPr>
              <p:txBody>
                <a:bodyPr/>
                <a:lstStyle/>
                <a:p>
                  <a:endParaRPr lang="zh-CN" altLang="en-US"/>
                </a:p>
              </p:txBody>
            </p:sp>
            <p:sp>
              <p:nvSpPr>
                <p:cNvPr id="416835" name="椭圆 416834"/>
                <p:cNvSpPr/>
                <p:nvPr/>
              </p:nvSpPr>
              <p:spPr>
                <a:xfrm>
                  <a:off x="3576" y="2112"/>
                  <a:ext cx="120" cy="96"/>
                </a:xfrm>
                <a:prstGeom prst="ellipse">
                  <a:avLst/>
                </a:prstGeom>
                <a:solidFill>
                  <a:srgbClr val="000000"/>
                </a:solidFill>
                <a:ln w="12700" cap="flat" cmpd="sng">
                  <a:solidFill>
                    <a:srgbClr val="000000"/>
                  </a:solidFill>
                  <a:prstDash val="solid"/>
                  <a:headEnd type="none" w="med" len="med"/>
                  <a:tailEnd type="none" w="med" len="med"/>
                </a:ln>
              </p:spPr>
              <p:txBody>
                <a:bodyPr/>
                <a:lstStyle/>
                <a:p>
                  <a:endParaRPr lang="zh-CN" altLang="en-US"/>
                </a:p>
              </p:txBody>
            </p:sp>
          </p:grpSp>
          <p:sp>
            <p:nvSpPr>
              <p:cNvPr id="416836" name="直接连接符 416835"/>
              <p:cNvSpPr/>
              <p:nvPr/>
            </p:nvSpPr>
            <p:spPr>
              <a:xfrm flipV="1">
                <a:off x="3596" y="2488"/>
                <a:ext cx="248" cy="0"/>
              </a:xfrm>
              <a:prstGeom prst="line">
                <a:avLst/>
              </a:prstGeom>
              <a:ln w="28575" cap="flat" cmpd="sng">
                <a:solidFill>
                  <a:srgbClr val="000000"/>
                </a:solidFill>
                <a:prstDash val="solid"/>
                <a:headEnd type="none" w="med" len="med"/>
                <a:tailEnd type="none" w="med" len="med"/>
              </a:ln>
            </p:spPr>
          </p:sp>
          <p:sp>
            <p:nvSpPr>
              <p:cNvPr id="416837" name="直接连接符 416836"/>
              <p:cNvSpPr/>
              <p:nvPr/>
            </p:nvSpPr>
            <p:spPr>
              <a:xfrm flipV="1">
                <a:off x="3600" y="2448"/>
                <a:ext cx="240" cy="0"/>
              </a:xfrm>
              <a:prstGeom prst="line">
                <a:avLst/>
              </a:prstGeom>
              <a:ln w="28575" cap="flat" cmpd="sng">
                <a:solidFill>
                  <a:srgbClr val="FF9966"/>
                </a:solidFill>
                <a:prstDash val="solid"/>
                <a:headEnd type="none" w="med" len="med"/>
                <a:tailEnd type="none" w="med" len="med"/>
              </a:ln>
            </p:spPr>
          </p:sp>
          <p:sp>
            <p:nvSpPr>
              <p:cNvPr id="416838" name="矩形 416837"/>
              <p:cNvSpPr/>
              <p:nvPr/>
            </p:nvSpPr>
            <p:spPr>
              <a:xfrm>
                <a:off x="3792" y="1920"/>
                <a:ext cx="48" cy="528"/>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416839" name="矩形 416838"/>
              <p:cNvSpPr/>
              <p:nvPr/>
            </p:nvSpPr>
            <p:spPr>
              <a:xfrm>
                <a:off x="3792" y="2496"/>
                <a:ext cx="48" cy="528"/>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sp>
          <p:nvSpPr>
            <p:cNvPr id="416840" name="文本框 416839"/>
            <p:cNvSpPr txBox="1"/>
            <p:nvPr/>
          </p:nvSpPr>
          <p:spPr>
            <a:xfrm>
              <a:off x="7357" y="11421"/>
              <a:ext cx="1084" cy="237"/>
            </a:xfrm>
            <a:prstGeom prst="rect">
              <a:avLst/>
            </a:prstGeom>
            <a:noFill/>
            <a:ln w="9525">
              <a:noFill/>
            </a:ln>
          </p:spPr>
          <p:txBody>
            <a:bodyPr>
              <a:spAutoFit/>
            </a:bodyPr>
            <a:lstStyle/>
            <a:p>
              <a:pPr lvl="0" algn="ctr" eaLnBrk="0" hangingPunct="0">
                <a:spcBef>
                  <a:spcPct val="0"/>
                </a:spcBef>
                <a:buClrTx/>
              </a:pPr>
              <a:r>
                <a:rPr lang="en-US" altLang="zh-CN" sz="1000" b="1" dirty="0">
                  <a:solidFill>
                    <a:srgbClr val="996600"/>
                  </a:solidFill>
                  <a:latin typeface="Arial" panose="020B0604020202020204" pitchFamily="34" charset="0"/>
                  <a:ea typeface="ˎ̥"/>
                </a:rPr>
                <a:t>1/4</a:t>
              </a:r>
              <a:r>
                <a:rPr lang="zh-CN" altLang="en-US" sz="1000" b="1" dirty="0">
                  <a:solidFill>
                    <a:srgbClr val="996600"/>
                  </a:solidFill>
                  <a:latin typeface="Arial" panose="020B0604020202020204" pitchFamily="34" charset="0"/>
                  <a:ea typeface="ˎ̥"/>
                </a:rPr>
                <a:t>波长</a:t>
              </a:r>
              <a:r>
                <a:rPr lang="zh-CN" altLang="en-AU" sz="1000" b="1" dirty="0">
                  <a:solidFill>
                    <a:srgbClr val="996600"/>
                  </a:solidFill>
                  <a:latin typeface="Arial" panose="020B0604020202020204" pitchFamily="34" charset="0"/>
                  <a:ea typeface="ˎ̥"/>
                </a:rPr>
                <a:t> </a:t>
              </a:r>
              <a:endParaRPr lang="zh-CN" altLang="en-AU" sz="1800" b="0" dirty="0">
                <a:solidFill>
                  <a:schemeClr val="tx1"/>
                </a:solidFill>
                <a:latin typeface="Arial" panose="020B0604020202020204" pitchFamily="34" charset="0"/>
                <a:ea typeface="宋体" panose="02010600030101010101" pitchFamily="2" charset="-122"/>
              </a:endParaRPr>
            </a:p>
          </p:txBody>
        </p:sp>
        <p:sp>
          <p:nvSpPr>
            <p:cNvPr id="416841" name="文本框 416840"/>
            <p:cNvSpPr txBox="1"/>
            <p:nvPr/>
          </p:nvSpPr>
          <p:spPr>
            <a:xfrm>
              <a:off x="9518" y="10800"/>
              <a:ext cx="1080" cy="237"/>
            </a:xfrm>
            <a:prstGeom prst="rect">
              <a:avLst/>
            </a:prstGeom>
            <a:noFill/>
            <a:ln w="9525">
              <a:noFill/>
            </a:ln>
          </p:spPr>
          <p:txBody>
            <a:bodyPr>
              <a:spAutoFit/>
            </a:bodyPr>
            <a:lstStyle/>
            <a:p>
              <a:pPr lvl="0" algn="ctr" eaLnBrk="0" hangingPunct="0">
                <a:spcBef>
                  <a:spcPct val="0"/>
                </a:spcBef>
                <a:buClrTx/>
              </a:pPr>
              <a:r>
                <a:rPr lang="en-US" altLang="zh-CN" sz="1000" b="1" dirty="0">
                  <a:solidFill>
                    <a:srgbClr val="996600"/>
                  </a:solidFill>
                  <a:latin typeface="Arial" panose="020B0604020202020204" pitchFamily="34" charset="0"/>
                  <a:ea typeface="ˎ̥"/>
                </a:rPr>
                <a:t>1/2</a:t>
              </a:r>
              <a:r>
                <a:rPr lang="zh-CN" altLang="en-US" sz="1000" b="1" dirty="0">
                  <a:solidFill>
                    <a:srgbClr val="996600"/>
                  </a:solidFill>
                  <a:latin typeface="Arial" panose="020B0604020202020204" pitchFamily="34" charset="0"/>
                  <a:ea typeface="ˎ̥"/>
                </a:rPr>
                <a:t>波长</a:t>
              </a:r>
              <a:r>
                <a:rPr lang="zh-CN" altLang="en-AU" sz="1000" b="1" dirty="0">
                  <a:solidFill>
                    <a:srgbClr val="996600"/>
                  </a:solidFill>
                  <a:latin typeface="Arial" panose="020B0604020202020204" pitchFamily="34" charset="0"/>
                  <a:ea typeface="ˎ̥"/>
                </a:rPr>
                <a:t> </a:t>
              </a:r>
              <a:endParaRPr lang="zh-CN" altLang="en-AU" sz="1800" b="0" dirty="0">
                <a:solidFill>
                  <a:schemeClr val="tx1"/>
                </a:solidFill>
                <a:latin typeface="Arial" panose="020B0604020202020204" pitchFamily="34" charset="0"/>
                <a:ea typeface="宋体" panose="02010600030101010101" pitchFamily="2" charset="-122"/>
              </a:endParaRPr>
            </a:p>
          </p:txBody>
        </p:sp>
      </p:grpSp>
      <p:pic>
        <p:nvPicPr>
          <p:cNvPr id="416842" name="图片 416841" descr="PHOTO-013 副本"/>
          <p:cNvPicPr>
            <a:picLocks noChangeAspect="1"/>
          </p:cNvPicPr>
          <p:nvPr/>
        </p:nvPicPr>
        <p:blipFill>
          <a:blip r:embed="rId3"/>
          <a:stretch>
            <a:fillRect/>
          </a:stretch>
        </p:blipFill>
        <p:spPr>
          <a:xfrm>
            <a:off x="5055939" y="2852936"/>
            <a:ext cx="3692525" cy="2441575"/>
          </a:xfrm>
          <a:prstGeom prst="rect">
            <a:avLst/>
          </a:prstGeom>
          <a:noFill/>
          <a:ln w="9525">
            <a:noFill/>
          </a:ln>
        </p:spPr>
      </p:pic>
      <p:sp>
        <p:nvSpPr>
          <p:cNvPr id="416844" name="文本框 416843"/>
          <p:cNvSpPr txBox="1"/>
          <p:nvPr/>
        </p:nvSpPr>
        <p:spPr>
          <a:xfrm>
            <a:off x="5848101" y="5229424"/>
            <a:ext cx="1295400" cy="396240"/>
          </a:xfrm>
          <a:prstGeom prst="rect">
            <a:avLst/>
          </a:prstGeom>
          <a:noFill/>
          <a:ln w="9525">
            <a:noFill/>
          </a:ln>
        </p:spPr>
        <p:txBody>
          <a:bodyPr>
            <a:spAutoFit/>
          </a:bodyPr>
          <a:lstStyle/>
          <a:p>
            <a:pPr lvl="0" algn="ctr">
              <a:spcBef>
                <a:spcPct val="50000"/>
              </a:spcBef>
              <a:buClrTx/>
            </a:pPr>
            <a:r>
              <a:rPr lang="zh-CN" altLang="en-US" sz="2000" b="1" dirty="0">
                <a:solidFill>
                  <a:srgbClr val="996600"/>
                </a:solidFill>
                <a:latin typeface="Times New Roman" panose="02020603050405020304" pitchFamily="18" charset="0"/>
                <a:ea typeface="宋体" panose="02010600030101010101" pitchFamily="2" charset="-122"/>
              </a:rPr>
              <a:t>图</a:t>
            </a:r>
            <a:r>
              <a:rPr lang="en-US" altLang="zh-CN" sz="2000" b="1">
                <a:solidFill>
                  <a:srgbClr val="996600"/>
                </a:solidFill>
                <a:latin typeface="Times New Roman" panose="02020603050405020304" pitchFamily="18" charset="0"/>
                <a:ea typeface="宋体" panose="02010600030101010101" pitchFamily="2" charset="-122"/>
              </a:rPr>
              <a:t>b</a:t>
            </a:r>
          </a:p>
        </p:txBody>
      </p:sp>
      <p:sp>
        <p:nvSpPr>
          <p:cNvPr id="416845" name="文本框 416844"/>
          <p:cNvSpPr txBox="1"/>
          <p:nvPr/>
        </p:nvSpPr>
        <p:spPr>
          <a:xfrm>
            <a:off x="2247651" y="5300861"/>
            <a:ext cx="1295400" cy="396240"/>
          </a:xfrm>
          <a:prstGeom prst="rect">
            <a:avLst/>
          </a:prstGeom>
          <a:noFill/>
          <a:ln w="9525">
            <a:noFill/>
          </a:ln>
        </p:spPr>
        <p:txBody>
          <a:bodyPr>
            <a:spAutoFit/>
          </a:bodyPr>
          <a:lstStyle/>
          <a:p>
            <a:pPr lvl="0" algn="ctr">
              <a:spcBef>
                <a:spcPct val="50000"/>
              </a:spcBef>
              <a:buClrTx/>
            </a:pPr>
            <a:r>
              <a:rPr lang="zh-CN" altLang="en-US" sz="2000" b="1" dirty="0">
                <a:solidFill>
                  <a:srgbClr val="996600"/>
                </a:solidFill>
                <a:latin typeface="Times New Roman" panose="02020603050405020304" pitchFamily="18" charset="0"/>
                <a:ea typeface="宋体" panose="02010600030101010101" pitchFamily="2" charset="-122"/>
              </a:rPr>
              <a:t>图</a:t>
            </a:r>
            <a:r>
              <a:rPr lang="en-US" altLang="zh-CN" sz="2000" b="1">
                <a:solidFill>
                  <a:srgbClr val="996600"/>
                </a:solidFill>
                <a:latin typeface="Times New Roman" panose="02020603050405020304" pitchFamily="18" charset="0"/>
                <a:ea typeface="宋体" panose="02010600030101010101" pitchFamily="2" charset="-122"/>
              </a:rPr>
              <a:t>a</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0D792E-5FFF-4AB9-9892-448CC31F1B04}"/>
              </a:ext>
            </a:extLst>
          </p:cNvPr>
          <p:cNvSpPr>
            <a:spLocks noGrp="1"/>
          </p:cNvSpPr>
          <p:nvPr>
            <p:ph type="sldNum" sz="quarter" idx="12"/>
          </p:nvPr>
        </p:nvSpPr>
        <p:spPr/>
        <p:txBody>
          <a:bodyPr/>
          <a:lstStyle/>
          <a:p>
            <a:pPr>
              <a:defRPr/>
            </a:pPr>
            <a:fld id="{177A0B0F-F566-4F0A-BC3C-C799A65A697C}" type="slidenum">
              <a:rPr lang="zh-CN" altLang="en-US" smtClean="0"/>
              <a:t>12</a:t>
            </a:fld>
            <a:endParaRPr lang="zh-CN" altLang="en-US"/>
          </a:p>
        </p:txBody>
      </p:sp>
      <p:sp>
        <p:nvSpPr>
          <p:cNvPr id="3" name="文本框 2">
            <a:extLst>
              <a:ext uri="{FF2B5EF4-FFF2-40B4-BE49-F238E27FC236}">
                <a16:creationId xmlns:a16="http://schemas.microsoft.com/office/drawing/2014/main" id="{538C69EB-6F56-441C-B6E5-75B7E8B71087}"/>
              </a:ext>
            </a:extLst>
          </p:cNvPr>
          <p:cNvSpPr txBox="1"/>
          <p:nvPr/>
        </p:nvSpPr>
        <p:spPr>
          <a:xfrm>
            <a:off x="723905" y="612732"/>
            <a:ext cx="7808535" cy="1200329"/>
          </a:xfrm>
          <a:prstGeom prst="rect">
            <a:avLst/>
          </a:prstGeom>
          <a:noFill/>
        </p:spPr>
        <p:txBody>
          <a:bodyPr wrap="square" rtlCol="0">
            <a:spAutoFit/>
          </a:bodyPr>
          <a:lstStyle/>
          <a:p>
            <a:r>
              <a:rPr lang="zh-CN" altLang="en-US" sz="3600" b="1" dirty="0">
                <a:solidFill>
                  <a:srgbClr val="0070C0"/>
                </a:solidFill>
              </a:rPr>
              <a:t>思考：</a:t>
            </a:r>
            <a:endParaRPr lang="en-US" altLang="zh-CN" sz="3600" b="1" dirty="0">
              <a:solidFill>
                <a:srgbClr val="0070C0"/>
              </a:solidFill>
            </a:endParaRPr>
          </a:p>
          <a:p>
            <a:r>
              <a:rPr lang="zh-CN" altLang="en-US" sz="3600" b="1" dirty="0">
                <a:solidFill>
                  <a:srgbClr val="0070C0"/>
                </a:solidFill>
              </a:rPr>
              <a:t>为什么四分之一波长时感应电流最大？</a:t>
            </a:r>
          </a:p>
        </p:txBody>
      </p:sp>
      <p:sp>
        <p:nvSpPr>
          <p:cNvPr id="4" name="矩形 3">
            <a:extLst>
              <a:ext uri="{FF2B5EF4-FFF2-40B4-BE49-F238E27FC236}">
                <a16:creationId xmlns:a16="http://schemas.microsoft.com/office/drawing/2014/main" id="{27265EF3-7A82-4C4B-B2BE-970E40847E57}"/>
              </a:ext>
            </a:extLst>
          </p:cNvPr>
          <p:cNvSpPr/>
          <p:nvPr/>
        </p:nvSpPr>
        <p:spPr>
          <a:xfrm>
            <a:off x="260187" y="2230998"/>
            <a:ext cx="8344261" cy="2148280"/>
          </a:xfrm>
          <a:prstGeom prst="rect">
            <a:avLst/>
          </a:prstGeom>
        </p:spPr>
        <p:txBody>
          <a:bodyPr wrap="square">
            <a:spAutoFit/>
          </a:bodyPr>
          <a:lstStyle/>
          <a:p>
            <a:pPr marL="342900" lvl="0" indent="-342900" hangingPunct="0">
              <a:spcBef>
                <a:spcPct val="20000"/>
              </a:spcBef>
              <a:buClr>
                <a:srgbClr val="3333CC"/>
              </a:buClr>
              <a:buSzPct val="60000"/>
              <a:buFont typeface="Wingdings" panose="05000000000000000000" pitchFamily="2" charset="2"/>
              <a:buChar char="n"/>
            </a:pPr>
            <a:r>
              <a:rPr lang="zh-CN" altLang="en-US" sz="2800" kern="0" dirty="0">
                <a:solidFill>
                  <a:srgbClr val="000000"/>
                </a:solidFill>
                <a:latin typeface="Times New Roman"/>
                <a:ea typeface="楷体_GB2312"/>
              </a:rPr>
              <a:t>两种基本的天线</a:t>
            </a:r>
            <a:endParaRPr lang="en-US" altLang="zh-CN" sz="2800" kern="0" dirty="0">
              <a:solidFill>
                <a:srgbClr val="000000"/>
              </a:solidFill>
              <a:latin typeface="Times New Roman"/>
              <a:ea typeface="楷体_GB2312"/>
            </a:endParaRPr>
          </a:p>
          <a:p>
            <a:pPr marL="742950" lvl="1" indent="-285750" hangingPunct="0">
              <a:spcBef>
                <a:spcPct val="20000"/>
              </a:spcBef>
              <a:buClr>
                <a:srgbClr val="FF0000"/>
              </a:buClr>
              <a:buSzPct val="55000"/>
              <a:buFont typeface="Wingdings" panose="05000000000000000000" pitchFamily="2" charset="2"/>
              <a:buChar char="n"/>
            </a:pPr>
            <a:r>
              <a:rPr lang="zh-CN" altLang="en-US" sz="2400" kern="0" dirty="0">
                <a:solidFill>
                  <a:srgbClr val="000000"/>
                </a:solidFill>
                <a:latin typeface="Times New Roman"/>
                <a:ea typeface="楷体_GB2312"/>
              </a:rPr>
              <a:t>半波长偶极天线，当</a:t>
            </a:r>
            <a:r>
              <a:rPr lang="zh-CN" altLang="en-US" sz="2400" kern="0" dirty="0">
                <a:solidFill>
                  <a:srgbClr val="000000"/>
                </a:solidFill>
                <a:latin typeface="Times New Roman"/>
                <a:ea typeface="楷体_GB2312"/>
                <a:sym typeface="+mn-ea"/>
              </a:rPr>
              <a:t>天线长度是</a:t>
            </a:r>
            <a:r>
              <a:rPr lang="zh-CN" altLang="en-US" sz="2400" kern="0" dirty="0">
                <a:solidFill>
                  <a:srgbClr val="000000"/>
                </a:solidFill>
                <a:latin typeface="Times New Roman"/>
                <a:ea typeface="楷体_GB2312"/>
              </a:rPr>
              <a:t>信号波长一半时，增益最大</a:t>
            </a:r>
            <a:endParaRPr lang="en-US" altLang="zh-CN" sz="2400" kern="0" dirty="0">
              <a:solidFill>
                <a:srgbClr val="000000"/>
              </a:solidFill>
              <a:latin typeface="Times New Roman"/>
              <a:ea typeface="楷体_GB2312"/>
            </a:endParaRPr>
          </a:p>
          <a:p>
            <a:pPr marL="742950" lvl="1" indent="-285750" hangingPunct="0">
              <a:spcBef>
                <a:spcPct val="20000"/>
              </a:spcBef>
              <a:buClr>
                <a:srgbClr val="FF0000"/>
              </a:buClr>
              <a:buSzPct val="55000"/>
              <a:buFont typeface="Wingdings" panose="05000000000000000000" pitchFamily="2" charset="2"/>
              <a:buChar char="n"/>
            </a:pPr>
            <a:r>
              <a:rPr lang="en-US" altLang="zh-CN" sz="2400" kern="0" dirty="0">
                <a:solidFill>
                  <a:srgbClr val="000000"/>
                </a:solidFill>
                <a:latin typeface="Times New Roman"/>
                <a:ea typeface="楷体_GB2312"/>
              </a:rPr>
              <a:t>1/4</a:t>
            </a:r>
            <a:r>
              <a:rPr lang="zh-CN" altLang="en-US" sz="2400" kern="0" dirty="0">
                <a:solidFill>
                  <a:srgbClr val="000000"/>
                </a:solidFill>
                <a:latin typeface="Times New Roman"/>
                <a:ea typeface="楷体_GB2312"/>
              </a:rPr>
              <a:t>波长垂直天线，当</a:t>
            </a:r>
            <a:r>
              <a:rPr lang="zh-CN" altLang="en-US" sz="2400" kern="0" dirty="0">
                <a:solidFill>
                  <a:srgbClr val="000000"/>
                </a:solidFill>
                <a:latin typeface="Times New Roman"/>
                <a:ea typeface="楷体_GB2312"/>
                <a:sym typeface="+mn-ea"/>
              </a:rPr>
              <a:t>天线长度是</a:t>
            </a:r>
            <a:r>
              <a:rPr lang="zh-CN" altLang="en-US" sz="2400" kern="0" dirty="0">
                <a:solidFill>
                  <a:srgbClr val="000000"/>
                </a:solidFill>
                <a:latin typeface="Times New Roman"/>
                <a:ea typeface="楷体_GB2312"/>
              </a:rPr>
              <a:t>信号波长</a:t>
            </a:r>
            <a:r>
              <a:rPr lang="en-US" altLang="zh-CN" sz="2400" kern="0" dirty="0">
                <a:solidFill>
                  <a:srgbClr val="000000"/>
                </a:solidFill>
                <a:latin typeface="Times New Roman"/>
                <a:ea typeface="楷体_GB2312"/>
              </a:rPr>
              <a:t>1/4</a:t>
            </a:r>
            <a:r>
              <a:rPr lang="zh-CN" altLang="en-US" sz="2400" kern="0" dirty="0">
                <a:solidFill>
                  <a:srgbClr val="000000"/>
                </a:solidFill>
                <a:latin typeface="Times New Roman"/>
                <a:ea typeface="楷体_GB2312"/>
              </a:rPr>
              <a:t>时，增益最大</a:t>
            </a:r>
            <a:endParaRPr lang="en-US" altLang="zh-CN" sz="2400" kern="0" dirty="0">
              <a:solidFill>
                <a:srgbClr val="000000"/>
              </a:solidFill>
              <a:latin typeface="Times New Roman"/>
              <a:ea typeface="楷体_GB2312"/>
            </a:endParaRPr>
          </a:p>
        </p:txBody>
      </p:sp>
      <p:pic>
        <p:nvPicPr>
          <p:cNvPr id="5" name="Picture 2">
            <a:extLst>
              <a:ext uri="{FF2B5EF4-FFF2-40B4-BE49-F238E27FC236}">
                <a16:creationId xmlns:a16="http://schemas.microsoft.com/office/drawing/2014/main" id="{B28DE6B0-0E8F-42B4-B964-79DE63CF1929}"/>
              </a:ext>
            </a:extLst>
          </p:cNvPr>
          <p:cNvPicPr>
            <a:picLocks noChangeAspect="1" noChangeArrowheads="1"/>
          </p:cNvPicPr>
          <p:nvPr/>
        </p:nvPicPr>
        <p:blipFill>
          <a:blip r:embed="rId2"/>
          <a:srcRect/>
          <a:stretch>
            <a:fillRect/>
          </a:stretch>
        </p:blipFill>
        <p:spPr bwMode="auto">
          <a:xfrm>
            <a:off x="1547664" y="4267201"/>
            <a:ext cx="6338887" cy="2205037"/>
          </a:xfrm>
          <a:prstGeom prst="rect">
            <a:avLst/>
          </a:prstGeom>
          <a:noFill/>
          <a:ln w="9525">
            <a:noFill/>
            <a:miter lim="800000"/>
            <a:headEnd/>
            <a:tailEnd/>
          </a:ln>
        </p:spPr>
      </p:pic>
    </p:spTree>
    <p:extLst>
      <p:ext uri="{BB962C8B-B14F-4D97-AF65-F5344CB8AC3E}">
        <p14:creationId xmlns:p14="http://schemas.microsoft.com/office/powerpoint/2010/main" val="26003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p:txBody>
          <a:bodyPr/>
          <a:lstStyle/>
          <a:p>
            <a:r>
              <a:rPr lang="zh-CN" altLang="en-US"/>
              <a:t>电磁信号</a:t>
            </a:r>
          </a:p>
        </p:txBody>
      </p:sp>
      <p:sp>
        <p:nvSpPr>
          <p:cNvPr id="15362" name="内容占位符 2"/>
          <p:cNvSpPr>
            <a:spLocks noGrp="1"/>
          </p:cNvSpPr>
          <p:nvPr>
            <p:ph idx="1"/>
          </p:nvPr>
        </p:nvSpPr>
        <p:spPr/>
        <p:txBody>
          <a:bodyPr/>
          <a:lstStyle/>
          <a:p>
            <a:r>
              <a:rPr lang="zh-CN" altLang="en-US" sz="2800" dirty="0"/>
              <a:t>是时间的函数，也可以描述为频率的函数</a:t>
            </a:r>
            <a:endParaRPr lang="en-US" altLang="zh-CN" sz="2800" dirty="0"/>
          </a:p>
          <a:p>
            <a:r>
              <a:rPr lang="zh-CN" altLang="en-US" sz="2800" dirty="0"/>
              <a:t>电信号与磁信号交互变化</a:t>
            </a:r>
            <a:endParaRPr lang="zh-CN" altLang="en-US" sz="2400" dirty="0"/>
          </a:p>
        </p:txBody>
      </p:sp>
      <p:sp>
        <p:nvSpPr>
          <p:cNvPr id="4" name="灯片编号占位符 3"/>
          <p:cNvSpPr>
            <a:spLocks noGrp="1"/>
          </p:cNvSpPr>
          <p:nvPr>
            <p:ph type="sldNum" sz="quarter" idx="12"/>
          </p:nvPr>
        </p:nvSpPr>
        <p:spPr/>
        <p:txBody>
          <a:bodyPr/>
          <a:lstStyle/>
          <a:p>
            <a:pPr>
              <a:defRPr/>
            </a:pPr>
            <a:fld id="{2E21B0FB-8EEB-409F-BC62-176627FE838F}" type="slidenum">
              <a:rPr lang="zh-CN" altLang="en-US" smtClean="0"/>
              <a:t>13</a:t>
            </a:fld>
            <a:endParaRPr lang="zh-CN" altLang="en-US"/>
          </a:p>
        </p:txBody>
      </p:sp>
      <p:pic>
        <p:nvPicPr>
          <p:cNvPr id="3" name="图片 2">
            <a:extLst>
              <a:ext uri="{FF2B5EF4-FFF2-40B4-BE49-F238E27FC236}">
                <a16:creationId xmlns:a16="http://schemas.microsoft.com/office/drawing/2014/main" id="{A15FC898-1B7E-42BC-84B1-D62A08F67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836" y="2778498"/>
            <a:ext cx="4103380" cy="4076115"/>
          </a:xfrm>
          <a:prstGeom prst="rect">
            <a:avLst/>
          </a:prstGeom>
        </p:spPr>
      </p:pic>
    </p:spTree>
    <p:extLst>
      <p:ext uri="{BB962C8B-B14F-4D97-AF65-F5344CB8AC3E}">
        <p14:creationId xmlns:p14="http://schemas.microsoft.com/office/powerpoint/2010/main" val="6157043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4" name="文本框 445443"/>
          <p:cNvSpPr txBox="1"/>
          <p:nvPr/>
        </p:nvSpPr>
        <p:spPr>
          <a:xfrm>
            <a:off x="2916238" y="5949950"/>
            <a:ext cx="4191000" cy="518160"/>
          </a:xfrm>
          <a:prstGeom prst="rect">
            <a:avLst/>
          </a:prstGeom>
          <a:noFill/>
          <a:ln w="9525">
            <a:noFill/>
          </a:ln>
        </p:spPr>
        <p:txBody>
          <a:bodyPr>
            <a:spAutoFit/>
          </a:bodyPr>
          <a:lstStyle/>
          <a:p>
            <a:pPr lvl="0" algn="l">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电流元的镜像 </a:t>
            </a:r>
            <a:endParaRPr lang="zh-CN" altLang="en-US" sz="2800" b="1">
              <a:latin typeface="Times New Roman" panose="02020603050405020304" pitchFamily="18" charset="0"/>
              <a:ea typeface="宋体" panose="02010600030101010101" pitchFamily="2" charset="-122"/>
            </a:endParaRPr>
          </a:p>
        </p:txBody>
      </p:sp>
      <p:graphicFrame>
        <p:nvGraphicFramePr>
          <p:cNvPr id="445445" name="对象 445444"/>
          <p:cNvGraphicFramePr/>
          <p:nvPr/>
        </p:nvGraphicFramePr>
        <p:xfrm>
          <a:off x="1258888" y="1557338"/>
          <a:ext cx="6781800" cy="3487737"/>
        </p:xfrm>
        <a:graphic>
          <a:graphicData uri="http://schemas.openxmlformats.org/presentationml/2006/ole">
            <mc:AlternateContent xmlns:mc="http://schemas.openxmlformats.org/markup-compatibility/2006">
              <mc:Choice xmlns:v="urn:schemas-microsoft-com:vml" Requires="v">
                <p:oleObj spid="_x0000_s5297" r:id="rId3" imgW="2293620" imgH="1181100" progId="Visio.Drawing.4">
                  <p:embed/>
                </p:oleObj>
              </mc:Choice>
              <mc:Fallback>
                <p:oleObj r:id="rId3" imgW="2293620" imgH="1181100" progId="Visio.Drawing.4">
                  <p:embed/>
                  <p:pic>
                    <p:nvPicPr>
                      <p:cNvPr id="0" name="图片 3090"/>
                      <p:cNvPicPr/>
                      <p:nvPr/>
                    </p:nvPicPr>
                    <p:blipFill>
                      <a:blip r:embed="rId4"/>
                      <a:stretch>
                        <a:fillRect/>
                      </a:stretch>
                    </p:blipFill>
                    <p:spPr>
                      <a:xfrm>
                        <a:off x="1258888" y="1557338"/>
                        <a:ext cx="6781800" cy="3487737"/>
                      </a:xfrm>
                      <a:prstGeom prst="rect">
                        <a:avLst/>
                      </a:prstGeom>
                      <a:noFill/>
                      <a:ln w="38100">
                        <a:noFill/>
                        <a:miter/>
                      </a:ln>
                    </p:spPr>
                  </p:pic>
                </p:oleObj>
              </mc:Fallback>
            </mc:AlternateContent>
          </a:graphicData>
        </a:graphic>
      </p:graphicFrame>
      <p:sp>
        <p:nvSpPr>
          <p:cNvPr id="445446" name="文本框 445445"/>
          <p:cNvSpPr txBox="1"/>
          <p:nvPr/>
        </p:nvSpPr>
        <p:spPr>
          <a:xfrm>
            <a:off x="5724525" y="5013325"/>
            <a:ext cx="1655763" cy="579438"/>
          </a:xfrm>
          <a:prstGeom prst="rect">
            <a:avLst/>
          </a:prstGeom>
          <a:solidFill>
            <a:schemeClr val="accent1"/>
          </a:solidFill>
          <a:ln w="9525">
            <a:noFill/>
          </a:ln>
        </p:spPr>
        <p:txBody>
          <a:bodyPr>
            <a:spAutoFit/>
          </a:bodyPr>
          <a:lstStyle/>
          <a:p>
            <a:pPr lvl="0" algn="l"/>
            <a:r>
              <a:rPr lang="zh-CN" altLang="en-US" sz="3200" b="1" dirty="0">
                <a:latin typeface="Times New Roman" panose="02020603050405020304" pitchFamily="18" charset="0"/>
                <a:ea typeface="宋体" panose="02010600030101010101" pitchFamily="2" charset="-122"/>
              </a:rPr>
              <a:t>负镜像</a:t>
            </a:r>
          </a:p>
        </p:txBody>
      </p:sp>
      <p:sp>
        <p:nvSpPr>
          <p:cNvPr id="445447" name="文本框 445446"/>
          <p:cNvSpPr txBox="1"/>
          <p:nvPr/>
        </p:nvSpPr>
        <p:spPr>
          <a:xfrm>
            <a:off x="3635375" y="5084763"/>
            <a:ext cx="1728788" cy="579437"/>
          </a:xfrm>
          <a:prstGeom prst="rect">
            <a:avLst/>
          </a:prstGeom>
          <a:solidFill>
            <a:srgbClr val="FF6600"/>
          </a:solidFill>
          <a:ln w="9525">
            <a:noFill/>
          </a:ln>
        </p:spPr>
        <p:txBody>
          <a:bodyPr>
            <a:spAutoFit/>
          </a:bodyPr>
          <a:lstStyle/>
          <a:p>
            <a:pPr lvl="0" algn="l"/>
            <a:r>
              <a:rPr lang="zh-CN" altLang="en-US" sz="3200" b="1" dirty="0">
                <a:latin typeface="Times New Roman" panose="02020603050405020304" pitchFamily="18" charset="0"/>
                <a:ea typeface="宋体" panose="02010600030101010101" pitchFamily="2" charset="-122"/>
              </a:rPr>
              <a:t>正镜像</a:t>
            </a:r>
          </a:p>
        </p:txBody>
      </p:sp>
      <p:sp>
        <p:nvSpPr>
          <p:cNvPr id="445448" name="文本框 445447"/>
          <p:cNvSpPr txBox="1"/>
          <p:nvPr/>
        </p:nvSpPr>
        <p:spPr>
          <a:xfrm>
            <a:off x="1692275" y="5105400"/>
            <a:ext cx="1584325" cy="579438"/>
          </a:xfrm>
          <a:prstGeom prst="rect">
            <a:avLst/>
          </a:prstGeom>
          <a:solidFill>
            <a:schemeClr val="accent1"/>
          </a:solidFill>
          <a:ln w="9525">
            <a:noFill/>
          </a:ln>
        </p:spPr>
        <p:txBody>
          <a:bodyPr>
            <a:spAutoFit/>
          </a:bodyPr>
          <a:lstStyle/>
          <a:p>
            <a:pPr lvl="0" algn="l"/>
            <a:r>
              <a:rPr lang="zh-CN" altLang="en-US" sz="3200" b="1" dirty="0">
                <a:latin typeface="Times New Roman" panose="02020603050405020304" pitchFamily="18" charset="0"/>
                <a:ea typeface="宋体" panose="02010600030101010101" pitchFamily="2" charset="-122"/>
              </a:rPr>
              <a:t>负镜像</a:t>
            </a:r>
          </a:p>
        </p:txBody>
      </p:sp>
      <p:sp>
        <p:nvSpPr>
          <p:cNvPr id="445449" name="文本框 445448"/>
          <p:cNvSpPr txBox="1"/>
          <p:nvPr/>
        </p:nvSpPr>
        <p:spPr>
          <a:xfrm>
            <a:off x="5867400" y="620713"/>
            <a:ext cx="1584325" cy="1066800"/>
          </a:xfrm>
          <a:prstGeom prst="rect">
            <a:avLst/>
          </a:prstGeom>
          <a:solidFill>
            <a:schemeClr val="accent1"/>
          </a:solidFill>
          <a:ln w="9525">
            <a:noFill/>
          </a:ln>
        </p:spPr>
        <p:txBody>
          <a:bodyPr>
            <a:spAutoFit/>
          </a:bodyPr>
          <a:lstStyle/>
          <a:p>
            <a:pPr lvl="0" algn="ctr"/>
            <a:r>
              <a:rPr lang="zh-CN" altLang="en-US" sz="3200" b="1" dirty="0">
                <a:latin typeface="Times New Roman" panose="02020603050405020304" pitchFamily="18" charset="0"/>
                <a:ea typeface="宋体" panose="02010600030101010101" pitchFamily="2" charset="-122"/>
              </a:rPr>
              <a:t>倾斜</a:t>
            </a:r>
          </a:p>
          <a:p>
            <a:pPr lvl="0" algn="ctr"/>
            <a:r>
              <a:rPr lang="zh-CN" altLang="en-US" sz="3200" b="1" dirty="0">
                <a:latin typeface="Times New Roman" panose="02020603050405020304" pitchFamily="18" charset="0"/>
                <a:ea typeface="宋体" panose="02010600030101010101" pitchFamily="2" charset="-122"/>
              </a:rPr>
              <a:t>电流元</a:t>
            </a:r>
          </a:p>
        </p:txBody>
      </p:sp>
      <p:sp>
        <p:nvSpPr>
          <p:cNvPr id="445450" name="文本框 445449"/>
          <p:cNvSpPr txBox="1"/>
          <p:nvPr/>
        </p:nvSpPr>
        <p:spPr>
          <a:xfrm>
            <a:off x="3635375" y="620713"/>
            <a:ext cx="1584325" cy="1066800"/>
          </a:xfrm>
          <a:prstGeom prst="rect">
            <a:avLst/>
          </a:prstGeom>
          <a:solidFill>
            <a:schemeClr val="accent1"/>
          </a:solidFill>
          <a:ln w="9525">
            <a:noFill/>
          </a:ln>
        </p:spPr>
        <p:txBody>
          <a:bodyPr>
            <a:spAutoFit/>
          </a:bodyPr>
          <a:lstStyle/>
          <a:p>
            <a:pPr lvl="0" algn="ctr"/>
            <a:r>
              <a:rPr lang="zh-CN" altLang="en-US" sz="3200" b="1" dirty="0">
                <a:latin typeface="Times New Roman" panose="02020603050405020304" pitchFamily="18" charset="0"/>
                <a:ea typeface="宋体" panose="02010600030101010101" pitchFamily="2" charset="-122"/>
              </a:rPr>
              <a:t>垂直</a:t>
            </a:r>
          </a:p>
          <a:p>
            <a:pPr lvl="0" algn="ctr"/>
            <a:r>
              <a:rPr lang="zh-CN" altLang="en-US" sz="3200" b="1" dirty="0">
                <a:latin typeface="Times New Roman" panose="02020603050405020304" pitchFamily="18" charset="0"/>
                <a:ea typeface="宋体" panose="02010600030101010101" pitchFamily="2" charset="-122"/>
              </a:rPr>
              <a:t>电流元</a:t>
            </a:r>
          </a:p>
        </p:txBody>
      </p:sp>
      <p:sp>
        <p:nvSpPr>
          <p:cNvPr id="445451" name="文本框 445450"/>
          <p:cNvSpPr txBox="1"/>
          <p:nvPr/>
        </p:nvSpPr>
        <p:spPr>
          <a:xfrm>
            <a:off x="1403350" y="620713"/>
            <a:ext cx="1728788" cy="1066800"/>
          </a:xfrm>
          <a:prstGeom prst="rect">
            <a:avLst/>
          </a:prstGeom>
          <a:solidFill>
            <a:schemeClr val="accent1"/>
          </a:solidFill>
          <a:ln w="9525">
            <a:noFill/>
          </a:ln>
        </p:spPr>
        <p:txBody>
          <a:bodyPr>
            <a:spAutoFit/>
          </a:bodyPr>
          <a:lstStyle/>
          <a:p>
            <a:pPr lvl="0" algn="ctr"/>
            <a:r>
              <a:rPr lang="zh-CN" altLang="en-US" sz="3200" b="1" dirty="0">
                <a:latin typeface="Times New Roman" panose="02020603050405020304" pitchFamily="18" charset="0"/>
                <a:ea typeface="宋体" panose="02010600030101010101" pitchFamily="2" charset="-122"/>
              </a:rPr>
              <a:t>水平</a:t>
            </a:r>
          </a:p>
          <a:p>
            <a:pPr lvl="0" algn="ctr"/>
            <a:r>
              <a:rPr lang="zh-CN" altLang="en-US" sz="3200" b="1" dirty="0">
                <a:latin typeface="Times New Roman" panose="02020603050405020304" pitchFamily="18" charset="0"/>
                <a:ea typeface="宋体" panose="02010600030101010101" pitchFamily="2" charset="-122"/>
              </a:rPr>
              <a:t>电流元</a:t>
            </a:r>
          </a:p>
        </p:txBody>
      </p:sp>
    </p:spTree>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8" name="文本框 446467"/>
          <p:cNvSpPr txBox="1"/>
          <p:nvPr/>
        </p:nvSpPr>
        <p:spPr>
          <a:xfrm>
            <a:off x="1547813" y="5300663"/>
            <a:ext cx="5832475" cy="1158240"/>
          </a:xfrm>
          <a:prstGeom prst="rect">
            <a:avLst/>
          </a:prstGeom>
          <a:noFill/>
          <a:ln w="9525">
            <a:noFill/>
          </a:ln>
        </p:spPr>
        <p:txBody>
          <a:bodyPr wrap="square">
            <a:spAutoFit/>
          </a:bodyPr>
          <a:lstStyle/>
          <a:p>
            <a:pPr lvl="0" algn="ct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线天线的镜像</a:t>
            </a:r>
          </a:p>
          <a:p>
            <a:pPr lvl="0" algn="ctr">
              <a:spcBef>
                <a:spcPct val="50000"/>
              </a:spcBef>
            </a:pPr>
            <a:r>
              <a:rPr lang="en-US" altLang="zh-CN" sz="2800" b="1" dirty="0">
                <a:latin typeface="Times New Roman" panose="02020603050405020304" pitchFamily="18" charset="0"/>
                <a:ea typeface="宋体" panose="02010600030101010101" pitchFamily="2" charset="-122"/>
              </a:rPr>
              <a:t>(a)</a:t>
            </a:r>
            <a:r>
              <a:rPr lang="zh-CN" altLang="en-US" sz="2800" b="1" dirty="0">
                <a:latin typeface="Times New Roman" panose="02020603050405020304" pitchFamily="18" charset="0"/>
                <a:ea typeface="宋体" panose="02010600030101010101" pitchFamily="2" charset="-122"/>
              </a:rPr>
              <a:t>驻波单导线；     </a:t>
            </a:r>
            <a:r>
              <a:rPr lang="en-US" altLang="zh-CN" sz="2800" b="1" dirty="0">
                <a:latin typeface="Times New Roman" panose="02020603050405020304" pitchFamily="18" charset="0"/>
                <a:ea typeface="宋体" panose="02010600030101010101" pitchFamily="2" charset="-122"/>
              </a:rPr>
              <a:t>(b)</a:t>
            </a:r>
            <a:r>
              <a:rPr lang="zh-CN" altLang="en-US" sz="2800" b="1" dirty="0">
                <a:latin typeface="Times New Roman" panose="02020603050405020304" pitchFamily="18" charset="0"/>
                <a:ea typeface="宋体" panose="02010600030101010101" pitchFamily="2" charset="-122"/>
              </a:rPr>
              <a:t>对称振子</a:t>
            </a:r>
            <a:endParaRPr lang="zh-CN" altLang="en-US" sz="2800" b="1">
              <a:latin typeface="Times New Roman" panose="02020603050405020304" pitchFamily="18" charset="0"/>
              <a:ea typeface="宋体" panose="02010600030101010101" pitchFamily="2" charset="-122"/>
            </a:endParaRPr>
          </a:p>
        </p:txBody>
      </p:sp>
      <p:graphicFrame>
        <p:nvGraphicFramePr>
          <p:cNvPr id="446469" name="对象 446468"/>
          <p:cNvGraphicFramePr/>
          <p:nvPr/>
        </p:nvGraphicFramePr>
        <p:xfrm>
          <a:off x="323850" y="1916113"/>
          <a:ext cx="8443913" cy="3640137"/>
        </p:xfrm>
        <a:graphic>
          <a:graphicData uri="http://schemas.openxmlformats.org/presentationml/2006/ole">
            <mc:AlternateContent xmlns:mc="http://schemas.openxmlformats.org/markup-compatibility/2006">
              <mc:Choice xmlns:v="urn:schemas-microsoft-com:vml" Requires="v">
                <p:oleObj spid="_x0000_s6321" r:id="rId4" imgW="4183380" imgH="1805940" progId="Visio.Drawing.4">
                  <p:embed/>
                </p:oleObj>
              </mc:Choice>
              <mc:Fallback>
                <p:oleObj r:id="rId4" imgW="4183380" imgH="1805940" progId="Visio.Drawing.4">
                  <p:embed/>
                  <p:pic>
                    <p:nvPicPr>
                      <p:cNvPr id="0" name="图片 3092"/>
                      <p:cNvPicPr/>
                      <p:nvPr/>
                    </p:nvPicPr>
                    <p:blipFill>
                      <a:blip r:embed="rId5"/>
                      <a:stretch>
                        <a:fillRect/>
                      </a:stretch>
                    </p:blipFill>
                    <p:spPr>
                      <a:xfrm>
                        <a:off x="323850" y="1916113"/>
                        <a:ext cx="8443913" cy="3640137"/>
                      </a:xfrm>
                      <a:prstGeom prst="rect">
                        <a:avLst/>
                      </a:prstGeom>
                      <a:noFill/>
                      <a:ln w="38100">
                        <a:noFill/>
                        <a:miter/>
                      </a:ln>
                    </p:spPr>
                  </p:pic>
                </p:oleObj>
              </mc:Fallback>
            </mc:AlternateContent>
          </a:graphicData>
        </a:graphic>
      </p:graphicFrame>
      <p:sp>
        <p:nvSpPr>
          <p:cNvPr id="446471" name="矩形 446470"/>
          <p:cNvSpPr/>
          <p:nvPr/>
        </p:nvSpPr>
        <p:spPr>
          <a:xfrm>
            <a:off x="611188" y="476250"/>
            <a:ext cx="8064500" cy="1076961"/>
          </a:xfrm>
          <a:prstGeom prst="rect">
            <a:avLst/>
          </a:prstGeom>
          <a:noFill/>
          <a:ln w="9525">
            <a:noFill/>
          </a:ln>
        </p:spPr>
        <p:txBody>
          <a:bodyPr>
            <a:spAutoFit/>
          </a:bodyPr>
          <a:lstStyle/>
          <a:p>
            <a:pPr lvl="0" algn="l">
              <a:lnSpc>
                <a:spcPct val="120000"/>
              </a:lnSpc>
              <a:buClrTx/>
            </a:pPr>
            <a:r>
              <a:rPr lang="zh-CN" altLang="en-US" sz="2800" b="1" dirty="0">
                <a:solidFill>
                  <a:srgbClr val="0066FF"/>
                </a:solidFill>
                <a:latin typeface="隶书" pitchFamily="49" charset="-122"/>
                <a:ea typeface="隶书" pitchFamily="49" charset="-122"/>
              </a:rPr>
              <a:t>垂直架设的驻波单导线，其镜像的正负视单导线的长度 </a:t>
            </a:r>
            <a:r>
              <a:rPr lang="en-US" altLang="zh-CN" sz="2800" b="1" i="1" dirty="0">
                <a:solidFill>
                  <a:srgbClr val="0066FF"/>
                </a:solidFill>
                <a:latin typeface="Times New Roman" panose="02020603050405020304" pitchFamily="18" charset="0"/>
                <a:ea typeface="隶书" pitchFamily="49" charset="-122"/>
              </a:rPr>
              <a:t>l </a:t>
            </a:r>
            <a:r>
              <a:rPr lang="zh-CN" altLang="en-US" sz="2800" b="1" dirty="0">
                <a:solidFill>
                  <a:srgbClr val="0066FF"/>
                </a:solidFill>
                <a:latin typeface="隶书" pitchFamily="49" charset="-122"/>
                <a:ea typeface="隶书" pitchFamily="49" charset="-122"/>
              </a:rPr>
              <a:t>而定。</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446471"/>
                                        </p:tgtEl>
                                        <p:attrNameLst>
                                          <p:attrName>style.visibility</p:attrName>
                                        </p:attrNameLst>
                                      </p:cBhvr>
                                      <p:to>
                                        <p:strVal val="visible"/>
                                      </p:to>
                                    </p:set>
                                    <p:anim calcmode="lin" valueType="num">
                                      <p:cBhvr>
                                        <p:cTn id="7" dur="1000" fill="hold"/>
                                        <p:tgtEl>
                                          <p:spTgt spid="446471"/>
                                        </p:tgtEl>
                                        <p:attrNameLst>
                                          <p:attrName>ppt_w</p:attrName>
                                        </p:attrNameLst>
                                      </p:cBhvr>
                                      <p:tavLst>
                                        <p:tav tm="0">
                                          <p:val>
                                            <p:fltVal val="0"/>
                                          </p:val>
                                        </p:tav>
                                        <p:tav tm="100000">
                                          <p:val>
                                            <p:strVal val="#ppt_w"/>
                                          </p:val>
                                        </p:tav>
                                      </p:tavLst>
                                    </p:anim>
                                    <p:anim calcmode="lin" valueType="num">
                                      <p:cBhvr>
                                        <p:cTn id="8" dur="1000" fill="hold"/>
                                        <p:tgtEl>
                                          <p:spTgt spid="446471"/>
                                        </p:tgtEl>
                                        <p:attrNameLst>
                                          <p:attrName>ppt_h</p:attrName>
                                        </p:attrNameLst>
                                      </p:cBhvr>
                                      <p:tavLst>
                                        <p:tav tm="0">
                                          <p:val>
                                            <p:fltVal val="0"/>
                                          </p:val>
                                        </p:tav>
                                        <p:tav tm="100000">
                                          <p:val>
                                            <p:strVal val="#ppt_h"/>
                                          </p:val>
                                        </p:tav>
                                      </p:tavLst>
                                    </p:anim>
                                    <p:anim calcmode="lin" valueType="num">
                                      <p:cBhvr>
                                        <p:cTn id="9" dur="1000" fill="hold"/>
                                        <p:tgtEl>
                                          <p:spTgt spid="446471"/>
                                        </p:tgtEl>
                                        <p:attrNameLst>
                                          <p:attrName>style.rotation</p:attrName>
                                        </p:attrNameLst>
                                      </p:cBhvr>
                                      <p:tavLst>
                                        <p:tav tm="0">
                                          <p:val>
                                            <p:fltVal val="90"/>
                                          </p:val>
                                        </p:tav>
                                        <p:tav tm="100000">
                                          <p:val>
                                            <p:fltVal val="0"/>
                                          </p:val>
                                        </p:tav>
                                      </p:tavLst>
                                    </p:anim>
                                    <p:animEffect transition="in" filter="fade">
                                      <p:cBhvr>
                                        <p:cTn id="10" dur="1000"/>
                                        <p:tgtEl>
                                          <p:spTgt spid="446471"/>
                                        </p:tgtEl>
                                      </p:cBhvr>
                                    </p:animEffect>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446469"/>
                                        </p:tgtEl>
                                        <p:attrNameLst>
                                          <p:attrName>style.visibility</p:attrName>
                                        </p:attrNameLst>
                                      </p:cBhvr>
                                      <p:to>
                                        <p:strVal val="visible"/>
                                      </p:to>
                                    </p:set>
                                    <p:anim calcmode="lin" valueType="num">
                                      <p:cBhvr>
                                        <p:cTn id="15" dur="1" fill="hold"/>
                                        <p:tgtEl>
                                          <p:spTgt spid="446469"/>
                                        </p:tgtEl>
                                      </p:cBhvr>
                                    </p:anim>
                                  </p:childTnLst>
                                </p:cTn>
                              </p:par>
                              <p:par>
                                <p:cTn id="16" presetID="24" presetClass="entr" presetSubtype="0" fill="hold" grpId="0" nodeType="withEffect">
                                  <p:stCondLst>
                                    <p:cond delay="0"/>
                                  </p:stCondLst>
                                  <p:childTnLst>
                                    <p:set>
                                      <p:cBhvr>
                                        <p:cTn id="17" dur="1" fill="hold">
                                          <p:stCondLst>
                                            <p:cond delay="0"/>
                                          </p:stCondLst>
                                        </p:cTn>
                                        <p:tgtEl>
                                          <p:spTgt spid="446468"/>
                                        </p:tgtEl>
                                        <p:attrNameLst>
                                          <p:attrName>style.visibility</p:attrName>
                                        </p:attrNameLst>
                                      </p:cBhvr>
                                      <p:to>
                                        <p:strVal val="visible"/>
                                      </p:to>
                                    </p:set>
                                    <p:anim calcmode="lin" valueType="num">
                                      <p:cBhvr>
                                        <p:cTn id="18" dur="1" fill="hold"/>
                                        <p:tgtEl>
                                          <p:spTgt spid="44646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8" grpId="0"/>
      <p:bldP spid="4464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821055"/>
          </a:xfrm>
        </p:spPr>
        <p:txBody>
          <a:bodyPr/>
          <a:lstStyle/>
          <a:p>
            <a:pPr algn="ctr"/>
            <a:r>
              <a:rPr lang="zh-CN" altLang="en-AU" sz="3600" dirty="0">
                <a:solidFill>
                  <a:schemeClr val="tx1"/>
                </a:solidFill>
                <a:latin typeface="+mj-ea"/>
                <a:sym typeface="+mn-ea"/>
              </a:rPr>
              <a:t>半波振子上的场分布</a:t>
            </a:r>
          </a:p>
        </p:txBody>
      </p:sp>
      <p:graphicFrame>
        <p:nvGraphicFramePr>
          <p:cNvPr id="394244" name="对象 394243"/>
          <p:cNvGraphicFramePr/>
          <p:nvPr/>
        </p:nvGraphicFramePr>
        <p:xfrm>
          <a:off x="2286000" y="949960"/>
          <a:ext cx="4827588" cy="4845050"/>
        </p:xfrm>
        <a:graphic>
          <a:graphicData uri="http://schemas.openxmlformats.org/presentationml/2006/ole">
            <mc:AlternateContent xmlns:mc="http://schemas.openxmlformats.org/markup-compatibility/2006">
              <mc:Choice xmlns:v="urn:schemas-microsoft-com:vml" Requires="v">
                <p:oleObj spid="_x0000_s7345" r:id="rId3" imgW="3580765" imgH="3595370" progId="Photoshop.Image.6">
                  <p:embed/>
                </p:oleObj>
              </mc:Choice>
              <mc:Fallback>
                <p:oleObj r:id="rId3" imgW="3580765" imgH="3595370" progId="Photoshop.Image.6">
                  <p:embed/>
                  <p:pic>
                    <p:nvPicPr>
                      <p:cNvPr id="0" name="图片 3091"/>
                      <p:cNvPicPr/>
                      <p:nvPr/>
                    </p:nvPicPr>
                    <p:blipFill>
                      <a:blip r:embed="rId4"/>
                      <a:stretch>
                        <a:fillRect/>
                      </a:stretch>
                    </p:blipFill>
                    <p:spPr>
                      <a:xfrm>
                        <a:off x="2286000" y="949960"/>
                        <a:ext cx="4827588" cy="4845050"/>
                      </a:xfrm>
                      <a:prstGeom prst="rect">
                        <a:avLst/>
                      </a:prstGeom>
                      <a:solidFill>
                        <a:schemeClr val="accent1"/>
                      </a:solidFill>
                      <a:ln w="38100">
                        <a:noFill/>
                        <a:miter/>
                      </a:ln>
                    </p:spPr>
                  </p:pic>
                </p:oleObj>
              </mc:Fallback>
            </mc:AlternateContent>
          </a:graphicData>
        </a:graphic>
      </p:graphicFrame>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E6AAC-A8B2-4180-B2C6-2AC60C68B574}"/>
              </a:ext>
            </a:extLst>
          </p:cNvPr>
          <p:cNvSpPr>
            <a:spLocks noGrp="1"/>
          </p:cNvSpPr>
          <p:nvPr>
            <p:ph type="title"/>
          </p:nvPr>
        </p:nvSpPr>
        <p:spPr>
          <a:xfrm>
            <a:off x="250825" y="214313"/>
            <a:ext cx="8693150" cy="1126455"/>
          </a:xfrm>
        </p:spPr>
        <p:txBody>
          <a:bodyPr/>
          <a:lstStyle/>
          <a:p>
            <a:r>
              <a:rPr lang="en-US" altLang="zh-CN" sz="4000" dirty="0"/>
              <a:t>1/4</a:t>
            </a:r>
            <a:r>
              <a:rPr lang="zh-CN" altLang="en-US" sz="4000" dirty="0"/>
              <a:t>波长与半波偶极天线辐射增益分布</a:t>
            </a:r>
          </a:p>
        </p:txBody>
      </p:sp>
      <p:sp>
        <p:nvSpPr>
          <p:cNvPr id="4" name="灯片编号占位符 3">
            <a:extLst>
              <a:ext uri="{FF2B5EF4-FFF2-40B4-BE49-F238E27FC236}">
                <a16:creationId xmlns:a16="http://schemas.microsoft.com/office/drawing/2014/main" id="{D8487C70-787C-4A2E-AD4A-2F9D9498B87B}"/>
              </a:ext>
            </a:extLst>
          </p:cNvPr>
          <p:cNvSpPr>
            <a:spLocks noGrp="1"/>
          </p:cNvSpPr>
          <p:nvPr>
            <p:ph type="sldNum" sz="quarter" idx="12"/>
          </p:nvPr>
        </p:nvSpPr>
        <p:spPr/>
        <p:txBody>
          <a:bodyPr/>
          <a:lstStyle/>
          <a:p>
            <a:pPr>
              <a:defRPr/>
            </a:pPr>
            <a:fld id="{2DEA5CE2-E0D4-475B-B7AF-C96ED5AA1D20}" type="slidenum">
              <a:rPr lang="zh-CN" altLang="en-US" smtClean="0"/>
              <a:t>17</a:t>
            </a:fld>
            <a:endParaRPr lang="zh-CN" altLang="en-US"/>
          </a:p>
        </p:txBody>
      </p:sp>
      <p:pic>
        <p:nvPicPr>
          <p:cNvPr id="74754" name="Picture 2" descr="preview">
            <a:extLst>
              <a:ext uri="{FF2B5EF4-FFF2-40B4-BE49-F238E27FC236}">
                <a16:creationId xmlns:a16="http://schemas.microsoft.com/office/drawing/2014/main" id="{597C8918-D90C-4524-BC25-C8A46AA2D1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328" y="1700808"/>
            <a:ext cx="8001344" cy="411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147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EB5CD-1D30-4D9B-B9E2-36B554F8ABBC}"/>
              </a:ext>
            </a:extLst>
          </p:cNvPr>
          <p:cNvSpPr>
            <a:spLocks noGrp="1"/>
          </p:cNvSpPr>
          <p:nvPr>
            <p:ph type="title"/>
          </p:nvPr>
        </p:nvSpPr>
        <p:spPr>
          <a:xfrm>
            <a:off x="250825" y="214313"/>
            <a:ext cx="8693150" cy="1198463"/>
          </a:xfrm>
        </p:spPr>
        <p:txBody>
          <a:bodyPr/>
          <a:lstStyle/>
          <a:p>
            <a:r>
              <a:rPr lang="zh-CN" altLang="en-US" dirty="0"/>
              <a:t>对称振子</a:t>
            </a:r>
            <a:r>
              <a:rPr lang="en-US" altLang="zh-CN" dirty="0"/>
              <a:t>L</a:t>
            </a:r>
            <a:r>
              <a:rPr lang="zh-CN" altLang="en-US" dirty="0"/>
              <a:t>变化与 信号辐射场变化</a:t>
            </a:r>
          </a:p>
        </p:txBody>
      </p:sp>
      <p:sp>
        <p:nvSpPr>
          <p:cNvPr id="4" name="灯片编号占位符 3">
            <a:extLst>
              <a:ext uri="{FF2B5EF4-FFF2-40B4-BE49-F238E27FC236}">
                <a16:creationId xmlns:a16="http://schemas.microsoft.com/office/drawing/2014/main" id="{B2C5D835-BB87-42E9-92C1-D2D80ECDAA1F}"/>
              </a:ext>
            </a:extLst>
          </p:cNvPr>
          <p:cNvSpPr>
            <a:spLocks noGrp="1"/>
          </p:cNvSpPr>
          <p:nvPr>
            <p:ph type="sldNum" sz="quarter" idx="12"/>
          </p:nvPr>
        </p:nvSpPr>
        <p:spPr/>
        <p:txBody>
          <a:bodyPr/>
          <a:lstStyle/>
          <a:p>
            <a:pPr>
              <a:defRPr/>
            </a:pPr>
            <a:fld id="{2DEA5CE2-E0D4-475B-B7AF-C96ED5AA1D20}" type="slidenum">
              <a:rPr lang="zh-CN" altLang="en-US" smtClean="0"/>
              <a:t>18</a:t>
            </a:fld>
            <a:endParaRPr lang="zh-CN" altLang="en-US"/>
          </a:p>
        </p:txBody>
      </p:sp>
      <p:pic>
        <p:nvPicPr>
          <p:cNvPr id="75778" name="Picture 2" descr="preview">
            <a:extLst>
              <a:ext uri="{FF2B5EF4-FFF2-40B4-BE49-F238E27FC236}">
                <a16:creationId xmlns:a16="http://schemas.microsoft.com/office/drawing/2014/main" id="{6BE07680-21C3-4660-B67C-43E4AF969E7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3568" y="1437481"/>
            <a:ext cx="6132952" cy="428783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B13481B6-6380-4980-A208-0E7726A63FBA}"/>
              </a:ext>
            </a:extLst>
          </p:cNvPr>
          <p:cNvSpPr/>
          <p:nvPr/>
        </p:nvSpPr>
        <p:spPr>
          <a:xfrm>
            <a:off x="1691680" y="5602794"/>
            <a:ext cx="6132952" cy="369332"/>
          </a:xfrm>
          <a:prstGeom prst="rect">
            <a:avLst/>
          </a:prstGeom>
        </p:spPr>
        <p:txBody>
          <a:bodyPr wrap="square">
            <a:spAutoFit/>
          </a:bodyPr>
          <a:lstStyle/>
          <a:p>
            <a:r>
              <a:rPr lang="zh-CN" altLang="en-US" dirty="0"/>
              <a:t>方向性系数</a:t>
            </a:r>
            <a:r>
              <a:rPr lang="en-US" altLang="zh-CN" dirty="0"/>
              <a:t>D</a:t>
            </a:r>
            <a:r>
              <a:rPr lang="zh-CN" altLang="en-US" dirty="0"/>
              <a:t>与对称振子一半长度</a:t>
            </a:r>
            <a:r>
              <a:rPr lang="en-US" altLang="zh-CN" dirty="0"/>
              <a:t>l</a:t>
            </a:r>
            <a:r>
              <a:rPr lang="zh-CN" altLang="en-US" dirty="0"/>
              <a:t>的关系曲线</a:t>
            </a:r>
          </a:p>
        </p:txBody>
      </p:sp>
      <p:pic>
        <p:nvPicPr>
          <p:cNvPr id="75780" name="Picture 4" descr="https://pic1.zhimg.com/80/0c575aa88f70cee005fa9e763f96c645_hd.jpg">
            <a:extLst>
              <a:ext uri="{FF2B5EF4-FFF2-40B4-BE49-F238E27FC236}">
                <a16:creationId xmlns:a16="http://schemas.microsoft.com/office/drawing/2014/main" id="{5E1EE818-7A74-48FA-990F-1A8FA65B0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188" y="2956620"/>
            <a:ext cx="1876425" cy="60007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l&lt;0.7\lambda ">
            <a:extLst>
              <a:ext uri="{FF2B5EF4-FFF2-40B4-BE49-F238E27FC236}">
                <a16:creationId xmlns:a16="http://schemas.microsoft.com/office/drawing/2014/main" id="{66E7D24E-6FFD-4E43-9D87-AC3571A62E5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A7967419-ACCD-44D3-A33E-C36546297EF7}"/>
              </a:ext>
            </a:extLst>
          </p:cNvPr>
          <p:cNvPicPr>
            <a:picLocks noChangeAspect="1"/>
          </p:cNvPicPr>
          <p:nvPr/>
        </p:nvPicPr>
        <p:blipFill>
          <a:blip r:embed="rId5"/>
          <a:stretch>
            <a:fillRect/>
          </a:stretch>
        </p:blipFill>
        <p:spPr>
          <a:xfrm>
            <a:off x="7236296" y="2492896"/>
            <a:ext cx="862534" cy="302447"/>
          </a:xfrm>
          <a:prstGeom prst="rect">
            <a:avLst/>
          </a:prstGeom>
        </p:spPr>
      </p:pic>
      <p:sp>
        <p:nvSpPr>
          <p:cNvPr id="10" name="矩形 9">
            <a:extLst>
              <a:ext uri="{FF2B5EF4-FFF2-40B4-BE49-F238E27FC236}">
                <a16:creationId xmlns:a16="http://schemas.microsoft.com/office/drawing/2014/main" id="{D01700AA-78DD-4724-8F27-40A4AE0C81C6}"/>
              </a:ext>
            </a:extLst>
          </p:cNvPr>
          <p:cNvSpPr/>
          <p:nvPr/>
        </p:nvSpPr>
        <p:spPr>
          <a:xfrm>
            <a:off x="1259632" y="5939988"/>
            <a:ext cx="6480720" cy="369332"/>
          </a:xfrm>
          <a:prstGeom prst="rect">
            <a:avLst/>
          </a:prstGeom>
        </p:spPr>
        <p:txBody>
          <a:bodyPr wrap="square">
            <a:spAutoFit/>
          </a:bodyPr>
          <a:lstStyle/>
          <a:p>
            <a:r>
              <a:rPr lang="zh-CN" altLang="en-US" dirty="0"/>
              <a:t>对称振子天线长度为一又四分之一波长时，其方向性达到最强</a:t>
            </a:r>
          </a:p>
        </p:txBody>
      </p:sp>
    </p:spTree>
    <p:extLst>
      <p:ext uri="{BB962C8B-B14F-4D97-AF65-F5344CB8AC3E}">
        <p14:creationId xmlns:p14="http://schemas.microsoft.com/office/powerpoint/2010/main" val="3749371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EB5CD-1D30-4D9B-B9E2-36B554F8ABBC}"/>
              </a:ext>
            </a:extLst>
          </p:cNvPr>
          <p:cNvSpPr>
            <a:spLocks noGrp="1"/>
          </p:cNvSpPr>
          <p:nvPr>
            <p:ph type="title"/>
          </p:nvPr>
        </p:nvSpPr>
        <p:spPr>
          <a:xfrm>
            <a:off x="250825" y="214313"/>
            <a:ext cx="8693150" cy="1198463"/>
          </a:xfrm>
        </p:spPr>
        <p:txBody>
          <a:bodyPr/>
          <a:lstStyle/>
          <a:p>
            <a:r>
              <a:rPr lang="zh-CN" altLang="en-US" dirty="0"/>
              <a:t>对称振子</a:t>
            </a:r>
            <a:r>
              <a:rPr lang="en-US" altLang="zh-CN" dirty="0"/>
              <a:t>L</a:t>
            </a:r>
            <a:r>
              <a:rPr lang="zh-CN" altLang="en-US" dirty="0"/>
              <a:t>变化与 信号辐射场变化</a:t>
            </a:r>
          </a:p>
        </p:txBody>
      </p:sp>
      <p:pic>
        <p:nvPicPr>
          <p:cNvPr id="5" name="对称振子l与辐射场变化">
            <a:hlinkClick r:id="" action="ppaction://media"/>
            <a:extLst>
              <a:ext uri="{FF2B5EF4-FFF2-40B4-BE49-F238E27FC236}">
                <a16:creationId xmlns:a16="http://schemas.microsoft.com/office/drawing/2014/main" id="{A9B4D032-F64E-4A41-BA9A-F60FE49B1AB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7037" y="1684288"/>
            <a:ext cx="8289814" cy="4697040"/>
          </a:xfrm>
        </p:spPr>
      </p:pic>
      <p:sp>
        <p:nvSpPr>
          <p:cNvPr id="4" name="灯片编号占位符 3">
            <a:extLst>
              <a:ext uri="{FF2B5EF4-FFF2-40B4-BE49-F238E27FC236}">
                <a16:creationId xmlns:a16="http://schemas.microsoft.com/office/drawing/2014/main" id="{B2C5D835-BB87-42E9-92C1-D2D80ECDAA1F}"/>
              </a:ext>
            </a:extLst>
          </p:cNvPr>
          <p:cNvSpPr>
            <a:spLocks noGrp="1"/>
          </p:cNvSpPr>
          <p:nvPr>
            <p:ph type="sldNum" sz="quarter" idx="12"/>
          </p:nvPr>
        </p:nvSpPr>
        <p:spPr/>
        <p:txBody>
          <a:bodyPr/>
          <a:lstStyle/>
          <a:p>
            <a:pPr>
              <a:defRPr/>
            </a:pPr>
            <a:fld id="{2DEA5CE2-E0D4-475B-B7AF-C96ED5AA1D20}" type="slidenum">
              <a:rPr lang="zh-CN" altLang="en-US" smtClean="0"/>
              <a:t>19</a:t>
            </a:fld>
            <a:endParaRPr lang="zh-CN" altLang="en-US"/>
          </a:p>
        </p:txBody>
      </p:sp>
    </p:spTree>
    <p:extLst>
      <p:ext uri="{BB962C8B-B14F-4D97-AF65-F5344CB8AC3E}">
        <p14:creationId xmlns:p14="http://schemas.microsoft.com/office/powerpoint/2010/main" val="164361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250825" y="214630"/>
            <a:ext cx="8693150" cy="986790"/>
          </a:xfrm>
        </p:spPr>
        <p:txBody>
          <a:bodyPr/>
          <a:lstStyle/>
          <a:p>
            <a:r>
              <a:rPr lang="zh-CN" altLang="en-US"/>
              <a:t>本章内容</a:t>
            </a:r>
          </a:p>
        </p:txBody>
      </p:sp>
      <p:sp>
        <p:nvSpPr>
          <p:cNvPr id="15362" name="内容占位符 2"/>
          <p:cNvSpPr>
            <a:spLocks noGrp="1"/>
          </p:cNvSpPr>
          <p:nvPr>
            <p:ph idx="1"/>
          </p:nvPr>
        </p:nvSpPr>
        <p:spPr>
          <a:xfrm>
            <a:off x="250825" y="1055370"/>
            <a:ext cx="8704263" cy="4287838"/>
          </a:xfrm>
        </p:spPr>
        <p:txBody>
          <a:bodyPr/>
          <a:lstStyle/>
          <a:p>
            <a:r>
              <a:rPr lang="zh-CN" altLang="en-US" sz="2800" dirty="0"/>
              <a:t>天线</a:t>
            </a:r>
          </a:p>
          <a:p>
            <a:pPr lvl="1"/>
            <a:r>
              <a:rPr lang="zh-CN" altLang="en-US" sz="2450" dirty="0"/>
              <a:t>电磁波辐射与天线参数</a:t>
            </a:r>
          </a:p>
          <a:p>
            <a:pPr lvl="1"/>
            <a:r>
              <a:rPr lang="zh-CN" altLang="en-US" sz="2450" dirty="0"/>
              <a:t>天线类型</a:t>
            </a:r>
          </a:p>
          <a:p>
            <a:pPr lvl="1"/>
            <a:r>
              <a:rPr lang="zh-CN" altLang="en-US" sz="2450" dirty="0"/>
              <a:t>天线极化、增益</a:t>
            </a:r>
          </a:p>
          <a:p>
            <a:pPr lvl="1"/>
            <a:r>
              <a:rPr lang="zh-CN" altLang="en-US" sz="2450" dirty="0"/>
              <a:t>辐射方向图和有效面积</a:t>
            </a:r>
          </a:p>
          <a:p>
            <a:r>
              <a:rPr lang="zh-CN" sz="2800" dirty="0"/>
              <a:t>电磁波的传输方式</a:t>
            </a:r>
          </a:p>
          <a:p>
            <a:pPr lvl="1"/>
            <a:r>
              <a:rPr lang="zh-CN" sz="2450" dirty="0">
                <a:sym typeface="+mn-ea"/>
              </a:rPr>
              <a:t>电磁波传播特点</a:t>
            </a:r>
          </a:p>
          <a:p>
            <a:pPr lvl="2"/>
            <a:r>
              <a:rPr lang="zh-CN" sz="2100" dirty="0">
                <a:sym typeface="+mn-ea"/>
              </a:rPr>
              <a:t>理想模型</a:t>
            </a:r>
            <a:r>
              <a:rPr lang="en-US" altLang="zh-CN" sz="2100" dirty="0">
                <a:sym typeface="+mn-ea"/>
              </a:rPr>
              <a:t>-</a:t>
            </a:r>
            <a:r>
              <a:rPr lang="zh-CN" altLang="en-US" sz="2100" dirty="0">
                <a:sym typeface="+mn-ea"/>
              </a:rPr>
              <a:t>自由空间衰落</a:t>
            </a:r>
          </a:p>
          <a:p>
            <a:pPr lvl="2"/>
            <a:r>
              <a:rPr lang="zh-CN" altLang="en-US" sz="2100" dirty="0">
                <a:sym typeface="+mn-ea"/>
              </a:rPr>
              <a:t>媒介因素</a:t>
            </a:r>
          </a:p>
          <a:p>
            <a:pPr lvl="1"/>
            <a:r>
              <a:rPr lang="zh-CN" altLang="en-US" sz="2450" dirty="0">
                <a:sym typeface="+mn-ea"/>
              </a:rPr>
              <a:t>地波</a:t>
            </a:r>
            <a:endParaRPr lang="zh-CN" altLang="en-US" sz="2450" dirty="0"/>
          </a:p>
          <a:p>
            <a:pPr lvl="1"/>
            <a:r>
              <a:rPr lang="zh-CN" altLang="en-US" sz="2450" dirty="0">
                <a:sym typeface="+mn-ea"/>
              </a:rPr>
              <a:t>天波</a:t>
            </a:r>
            <a:endParaRPr lang="zh-CN" altLang="en-US" sz="2450" dirty="0"/>
          </a:p>
          <a:p>
            <a:pPr lvl="1"/>
            <a:r>
              <a:rPr lang="zh-CN" altLang="en-US" sz="2450" dirty="0">
                <a:sym typeface="+mn-ea"/>
              </a:rPr>
              <a:t>视距传输</a:t>
            </a:r>
            <a:endParaRPr lang="en-US" altLang="zh-CN" sz="2450" dirty="0"/>
          </a:p>
          <a:p>
            <a:pPr lvl="0"/>
            <a:r>
              <a:rPr lang="zh-CN" sz="2450" dirty="0">
                <a:sym typeface="+mn-ea"/>
              </a:rPr>
              <a:t>信道衰落与差错补偿机制</a:t>
            </a:r>
            <a:endParaRPr lang="zh-CN" sz="2740" dirty="0"/>
          </a:p>
        </p:txBody>
      </p:sp>
      <p:sp>
        <p:nvSpPr>
          <p:cNvPr id="4" name="灯片编号占位符 3"/>
          <p:cNvSpPr>
            <a:spLocks noGrp="1"/>
          </p:cNvSpPr>
          <p:nvPr>
            <p:ph type="sldNum" sz="quarter" idx="12"/>
          </p:nvPr>
        </p:nvSpPr>
        <p:spPr/>
        <p:txBody>
          <a:bodyPr/>
          <a:lstStyle/>
          <a:p>
            <a:pPr>
              <a:defRPr/>
            </a:pPr>
            <a:fld id="{73F6F858-3D07-46A9-A4F4-65D9DC97926D}" type="slidenum">
              <a:rPr lang="zh-CN" altLang="en-US" smtClean="0"/>
              <a:t>2</a:t>
            </a:fld>
            <a:endParaRPr lang="zh-CN" altLang="en-US"/>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2" name="矩形 280581"/>
          <p:cNvSpPr/>
          <p:nvPr/>
        </p:nvSpPr>
        <p:spPr>
          <a:xfrm>
            <a:off x="467544" y="2564904"/>
            <a:ext cx="7345362" cy="720725"/>
          </a:xfr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3200" b="0" i="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5pPr>
          </a:lstStyle>
          <a:p>
            <a:pPr lvl="0">
              <a:lnSpc>
                <a:spcPct val="125000"/>
              </a:lnSpc>
              <a:buNone/>
            </a:pPr>
            <a:r>
              <a:rPr lang="en-US" altLang="zh-CN" sz="2400" b="1" dirty="0">
                <a:latin typeface="宋体" panose="02010600030101010101" pitchFamily="2" charset="-122"/>
              </a:rPr>
              <a:t> (3)</a:t>
            </a:r>
            <a:r>
              <a:rPr lang="zh-CN" altLang="en-US" sz="2400" b="1" dirty="0">
                <a:latin typeface="宋体" panose="02010600030101010101" pitchFamily="2" charset="-122"/>
              </a:rPr>
              <a:t>精确解法：求解麦克斯韦方程组</a:t>
            </a:r>
          </a:p>
        </p:txBody>
      </p:sp>
      <p:sp>
        <p:nvSpPr>
          <p:cNvPr id="280586" name="矩形 280585"/>
          <p:cNvSpPr/>
          <p:nvPr/>
        </p:nvSpPr>
        <p:spPr>
          <a:xfrm>
            <a:off x="684530" y="618808"/>
            <a:ext cx="2621280" cy="579120"/>
          </a:xfrm>
          <a:prstGeom prst="rect">
            <a:avLst/>
          </a:prstGeom>
          <a:noFill/>
          <a:ln w="12700">
            <a:noFill/>
          </a:ln>
        </p:spPr>
        <p:txBody>
          <a:bodyPr wrap="none" anchor="t">
            <a:spAutoFit/>
          </a:bodyPr>
          <a:lstStyle/>
          <a:p>
            <a:pPr lvl="0" algn="ctr"/>
            <a:r>
              <a:rPr lang="zh-CN" altLang="en-US" sz="3200" dirty="0">
                <a:solidFill>
                  <a:schemeClr val="tx1"/>
                </a:solidFill>
                <a:effectLst>
                  <a:outerShdw blurRad="38100" dist="38100" dir="2700000">
                    <a:srgbClr val="000000"/>
                  </a:outerShdw>
                </a:effectLst>
                <a:latin typeface="黑体" panose="02010609060101010101" pitchFamily="2" charset="-122"/>
                <a:ea typeface="黑体" panose="02010609060101010101" pitchFamily="2" charset="-122"/>
              </a:rPr>
              <a:t>天线研究方法</a:t>
            </a:r>
          </a:p>
        </p:txBody>
      </p:sp>
      <p:sp>
        <p:nvSpPr>
          <p:cNvPr id="280587" name="矩形 280586"/>
          <p:cNvSpPr/>
          <p:nvPr/>
        </p:nvSpPr>
        <p:spPr>
          <a:xfrm>
            <a:off x="515938" y="2132856"/>
            <a:ext cx="4775200" cy="493395"/>
          </a:xfrm>
          <a:prstGeom prst="rect">
            <a:avLst/>
          </a:prstGeom>
          <a:noFill/>
          <a:ln w="12700">
            <a:noFill/>
          </a:ln>
        </p:spPr>
        <p:txBody>
          <a:bodyPr wrap="none" anchor="t">
            <a:spAutoFit/>
          </a:bodyPr>
          <a:lstStyle/>
          <a:p>
            <a:pPr lvl="0" algn="ctr">
              <a:lnSpc>
                <a:spcPct val="110000"/>
              </a:lnSpc>
              <a:spcBef>
                <a:spcPct val="20000"/>
              </a:spcBef>
              <a:buClr>
                <a:schemeClr val="hlink"/>
              </a:buClr>
              <a:buSzPct val="70000"/>
              <a:buFont typeface="Wingdings" panose="05000000000000000000" pitchFamily="2" charset="2"/>
              <a:buNone/>
            </a:pPr>
            <a:r>
              <a:rPr lang="en-US" altLang="zh-CN" sz="2400"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数值解法：矩量法、有限元法</a:t>
            </a:r>
          </a:p>
        </p:txBody>
      </p:sp>
      <p:sp>
        <p:nvSpPr>
          <p:cNvPr id="280588" name="矩形 280587"/>
          <p:cNvSpPr/>
          <p:nvPr/>
        </p:nvSpPr>
        <p:spPr>
          <a:xfrm>
            <a:off x="684213" y="1135380"/>
            <a:ext cx="8137525" cy="1115060"/>
          </a:xfrm>
          <a:prstGeom prst="rect">
            <a:avLst/>
          </a:prstGeom>
          <a:noFill/>
          <a:ln w="12700">
            <a:noFill/>
          </a:ln>
        </p:spPr>
        <p:txBody>
          <a:bodyPr>
            <a:spAutoFit/>
          </a:bodyPr>
          <a:lstStyle/>
          <a:p>
            <a:pPr lvl="0" algn="l">
              <a:lnSpc>
                <a:spcPct val="140000"/>
              </a:lnSpc>
            </a:pP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近似解法：微扰法、变分法、迭代法、几何光学法、几何绕射法</a:t>
            </a:r>
          </a:p>
        </p:txBody>
      </p:sp>
      <p:sp>
        <p:nvSpPr>
          <p:cNvPr id="350212" name="矩形 350211"/>
          <p:cNvSpPr/>
          <p:nvPr/>
        </p:nvSpPr>
        <p:spPr>
          <a:xfrm>
            <a:off x="680720" y="3051175"/>
            <a:ext cx="3434080" cy="579120"/>
          </a:xfrm>
          <a:prstGeom prst="rect">
            <a:avLst/>
          </a:prstGeom>
          <a:noFill/>
          <a:ln w="12700">
            <a:noFill/>
          </a:ln>
        </p:spPr>
        <p:txBody>
          <a:bodyPr wrap="none" anchor="t">
            <a:spAutoFit/>
          </a:bodyPr>
          <a:lstStyle/>
          <a:p>
            <a:pPr lvl="0" algn="ctr"/>
            <a:r>
              <a:rPr lang="zh-CN" altLang="en-US" sz="3200" dirty="0">
                <a:effectLst>
                  <a:outerShdw blurRad="38100" dist="38100" dir="2700000">
                    <a:srgbClr val="000000"/>
                  </a:outerShdw>
                </a:effectLst>
                <a:latin typeface="黑体" panose="02010609060101010101" pitchFamily="2" charset="-122"/>
                <a:ea typeface="黑体" panose="02010609060101010101" pitchFamily="2" charset="-122"/>
                <a:sym typeface="+mn-ea"/>
              </a:rPr>
              <a:t>对天线的基本要求</a:t>
            </a:r>
          </a:p>
        </p:txBody>
      </p:sp>
      <p:sp>
        <p:nvSpPr>
          <p:cNvPr id="350213" name="矩形 350212"/>
          <p:cNvSpPr/>
          <p:nvPr/>
        </p:nvSpPr>
        <p:spPr>
          <a:xfrm>
            <a:off x="680720" y="3575757"/>
            <a:ext cx="3317875" cy="396240"/>
          </a:xfrm>
          <a:prstGeom prst="rect">
            <a:avLst/>
          </a:prstGeom>
          <a:noFill/>
          <a:ln w="12700">
            <a:noFill/>
          </a:ln>
        </p:spPr>
        <p:txBody>
          <a:bodyPr wrap="none" anchor="t">
            <a:spAutoFit/>
          </a:bodyPr>
          <a:lstStyle/>
          <a:p>
            <a:pPr lvl="0" algn="ct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１</a:t>
            </a:r>
            <a:r>
              <a:rPr lang="en-US" altLang="zh-CN" sz="2000" b="1" dirty="0">
                <a:latin typeface="宋体" panose="02010600030101010101" pitchFamily="2" charset="-122"/>
                <a:ea typeface="宋体" panose="02010600030101010101" pitchFamily="2" charset="-122"/>
              </a:rPr>
              <a:t>)</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具有一定的方向特性；</a:t>
            </a:r>
          </a:p>
        </p:txBody>
      </p:sp>
      <p:sp>
        <p:nvSpPr>
          <p:cNvPr id="350214" name="矩形 350213"/>
          <p:cNvSpPr/>
          <p:nvPr/>
        </p:nvSpPr>
        <p:spPr>
          <a:xfrm>
            <a:off x="680720" y="3962445"/>
            <a:ext cx="2807335" cy="396240"/>
          </a:xfrm>
          <a:prstGeom prst="rect">
            <a:avLst/>
          </a:prstGeom>
          <a:noFill/>
          <a:ln w="12700">
            <a:noFill/>
          </a:ln>
        </p:spPr>
        <p:txBody>
          <a:bodyPr wrap="none" anchor="t">
            <a:spAutoFit/>
          </a:bodyPr>
          <a:lstStyle/>
          <a:p>
            <a:pPr lvl="0" algn="ct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２</a:t>
            </a:r>
            <a:r>
              <a:rPr lang="en-US" altLang="zh-CN" sz="2000" b="1">
                <a:latin typeface="宋体" panose="02010600030101010101" pitchFamily="2" charset="-122"/>
                <a:ea typeface="宋体" panose="02010600030101010101" pitchFamily="2" charset="-122"/>
              </a:rPr>
              <a:t>)</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较高的转换效率；</a:t>
            </a:r>
          </a:p>
        </p:txBody>
      </p:sp>
      <p:sp>
        <p:nvSpPr>
          <p:cNvPr id="350215" name="矩形 350214"/>
          <p:cNvSpPr/>
          <p:nvPr/>
        </p:nvSpPr>
        <p:spPr>
          <a:xfrm>
            <a:off x="641192" y="4324712"/>
            <a:ext cx="4594225" cy="472440"/>
          </a:xfrm>
          <a:prstGeom prst="rect">
            <a:avLst/>
          </a:prstGeom>
          <a:noFill/>
          <a:ln w="12700">
            <a:noFill/>
          </a:ln>
        </p:spPr>
        <p:txBody>
          <a:bodyPr wrap="none" anchor="t">
            <a:spAutoFit/>
          </a:bodyPr>
          <a:lstStyle/>
          <a:p>
            <a:pPr lvl="0" algn="ctr">
              <a:lnSpc>
                <a:spcPct val="125000"/>
              </a:lnSpc>
              <a:buClrTx/>
            </a:pP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３</a:t>
            </a:r>
            <a:r>
              <a:rPr lang="en-US" altLang="zh-CN" sz="2000" b="1" dirty="0">
                <a:latin typeface="宋体" panose="02010600030101010101" pitchFamily="2" charset="-122"/>
                <a:ea typeface="宋体" panose="02010600030101010101" pitchFamily="2" charset="-122"/>
              </a:rPr>
              <a:t>)</a:t>
            </a:r>
            <a:r>
              <a:rPr lang="en-US" altLang="zh-CN" sz="2000" b="1"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能满足系统正常工作的频带宽度。</a:t>
            </a:r>
          </a:p>
        </p:txBody>
      </p:sp>
      <p:sp>
        <p:nvSpPr>
          <p:cNvPr id="350216" name="矩形 350215"/>
          <p:cNvSpPr/>
          <p:nvPr/>
        </p:nvSpPr>
        <p:spPr>
          <a:xfrm>
            <a:off x="683578" y="4647883"/>
            <a:ext cx="5059680" cy="579120"/>
          </a:xfrm>
          <a:prstGeom prst="rect">
            <a:avLst/>
          </a:prstGeom>
          <a:noFill/>
          <a:ln w="12700">
            <a:noFill/>
          </a:ln>
        </p:spPr>
        <p:txBody>
          <a:bodyPr wrap="none" anchor="t">
            <a:spAutoFit/>
          </a:bodyPr>
          <a:lstStyle/>
          <a:p>
            <a:pPr lvl="0" algn="ctr"/>
            <a:r>
              <a:rPr lang="zh-CN" altLang="en-US" sz="3200" dirty="0">
                <a:effectLst>
                  <a:outerShdw blurRad="38100" dist="38100" dir="2700000">
                    <a:srgbClr val="000000"/>
                  </a:outerShdw>
                </a:effectLst>
                <a:latin typeface="黑体" panose="02010609060101010101" pitchFamily="2" charset="-122"/>
                <a:ea typeface="黑体" panose="02010609060101010101" pitchFamily="2" charset="-122"/>
                <a:sym typeface="+mn-ea"/>
              </a:rPr>
              <a:t>天线分析、设计及仿真软件</a:t>
            </a:r>
          </a:p>
        </p:txBody>
      </p:sp>
      <p:sp>
        <p:nvSpPr>
          <p:cNvPr id="350217" name="矩形 350216"/>
          <p:cNvSpPr/>
          <p:nvPr/>
        </p:nvSpPr>
        <p:spPr>
          <a:xfrm>
            <a:off x="573882" y="5153660"/>
            <a:ext cx="1917065" cy="472440"/>
          </a:xfrm>
          <a:prstGeom prst="rect">
            <a:avLst/>
          </a:prstGeom>
          <a:noFill/>
          <a:ln w="12700">
            <a:noFill/>
          </a:ln>
        </p:spPr>
        <p:txBody>
          <a:bodyPr wrap="none" anchor="t">
            <a:spAutoFit/>
          </a:bodyPr>
          <a:lstStyle/>
          <a:p>
            <a:pPr lvl="0" algn="ctr">
              <a:lnSpc>
                <a:spcPct val="125000"/>
              </a:lnSpc>
              <a:buClrTx/>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1</a:t>
            </a:r>
            <a:r>
              <a:rPr lang="zh-CN" altLang="en-US" sz="2000" b="1" dirty="0">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MATLAB</a:t>
            </a:r>
          </a:p>
        </p:txBody>
      </p:sp>
      <p:sp>
        <p:nvSpPr>
          <p:cNvPr id="350218" name="矩形 350217"/>
          <p:cNvSpPr/>
          <p:nvPr/>
        </p:nvSpPr>
        <p:spPr>
          <a:xfrm>
            <a:off x="569278" y="5630545"/>
            <a:ext cx="2071370" cy="396240"/>
          </a:xfrm>
          <a:prstGeom prst="rect">
            <a:avLst/>
          </a:prstGeom>
          <a:noFill/>
          <a:ln w="12700">
            <a:noFill/>
          </a:ln>
        </p:spPr>
        <p:txBody>
          <a:bodyPr wrap="none" anchor="t">
            <a:spAutoFit/>
          </a:bodyPr>
          <a:lstStyle/>
          <a:p>
            <a:pPr lvl="0" algn="ct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2</a:t>
            </a:r>
            <a:r>
              <a:rPr lang="zh-CN" altLang="en-US" sz="2000" b="1" dirty="0">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CST  MWS</a:t>
            </a:r>
          </a:p>
        </p:txBody>
      </p:sp>
      <p:sp>
        <p:nvSpPr>
          <p:cNvPr id="350219" name="矩形 350218"/>
          <p:cNvSpPr/>
          <p:nvPr/>
        </p:nvSpPr>
        <p:spPr>
          <a:xfrm>
            <a:off x="546894" y="5956618"/>
            <a:ext cx="1454785" cy="472440"/>
          </a:xfrm>
          <a:prstGeom prst="rect">
            <a:avLst/>
          </a:prstGeom>
          <a:noFill/>
          <a:ln w="12700">
            <a:noFill/>
          </a:ln>
        </p:spPr>
        <p:txBody>
          <a:bodyPr wrap="none" anchor="t">
            <a:spAutoFit/>
          </a:bodyPr>
          <a:lstStyle/>
          <a:p>
            <a:pPr lvl="0" algn="ctr">
              <a:lnSpc>
                <a:spcPct val="125000"/>
              </a:lnSpc>
              <a:buClrTx/>
            </a:pPr>
            <a:r>
              <a:rPr lang="zh-CN" altLang="en-US" sz="2000" b="1" dirty="0">
                <a:latin typeface="Times New Roman" panose="02020603050405020304" pitchFamily="18" charset="0"/>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rPr>
              <a:t>3</a:t>
            </a:r>
            <a:r>
              <a:rPr lang="zh-CN" altLang="en-US" sz="2000" b="1" dirty="0">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HFSS</a:t>
            </a:r>
          </a:p>
        </p:txBody>
      </p:sp>
    </p:spTree>
    <p:extLst>
      <p:ext uri="{BB962C8B-B14F-4D97-AF65-F5344CB8AC3E}">
        <p14:creationId xmlns:p14="http://schemas.microsoft.com/office/powerpoint/2010/main" val="3623242102"/>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250825" y="214630"/>
            <a:ext cx="8693150" cy="986790"/>
          </a:xfrm>
        </p:spPr>
        <p:txBody>
          <a:bodyPr/>
          <a:lstStyle/>
          <a:p>
            <a:r>
              <a:rPr lang="zh-CN" altLang="en-US"/>
              <a:t>本章内容</a:t>
            </a:r>
          </a:p>
        </p:txBody>
      </p:sp>
      <p:sp>
        <p:nvSpPr>
          <p:cNvPr id="15362" name="内容占位符 2"/>
          <p:cNvSpPr>
            <a:spLocks noGrp="1"/>
          </p:cNvSpPr>
          <p:nvPr>
            <p:ph idx="1"/>
          </p:nvPr>
        </p:nvSpPr>
        <p:spPr>
          <a:xfrm>
            <a:off x="250825" y="1055370"/>
            <a:ext cx="8704263" cy="4287838"/>
          </a:xfrm>
        </p:spPr>
        <p:txBody>
          <a:bodyPr/>
          <a:lstStyle/>
          <a:p>
            <a:r>
              <a:rPr lang="zh-CN" altLang="en-US" sz="2800" dirty="0">
                <a:solidFill>
                  <a:schemeClr val="bg1">
                    <a:lumMod val="65000"/>
                  </a:schemeClr>
                </a:solidFill>
              </a:rPr>
              <a:t>天线</a:t>
            </a:r>
          </a:p>
          <a:p>
            <a:pPr lvl="1"/>
            <a:r>
              <a:rPr lang="zh-CN" altLang="en-US" sz="2450" dirty="0">
                <a:solidFill>
                  <a:schemeClr val="bg1">
                    <a:lumMod val="65000"/>
                  </a:schemeClr>
                </a:solidFill>
              </a:rPr>
              <a:t>电磁波辐射与天线参数</a:t>
            </a:r>
          </a:p>
          <a:p>
            <a:pPr lvl="1"/>
            <a:r>
              <a:rPr lang="zh-CN" altLang="en-US" sz="2450" dirty="0"/>
              <a:t>天线类型</a:t>
            </a:r>
          </a:p>
          <a:p>
            <a:pPr lvl="1"/>
            <a:r>
              <a:rPr lang="zh-CN" altLang="en-US" sz="2450" dirty="0"/>
              <a:t>天线极化、增益</a:t>
            </a:r>
          </a:p>
          <a:p>
            <a:pPr lvl="1"/>
            <a:r>
              <a:rPr lang="zh-CN" altLang="en-US" sz="2450" dirty="0"/>
              <a:t>辐射方向图和有效面积</a:t>
            </a:r>
          </a:p>
          <a:p>
            <a:r>
              <a:rPr lang="zh-CN" sz="2800" dirty="0"/>
              <a:t>电磁波的传输方式</a:t>
            </a:r>
          </a:p>
          <a:p>
            <a:pPr lvl="1"/>
            <a:r>
              <a:rPr lang="zh-CN" sz="2450" dirty="0">
                <a:sym typeface="+mn-ea"/>
              </a:rPr>
              <a:t>电磁波传播特点</a:t>
            </a:r>
          </a:p>
          <a:p>
            <a:pPr lvl="2"/>
            <a:r>
              <a:rPr lang="zh-CN" sz="2100" dirty="0">
                <a:sym typeface="+mn-ea"/>
              </a:rPr>
              <a:t>理想模型</a:t>
            </a:r>
            <a:r>
              <a:rPr lang="en-US" altLang="zh-CN" sz="2100" dirty="0">
                <a:sym typeface="+mn-ea"/>
              </a:rPr>
              <a:t>-</a:t>
            </a:r>
            <a:r>
              <a:rPr lang="zh-CN" altLang="en-US" sz="2100" dirty="0">
                <a:sym typeface="+mn-ea"/>
              </a:rPr>
              <a:t>自由空间衰落</a:t>
            </a:r>
          </a:p>
          <a:p>
            <a:pPr lvl="2"/>
            <a:r>
              <a:rPr lang="zh-CN" altLang="en-US" sz="2100" dirty="0">
                <a:sym typeface="+mn-ea"/>
              </a:rPr>
              <a:t>媒介因素</a:t>
            </a:r>
          </a:p>
          <a:p>
            <a:pPr lvl="1"/>
            <a:r>
              <a:rPr lang="zh-CN" altLang="en-US" sz="2450" dirty="0">
                <a:sym typeface="+mn-ea"/>
              </a:rPr>
              <a:t>地波</a:t>
            </a:r>
            <a:endParaRPr lang="zh-CN" altLang="en-US" sz="2450" dirty="0"/>
          </a:p>
          <a:p>
            <a:pPr lvl="1"/>
            <a:r>
              <a:rPr lang="zh-CN" altLang="en-US" sz="2450" dirty="0">
                <a:sym typeface="+mn-ea"/>
              </a:rPr>
              <a:t>天波</a:t>
            </a:r>
            <a:endParaRPr lang="zh-CN" altLang="en-US" sz="2450" dirty="0"/>
          </a:p>
          <a:p>
            <a:pPr lvl="1"/>
            <a:r>
              <a:rPr lang="zh-CN" altLang="en-US" sz="2450" dirty="0">
                <a:sym typeface="+mn-ea"/>
              </a:rPr>
              <a:t>视距传输</a:t>
            </a:r>
            <a:endParaRPr lang="en-US" altLang="zh-CN" sz="2450" dirty="0"/>
          </a:p>
          <a:p>
            <a:pPr lvl="0"/>
            <a:r>
              <a:rPr lang="zh-CN" sz="2450" dirty="0">
                <a:sym typeface="+mn-ea"/>
              </a:rPr>
              <a:t>信道衰落与差错补偿机制</a:t>
            </a:r>
            <a:endParaRPr lang="zh-CN" sz="2740" dirty="0"/>
          </a:p>
        </p:txBody>
      </p:sp>
      <p:sp>
        <p:nvSpPr>
          <p:cNvPr id="4" name="灯片编号占位符 3"/>
          <p:cNvSpPr>
            <a:spLocks noGrp="1"/>
          </p:cNvSpPr>
          <p:nvPr>
            <p:ph type="sldNum" sz="quarter" idx="12"/>
          </p:nvPr>
        </p:nvSpPr>
        <p:spPr/>
        <p:txBody>
          <a:bodyPr/>
          <a:lstStyle/>
          <a:p>
            <a:pPr>
              <a:defRPr/>
            </a:pPr>
            <a:fld id="{73F6F858-3D07-46A9-A4F4-65D9DC97926D}" type="slidenum">
              <a:rPr lang="zh-CN" altLang="en-US" smtClean="0"/>
              <a:t>21</a:t>
            </a:fld>
            <a:endParaRPr lang="zh-CN" altLang="en-US"/>
          </a:p>
        </p:txBody>
      </p:sp>
    </p:spTree>
    <p:extLst>
      <p:ext uri="{BB962C8B-B14F-4D97-AF65-F5344CB8AC3E}">
        <p14:creationId xmlns:p14="http://schemas.microsoft.com/office/powerpoint/2010/main" val="27946455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0" name="矩形 265219"/>
          <p:cNvSpPr/>
          <p:nvPr/>
        </p:nvSpPr>
        <p:spPr>
          <a:xfrm>
            <a:off x="1288919" y="4865688"/>
            <a:ext cx="8207375" cy="647700"/>
          </a:xfr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3200" b="0" i="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5pPr>
          </a:lstStyle>
          <a:p>
            <a:pPr lvl="0">
              <a:lnSpc>
                <a:spcPct val="125000"/>
              </a:lnSpc>
              <a:buNone/>
            </a:pPr>
            <a:r>
              <a:rPr lang="zh-CN" altLang="en-US" sz="2800" b="1" dirty="0">
                <a:latin typeface="幼圆" pitchFamily="49" charset="-122"/>
                <a:ea typeface="幼圆" pitchFamily="49" charset="-122"/>
              </a:rPr>
              <a:t>按用途：通信、广播电视、雷达、导航天线</a:t>
            </a:r>
          </a:p>
        </p:txBody>
      </p:sp>
      <p:sp>
        <p:nvSpPr>
          <p:cNvPr id="265224" name="矩形 265223"/>
          <p:cNvSpPr/>
          <p:nvPr/>
        </p:nvSpPr>
        <p:spPr>
          <a:xfrm>
            <a:off x="1355090" y="3348355"/>
            <a:ext cx="6203950" cy="969010"/>
          </a:xfrm>
          <a:prstGeom prst="rect">
            <a:avLst/>
          </a:prstGeom>
          <a:noFill/>
          <a:ln w="12700">
            <a:noFill/>
          </a:ln>
        </p:spPr>
        <p:txBody>
          <a:bodyPr wrap="square">
            <a:spAutoFit/>
          </a:bodyPr>
          <a:lstStyle/>
          <a:p>
            <a:pPr lvl="0" algn="l">
              <a:lnSpc>
                <a:spcPct val="120000"/>
              </a:lnSpc>
            </a:pPr>
            <a:r>
              <a:rPr lang="zh-CN" altLang="en-US" sz="2400" dirty="0">
                <a:latin typeface="Arial" panose="020B0604020202020204" pitchFamily="34" charset="0"/>
                <a:ea typeface="宋体" panose="02010600030101010101" pitchFamily="2" charset="-122"/>
              </a:rPr>
              <a:t>按天线特色：超宽带天线、非频变天线、</a:t>
            </a:r>
          </a:p>
          <a:p>
            <a:pPr lvl="0" algn="l">
              <a:lnSpc>
                <a:spcPct val="120000"/>
              </a:lnSpc>
            </a:pPr>
            <a:r>
              <a:rPr lang="zh-CN" altLang="en-US" sz="2400" dirty="0">
                <a:latin typeface="Arial" panose="020B0604020202020204" pitchFamily="34" charset="0"/>
                <a:ea typeface="宋体" panose="02010600030101010101" pitchFamily="2" charset="-122"/>
              </a:rPr>
              <a:t>                      自适应天线、智能天线等。　　</a:t>
            </a:r>
          </a:p>
        </p:txBody>
      </p:sp>
      <p:sp>
        <p:nvSpPr>
          <p:cNvPr id="265225" name="矩形 265224"/>
          <p:cNvSpPr/>
          <p:nvPr/>
        </p:nvSpPr>
        <p:spPr>
          <a:xfrm>
            <a:off x="1357313" y="2714308"/>
            <a:ext cx="6278880" cy="548640"/>
          </a:xfrm>
          <a:prstGeom prst="rect">
            <a:avLst/>
          </a:prstGeom>
          <a:noFill/>
          <a:ln w="12700">
            <a:noFill/>
          </a:ln>
        </p:spPr>
        <p:txBody>
          <a:bodyPr wrap="none" anchor="t">
            <a:spAutoFit/>
          </a:bodyPr>
          <a:lstStyle/>
          <a:p>
            <a:pPr lvl="0" algn="ctr">
              <a:lnSpc>
                <a:spcPct val="125000"/>
              </a:lnSpc>
              <a:spcBef>
                <a:spcPct val="20000"/>
              </a:spcBef>
              <a:buClr>
                <a:schemeClr val="hlink"/>
              </a:buClr>
              <a:buSzPct val="70000"/>
              <a:buFont typeface="Wingdings" panose="05000000000000000000" pitchFamily="2" charset="2"/>
              <a:buNone/>
            </a:pPr>
            <a:r>
              <a:rPr lang="zh-CN" altLang="en-US" sz="2400" dirty="0">
                <a:latin typeface="Arial" panose="020B0604020202020204" pitchFamily="34" charset="0"/>
                <a:ea typeface="宋体" panose="02010600030101010101" pitchFamily="2" charset="-122"/>
              </a:rPr>
              <a:t>按极化方式：线极化、圆极化、椭圆极化天线</a:t>
            </a:r>
          </a:p>
        </p:txBody>
      </p:sp>
      <p:sp>
        <p:nvSpPr>
          <p:cNvPr id="265226" name="矩形 265225"/>
          <p:cNvSpPr/>
          <p:nvPr/>
        </p:nvSpPr>
        <p:spPr>
          <a:xfrm>
            <a:off x="1354773" y="2060258"/>
            <a:ext cx="6278880" cy="548640"/>
          </a:xfrm>
          <a:prstGeom prst="rect">
            <a:avLst/>
          </a:prstGeom>
          <a:noFill/>
          <a:ln w="12700">
            <a:noFill/>
          </a:ln>
        </p:spPr>
        <p:txBody>
          <a:bodyPr wrap="none" anchor="t">
            <a:spAutoFit/>
          </a:bodyPr>
          <a:lstStyle/>
          <a:p>
            <a:pPr lvl="0" algn="ctr">
              <a:lnSpc>
                <a:spcPct val="125000"/>
              </a:lnSpc>
              <a:spcBef>
                <a:spcPct val="20000"/>
              </a:spcBef>
              <a:buClr>
                <a:schemeClr val="hlink"/>
              </a:buClr>
              <a:buSzPct val="70000"/>
              <a:buFont typeface="Wingdings" panose="05000000000000000000" pitchFamily="2" charset="2"/>
              <a:buNone/>
            </a:pPr>
            <a:r>
              <a:rPr lang="zh-CN" altLang="en-US" sz="2400" dirty="0">
                <a:latin typeface="Arial" panose="020B0604020202020204" pitchFamily="34" charset="0"/>
                <a:ea typeface="宋体" panose="02010600030101010101" pitchFamily="2" charset="-122"/>
              </a:rPr>
              <a:t>按状态：发射天线、接收天线、收发共用天线</a:t>
            </a:r>
          </a:p>
        </p:txBody>
      </p:sp>
      <p:sp>
        <p:nvSpPr>
          <p:cNvPr id="265227" name="矩形 265226"/>
          <p:cNvSpPr/>
          <p:nvPr/>
        </p:nvSpPr>
        <p:spPr>
          <a:xfrm>
            <a:off x="1357630" y="1408430"/>
            <a:ext cx="5669280" cy="548640"/>
          </a:xfrm>
          <a:prstGeom prst="rect">
            <a:avLst/>
          </a:prstGeom>
          <a:noFill/>
          <a:ln w="12700">
            <a:noFill/>
          </a:ln>
        </p:spPr>
        <p:txBody>
          <a:bodyPr wrap="none" anchor="t">
            <a:spAutoFit/>
          </a:bodyPr>
          <a:lstStyle/>
          <a:p>
            <a:pPr lvl="0" algn="ctr">
              <a:lnSpc>
                <a:spcPct val="125000"/>
              </a:lnSpc>
              <a:spcBef>
                <a:spcPct val="20000"/>
              </a:spcBef>
              <a:buClr>
                <a:schemeClr val="hlink"/>
              </a:buClr>
              <a:buSzPct val="70000"/>
              <a:buFont typeface="Wingdings" panose="05000000000000000000" pitchFamily="2" charset="2"/>
              <a:buNone/>
            </a:pPr>
            <a:r>
              <a:rPr lang="zh-CN" altLang="en-US" sz="2400" dirty="0">
                <a:latin typeface="Arial" panose="020B0604020202020204" pitchFamily="34" charset="0"/>
                <a:ea typeface="宋体" panose="02010600030101010101" pitchFamily="2" charset="-122"/>
              </a:rPr>
              <a:t>按波长：中波、短波、超短波、微波天线</a:t>
            </a:r>
          </a:p>
        </p:txBody>
      </p:sp>
      <p:sp>
        <p:nvSpPr>
          <p:cNvPr id="18433" name="标题 1"/>
          <p:cNvSpPr>
            <a:spLocks noGrp="1"/>
          </p:cNvSpPr>
          <p:nvPr/>
        </p:nvSpPr>
        <p:spPr>
          <a:xfrm>
            <a:off x="250825" y="214630"/>
            <a:ext cx="8693150" cy="119380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r>
              <a:rPr lang="zh-CN" altLang="en-US"/>
              <a:t>天线的类型</a:t>
            </a:r>
          </a:p>
        </p:txBody>
      </p:sp>
      <p:sp>
        <p:nvSpPr>
          <p:cNvPr id="2" name="矩形 1"/>
          <p:cNvSpPr/>
          <p:nvPr/>
        </p:nvSpPr>
        <p:spPr>
          <a:xfrm>
            <a:off x="1322388" y="4317048"/>
            <a:ext cx="7498080" cy="548640"/>
          </a:xfrm>
          <a:prstGeom prst="rect">
            <a:avLst/>
          </a:prstGeom>
          <a:noFill/>
          <a:ln w="12700">
            <a:noFill/>
          </a:ln>
        </p:spPr>
        <p:txBody>
          <a:bodyPr wrap="none" anchor="t">
            <a:spAutoFit/>
          </a:bodyPr>
          <a:lstStyle/>
          <a:p>
            <a:pPr lvl="0" algn="ctr">
              <a:lnSpc>
                <a:spcPct val="125000"/>
              </a:lnSpc>
              <a:spcBef>
                <a:spcPct val="20000"/>
              </a:spcBef>
              <a:buClr>
                <a:schemeClr val="hlink"/>
              </a:buClr>
              <a:buSzPct val="70000"/>
              <a:buFont typeface="Wingdings" panose="05000000000000000000" pitchFamily="2" charset="2"/>
              <a:buNone/>
            </a:pPr>
            <a:r>
              <a:rPr lang="zh-CN" altLang="en-US" sz="2400" dirty="0">
                <a:latin typeface="Arial" panose="020B0604020202020204" pitchFamily="34" charset="0"/>
                <a:ea typeface="宋体" panose="02010600030101010101" pitchFamily="2" charset="-122"/>
              </a:rPr>
              <a:t>按结构：线状天线、面状天线、喇叭天线，板载天线等</a:t>
            </a:r>
          </a:p>
        </p:txBody>
      </p:sp>
    </p:spTree>
    <p:extLst>
      <p:ext uri="{BB962C8B-B14F-4D97-AF65-F5344CB8AC3E}">
        <p14:creationId xmlns:p14="http://schemas.microsoft.com/office/powerpoint/2010/main" val="319139917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5220"/>
                                        </p:tgtEl>
                                        <p:attrNameLst>
                                          <p:attrName>style.visibility</p:attrName>
                                        </p:attrNameLst>
                                      </p:cBhvr>
                                      <p:to>
                                        <p:strVal val="visible"/>
                                      </p:to>
                                    </p:set>
                                    <p:animEffect transition="in" filter="blinds(horizontal)">
                                      <p:cBhvr>
                                        <p:cTn id="7" dur="500"/>
                                        <p:tgtEl>
                                          <p:spTgt spid="2652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65227"/>
                                        </p:tgtEl>
                                        <p:attrNameLst>
                                          <p:attrName>style.visibility</p:attrName>
                                        </p:attrNameLst>
                                      </p:cBhvr>
                                      <p:to>
                                        <p:strVal val="visible"/>
                                      </p:to>
                                    </p:set>
                                    <p:animEffect transition="in" filter="box(in)">
                                      <p:cBhvr>
                                        <p:cTn id="12" dur="500"/>
                                        <p:tgtEl>
                                          <p:spTgt spid="26522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65226"/>
                                        </p:tgtEl>
                                        <p:attrNameLst>
                                          <p:attrName>style.visibility</p:attrName>
                                        </p:attrNameLst>
                                      </p:cBhvr>
                                      <p:to>
                                        <p:strVal val="visible"/>
                                      </p:to>
                                    </p:set>
                                    <p:anim calcmode="lin" valueType="num">
                                      <p:cBhvr>
                                        <p:cTn id="17" dur="500" fill="hold"/>
                                        <p:tgtEl>
                                          <p:spTgt spid="265226"/>
                                        </p:tgtEl>
                                        <p:attrNameLst>
                                          <p:attrName>ppt_w</p:attrName>
                                        </p:attrNameLst>
                                      </p:cBhvr>
                                      <p:tavLst>
                                        <p:tav tm="0">
                                          <p:val>
                                            <p:fltVal val="0"/>
                                          </p:val>
                                        </p:tav>
                                        <p:tav tm="100000">
                                          <p:val>
                                            <p:strVal val="#ppt_w"/>
                                          </p:val>
                                        </p:tav>
                                      </p:tavLst>
                                    </p:anim>
                                    <p:anim calcmode="lin" valueType="num">
                                      <p:cBhvr>
                                        <p:cTn id="18" dur="500" fill="hold"/>
                                        <p:tgtEl>
                                          <p:spTgt spid="265226"/>
                                        </p:tgtEl>
                                        <p:attrNameLst>
                                          <p:attrName>ppt_h</p:attrName>
                                        </p:attrNameLst>
                                      </p:cBhvr>
                                      <p:tavLst>
                                        <p:tav tm="0">
                                          <p:val>
                                            <p:fltVal val="0"/>
                                          </p:val>
                                        </p:tav>
                                        <p:tav tm="100000">
                                          <p:val>
                                            <p:strVal val="#ppt_h"/>
                                          </p:val>
                                        </p:tav>
                                      </p:tavLst>
                                    </p:anim>
                                    <p:animEffect transition="in" filter="fade">
                                      <p:cBhvr>
                                        <p:cTn id="19" dur="500"/>
                                        <p:tgtEl>
                                          <p:spTgt spid="265226"/>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65225"/>
                                        </p:tgtEl>
                                        <p:attrNameLst>
                                          <p:attrName>style.visibility</p:attrName>
                                        </p:attrNameLst>
                                      </p:cBhvr>
                                      <p:to>
                                        <p:strVal val="visible"/>
                                      </p:to>
                                    </p:set>
                                    <p:animEffect transition="in" filter="box(in)">
                                      <p:cBhvr>
                                        <p:cTn id="24" dur="500"/>
                                        <p:tgtEl>
                                          <p:spTgt spid="26522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65224"/>
                                        </p:tgtEl>
                                        <p:attrNameLst>
                                          <p:attrName>style.visibility</p:attrName>
                                        </p:attrNameLst>
                                      </p:cBhvr>
                                      <p:to>
                                        <p:strVal val="visible"/>
                                      </p:to>
                                    </p:set>
                                    <p:anim calcmode="lin" valueType="num">
                                      <p:cBhvr additive="base">
                                        <p:cTn id="29" dur="500" fill="hold"/>
                                        <p:tgtEl>
                                          <p:spTgt spid="265224"/>
                                        </p:tgtEl>
                                        <p:attrNameLst>
                                          <p:attrName>ppt_x</p:attrName>
                                        </p:attrNameLst>
                                      </p:cBhvr>
                                      <p:tavLst>
                                        <p:tav tm="0">
                                          <p:val>
                                            <p:strVal val="#ppt_x"/>
                                          </p:val>
                                        </p:tav>
                                        <p:tav tm="100000">
                                          <p:val>
                                            <p:strVal val="#ppt_x"/>
                                          </p:val>
                                        </p:tav>
                                      </p:tavLst>
                                    </p:anim>
                                    <p:anim calcmode="lin" valueType="num">
                                      <p:cBhvr additive="base">
                                        <p:cTn id="30" dur="500" fill="hold"/>
                                        <p:tgtEl>
                                          <p:spTgt spid="2652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p:bldP spid="265224" grpId="0"/>
      <p:bldP spid="265225" grpId="0"/>
      <p:bldP spid="265226" grpId="0"/>
      <p:bldP spid="265227"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250825" y="214630"/>
            <a:ext cx="8693150" cy="1193800"/>
          </a:xfrm>
        </p:spPr>
        <p:txBody>
          <a:bodyPr/>
          <a:lstStyle/>
          <a:p>
            <a:r>
              <a:rPr lang="zh-CN" altLang="en-US"/>
              <a:t>天线的类型</a:t>
            </a:r>
          </a:p>
        </p:txBody>
      </p:sp>
      <p:sp>
        <p:nvSpPr>
          <p:cNvPr id="18434" name="内容占位符 2"/>
          <p:cNvSpPr>
            <a:spLocks noGrp="1"/>
          </p:cNvSpPr>
          <p:nvPr>
            <p:ph idx="1"/>
          </p:nvPr>
        </p:nvSpPr>
        <p:spPr>
          <a:xfrm>
            <a:off x="250825" y="1414145"/>
            <a:ext cx="8834120" cy="4288155"/>
          </a:xfrm>
        </p:spPr>
        <p:txBody>
          <a:bodyPr/>
          <a:lstStyle/>
          <a:p>
            <a:r>
              <a:rPr lang="zh-CN" altLang="en-US" sz="2800" dirty="0"/>
              <a:t>各向同性（</a:t>
            </a:r>
            <a:r>
              <a:rPr lang="en-US" altLang="zh-CN" sz="2800" dirty="0">
                <a:ea typeface="宋体" panose="02010600030101010101" pitchFamily="2" charset="-122"/>
              </a:rPr>
              <a:t> Isotropic</a:t>
            </a:r>
            <a:r>
              <a:rPr lang="zh-CN" altLang="en-US" sz="2800" dirty="0"/>
              <a:t>）天线（理想化模型）</a:t>
            </a:r>
            <a:endParaRPr lang="en-US" altLang="zh-CN" sz="2800" dirty="0"/>
          </a:p>
          <a:p>
            <a:pPr lvl="1"/>
            <a:r>
              <a:rPr lang="zh-CN" altLang="en-US" sz="2400" dirty="0"/>
              <a:t>各方向上功率相同</a:t>
            </a:r>
            <a:endParaRPr lang="en-US" altLang="zh-CN" sz="2400" dirty="0"/>
          </a:p>
          <a:p>
            <a:pPr lvl="0">
              <a:buClr>
                <a:srgbClr val="3333CC"/>
              </a:buClr>
            </a:pPr>
            <a:r>
              <a:rPr lang="zh-CN" altLang="en-US" sz="2800" dirty="0">
                <a:solidFill>
                  <a:srgbClr val="000000"/>
                </a:solidFill>
              </a:rPr>
              <a:t>两种基本的天线</a:t>
            </a:r>
            <a:endParaRPr lang="en-US" altLang="zh-CN" sz="2800" dirty="0">
              <a:solidFill>
                <a:srgbClr val="000000"/>
              </a:solidFill>
            </a:endParaRPr>
          </a:p>
          <a:p>
            <a:pPr lvl="1">
              <a:buClr>
                <a:srgbClr val="FF0000"/>
              </a:buClr>
            </a:pPr>
            <a:r>
              <a:rPr lang="zh-CN" altLang="en-US" sz="2400" dirty="0">
                <a:solidFill>
                  <a:srgbClr val="000000"/>
                </a:solidFill>
              </a:rPr>
              <a:t>半波长偶极天线，当</a:t>
            </a:r>
            <a:r>
              <a:rPr lang="zh-CN" altLang="en-US" sz="2400" dirty="0">
                <a:solidFill>
                  <a:srgbClr val="000000"/>
                </a:solidFill>
                <a:sym typeface="+mn-ea"/>
              </a:rPr>
              <a:t>天线长度是</a:t>
            </a:r>
            <a:r>
              <a:rPr lang="zh-CN" altLang="en-US" sz="2400" dirty="0">
                <a:solidFill>
                  <a:srgbClr val="000000"/>
                </a:solidFill>
              </a:rPr>
              <a:t>信号波长一半</a:t>
            </a:r>
            <a:endParaRPr lang="en-US" altLang="zh-CN" sz="2400" dirty="0">
              <a:solidFill>
                <a:srgbClr val="000000"/>
              </a:solidFill>
            </a:endParaRPr>
          </a:p>
          <a:p>
            <a:pPr lvl="1">
              <a:buClr>
                <a:srgbClr val="FF0000"/>
              </a:buClr>
            </a:pPr>
            <a:r>
              <a:rPr lang="en-US" altLang="zh-CN" sz="2400" dirty="0">
                <a:solidFill>
                  <a:srgbClr val="000000"/>
                </a:solidFill>
              </a:rPr>
              <a:t>1/4</a:t>
            </a:r>
            <a:r>
              <a:rPr lang="zh-CN" altLang="en-US" sz="2400" dirty="0">
                <a:solidFill>
                  <a:srgbClr val="000000"/>
                </a:solidFill>
              </a:rPr>
              <a:t>波长垂直天线</a:t>
            </a:r>
            <a:endParaRPr lang="zh-CN" altLang="en-US" sz="2800" dirty="0"/>
          </a:p>
        </p:txBody>
      </p:sp>
      <p:sp>
        <p:nvSpPr>
          <p:cNvPr id="4" name="灯片编号占位符 3"/>
          <p:cNvSpPr>
            <a:spLocks noGrp="1"/>
          </p:cNvSpPr>
          <p:nvPr>
            <p:ph type="sldNum" sz="quarter" idx="12"/>
          </p:nvPr>
        </p:nvSpPr>
        <p:spPr/>
        <p:txBody>
          <a:bodyPr/>
          <a:lstStyle/>
          <a:p>
            <a:pPr>
              <a:defRPr/>
            </a:pPr>
            <a:fld id="{1B1904FB-1266-4AA4-A466-5D353FDA9AC8}" type="slidenum">
              <a:rPr lang="zh-CN" altLang="en-US" smtClean="0"/>
              <a:t>23</a:t>
            </a:fld>
            <a:endParaRPr lang="zh-CN" altLang="en-US"/>
          </a:p>
        </p:txBody>
      </p:sp>
      <p:pic>
        <p:nvPicPr>
          <p:cNvPr id="18436" name="Picture 2"/>
          <p:cNvPicPr>
            <a:picLocks noChangeAspect="1" noChangeArrowheads="1"/>
          </p:cNvPicPr>
          <p:nvPr/>
        </p:nvPicPr>
        <p:blipFill>
          <a:blip r:embed="rId3"/>
          <a:srcRect/>
          <a:stretch>
            <a:fillRect/>
          </a:stretch>
        </p:blipFill>
        <p:spPr bwMode="auto">
          <a:xfrm>
            <a:off x="1585278" y="4078923"/>
            <a:ext cx="6338887" cy="2205037"/>
          </a:xfrm>
          <a:prstGeom prst="rect">
            <a:avLst/>
          </a:prstGeom>
          <a:noFill/>
          <a:ln w="9525">
            <a:noFill/>
            <a:miter lim="800000"/>
            <a:headEnd/>
            <a:tailEnd/>
          </a:ln>
        </p:spPr>
      </p:pic>
    </p:spTree>
    <p:extLst>
      <p:ext uri="{BB962C8B-B14F-4D97-AF65-F5344CB8AC3E}">
        <p14:creationId xmlns:p14="http://schemas.microsoft.com/office/powerpoint/2010/main" val="24410178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1FC0E652-55F3-4B90-8D61-554D4DF48F66}" type="slidenum">
              <a:rPr lang="zh-CN" altLang="en-US" smtClean="0"/>
              <a:t>24</a:t>
            </a:fld>
            <a:endParaRPr lang="zh-CN" altLang="en-US"/>
          </a:p>
        </p:txBody>
      </p:sp>
      <p:pic>
        <p:nvPicPr>
          <p:cNvPr id="19460" name="Picture 2" descr="QrNZPubD.jpg"/>
          <p:cNvPicPr>
            <a:picLocks noChangeAspect="1" noChangeArrowheads="1"/>
          </p:cNvPicPr>
          <p:nvPr/>
        </p:nvPicPr>
        <p:blipFill>
          <a:blip r:embed="rId2"/>
          <a:srcRect/>
          <a:stretch>
            <a:fillRect/>
          </a:stretch>
        </p:blipFill>
        <p:spPr bwMode="auto">
          <a:xfrm>
            <a:off x="4953000" y="855980"/>
            <a:ext cx="4191000" cy="5238750"/>
          </a:xfrm>
          <a:prstGeom prst="rect">
            <a:avLst/>
          </a:prstGeom>
          <a:noFill/>
          <a:ln w="9525">
            <a:noFill/>
            <a:miter lim="800000"/>
            <a:headEnd/>
            <a:tailEnd/>
          </a:ln>
        </p:spPr>
      </p:pic>
      <p:pic>
        <p:nvPicPr>
          <p:cNvPr id="19461" name="Picture 8" descr="http://www.ccgtv.com/up_files/product/53997200.jpg"/>
          <p:cNvPicPr>
            <a:picLocks noChangeAspect="1" noChangeArrowheads="1"/>
          </p:cNvPicPr>
          <p:nvPr/>
        </p:nvPicPr>
        <p:blipFill>
          <a:blip r:embed="rId3"/>
          <a:srcRect/>
          <a:stretch>
            <a:fillRect/>
          </a:stretch>
        </p:blipFill>
        <p:spPr bwMode="auto">
          <a:xfrm>
            <a:off x="0" y="832485"/>
            <a:ext cx="4630738" cy="5260975"/>
          </a:xfrm>
          <a:prstGeom prst="rect">
            <a:avLst/>
          </a:prstGeom>
          <a:noFill/>
          <a:ln w="9525">
            <a:noFill/>
            <a:miter lim="800000"/>
            <a:headEnd/>
            <a:tailEnd/>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内容占位符 2"/>
          <p:cNvSpPr>
            <a:spLocks noGrp="1"/>
          </p:cNvSpPr>
          <p:nvPr>
            <p:ph idx="1"/>
          </p:nvPr>
        </p:nvSpPr>
        <p:spPr>
          <a:xfrm>
            <a:off x="250825" y="692150"/>
            <a:ext cx="8704263" cy="5440363"/>
          </a:xfrm>
        </p:spPr>
        <p:txBody>
          <a:bodyPr/>
          <a:lstStyle/>
          <a:p>
            <a:r>
              <a:rPr lang="zh-CN" altLang="en-US"/>
              <a:t>抛物面（</a:t>
            </a:r>
            <a:r>
              <a:rPr lang="en-US" altLang="zh-CN">
                <a:ea typeface="宋体" panose="02010600030101010101" pitchFamily="2" charset="-122"/>
                <a:cs typeface="Times New Roman" panose="02020603050405020304" pitchFamily="18" charset="0"/>
              </a:rPr>
              <a:t> Parabolic</a:t>
            </a:r>
            <a:r>
              <a:rPr lang="zh-CN" altLang="en-US"/>
              <a:t>）反射天线：一种重要的天线类型，常用于地面微波和卫星通信。</a:t>
            </a:r>
          </a:p>
          <a:p>
            <a:pPr lvl="1"/>
            <a:r>
              <a:rPr lang="zh-CN" altLang="en-US"/>
              <a:t>抛物线是由到一固定直线和不在该直线上的某一固定点的距离相等的点的轨迹组成。固定点叫焦点</a:t>
            </a:r>
            <a:r>
              <a:rPr lang="en-US" altLang="zh-CN"/>
              <a:t>(focus)</a:t>
            </a:r>
            <a:r>
              <a:rPr lang="zh-CN" altLang="en-US"/>
              <a:t>，固定直线叫准线（</a:t>
            </a:r>
            <a:r>
              <a:rPr lang="en-US" altLang="zh-CN"/>
              <a:t>directrix</a:t>
            </a:r>
            <a:r>
              <a:rPr lang="zh-CN" altLang="en-US"/>
              <a:t>）</a:t>
            </a:r>
            <a:endParaRPr lang="en-US" altLang="zh-CN"/>
          </a:p>
          <a:p>
            <a:endParaRPr lang="zh-CN" altLang="en-US"/>
          </a:p>
        </p:txBody>
      </p:sp>
      <p:sp>
        <p:nvSpPr>
          <p:cNvPr id="4" name="灯片编号占位符 3"/>
          <p:cNvSpPr>
            <a:spLocks noGrp="1"/>
          </p:cNvSpPr>
          <p:nvPr>
            <p:ph type="sldNum" sz="quarter" idx="12"/>
          </p:nvPr>
        </p:nvSpPr>
        <p:spPr/>
        <p:txBody>
          <a:bodyPr/>
          <a:lstStyle/>
          <a:p>
            <a:pPr>
              <a:defRPr/>
            </a:pPr>
            <a:fld id="{66D1D58B-A76D-49DB-93CE-579DAB3C224D}" type="slidenum">
              <a:rPr lang="zh-CN" altLang="en-US" smtClean="0"/>
              <a:t>25</a:t>
            </a:fld>
            <a:endParaRPr lang="zh-CN" altLang="en-US"/>
          </a:p>
        </p:txBody>
      </p:sp>
      <p:pic>
        <p:nvPicPr>
          <p:cNvPr id="21507" name="图片 4" descr="http://comefromchina.org/uploads/201103/1300887257aEZ2uPvN.jpg"/>
          <p:cNvPicPr>
            <a:picLocks noChangeAspect="1" noChangeArrowheads="1"/>
          </p:cNvPicPr>
          <p:nvPr/>
        </p:nvPicPr>
        <p:blipFill>
          <a:blip r:embed="rId2"/>
          <a:srcRect/>
          <a:stretch>
            <a:fillRect/>
          </a:stretch>
        </p:blipFill>
        <p:spPr bwMode="auto">
          <a:xfrm>
            <a:off x="5651500" y="3284538"/>
            <a:ext cx="3241675" cy="3022600"/>
          </a:xfrm>
          <a:prstGeom prst="rect">
            <a:avLst/>
          </a:prstGeom>
          <a:noFill/>
          <a:ln w="9525">
            <a:noFill/>
            <a:miter lim="800000"/>
            <a:headEnd/>
            <a:tailEnd/>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内容占位符 2"/>
          <p:cNvSpPr>
            <a:spLocks noGrp="1"/>
          </p:cNvSpPr>
          <p:nvPr>
            <p:ph idx="1"/>
          </p:nvPr>
        </p:nvSpPr>
        <p:spPr>
          <a:xfrm>
            <a:off x="250825" y="765175"/>
            <a:ext cx="8704263" cy="5367338"/>
          </a:xfrm>
        </p:spPr>
        <p:txBody>
          <a:bodyPr/>
          <a:lstStyle/>
          <a:p>
            <a:r>
              <a:rPr lang="zh-CN" altLang="en-US"/>
              <a:t>抛物面的特点</a:t>
            </a:r>
            <a:endParaRPr lang="en-US" altLang="zh-CN"/>
          </a:p>
          <a:p>
            <a:pPr lvl="1"/>
            <a:r>
              <a:rPr lang="zh-CN" altLang="en-US"/>
              <a:t>垂直于准线的电磁波经抛物面反射，汇聚于焦点</a:t>
            </a:r>
            <a:endParaRPr lang="en-US" altLang="zh-CN"/>
          </a:p>
          <a:p>
            <a:pPr lvl="1"/>
            <a:r>
              <a:rPr lang="zh-CN" altLang="en-US"/>
              <a:t>从焦点发射的电磁波经抛物面反射，垂直于准线传输</a:t>
            </a:r>
            <a:endParaRPr lang="en-US" altLang="zh-CN"/>
          </a:p>
          <a:p>
            <a:pPr lvl="1"/>
            <a:r>
              <a:rPr lang="zh-CN" altLang="en-US"/>
              <a:t>用于汽车车灯、光学和无线望远镜等</a:t>
            </a:r>
          </a:p>
        </p:txBody>
      </p:sp>
      <p:sp>
        <p:nvSpPr>
          <p:cNvPr id="4" name="灯片编号占位符 3"/>
          <p:cNvSpPr>
            <a:spLocks noGrp="1"/>
          </p:cNvSpPr>
          <p:nvPr>
            <p:ph type="sldNum" sz="quarter" idx="12"/>
          </p:nvPr>
        </p:nvSpPr>
        <p:spPr/>
        <p:txBody>
          <a:bodyPr/>
          <a:lstStyle/>
          <a:p>
            <a:pPr>
              <a:defRPr/>
            </a:pPr>
            <a:fld id="{7FE185F4-4CF7-41B3-BC12-B20B73006A7C}" type="slidenum">
              <a:rPr lang="zh-CN" altLang="en-US" smtClean="0"/>
              <a:t>26</a:t>
            </a:fld>
            <a:endParaRPr lang="zh-CN" altLang="en-US"/>
          </a:p>
        </p:txBody>
      </p:sp>
      <p:pic>
        <p:nvPicPr>
          <p:cNvPr id="22531" name="Picture 4"/>
          <p:cNvPicPr>
            <a:picLocks noChangeAspect="1" noChangeArrowheads="1"/>
          </p:cNvPicPr>
          <p:nvPr/>
        </p:nvPicPr>
        <p:blipFill>
          <a:blip r:embed="rId2"/>
          <a:srcRect/>
          <a:stretch>
            <a:fillRect/>
          </a:stretch>
        </p:blipFill>
        <p:spPr bwMode="auto">
          <a:xfrm>
            <a:off x="4067175" y="3387725"/>
            <a:ext cx="4465638" cy="3281363"/>
          </a:xfrm>
          <a:prstGeom prst="rect">
            <a:avLst/>
          </a:prstGeom>
          <a:noFill/>
          <a:ln w="9525">
            <a:noFill/>
            <a:miter lim="800000"/>
            <a:headEnd/>
            <a:tailEnd/>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文本占位符 401410"/>
          <p:cNvSpPr>
            <a:spLocks noGrp="1"/>
          </p:cNvSpPr>
          <p:nvPr>
            <p:ph type="body" idx="1"/>
          </p:nvPr>
        </p:nvSpPr>
        <p:spPr>
          <a:xfrm>
            <a:off x="0" y="762000"/>
            <a:ext cx="9144000" cy="6096000"/>
          </a:xfrm>
        </p:spPr>
        <p:txBody>
          <a:bodyPr/>
          <a:lstStyle/>
          <a:p>
            <a:pPr>
              <a:buNone/>
            </a:pPr>
            <a:r>
              <a:rPr lang="en-US" altLang="zh-CN" sz="2000" dirty="0">
                <a:latin typeface="宋体" panose="02010600030101010101" pitchFamily="2" charset="-122"/>
              </a:rPr>
              <a:t>     </a:t>
            </a:r>
            <a:r>
              <a:rPr lang="zh-CN" altLang="en-US" sz="2000" b="1" dirty="0">
                <a:solidFill>
                  <a:srgbClr val="000099"/>
                </a:solidFill>
                <a:latin typeface="宋体" panose="02010600030101010101" pitchFamily="2" charset="-122"/>
              </a:rPr>
              <a:t>按馈源的馈电位置可分为前馈和后馈，其中每一种又可分为正馈和偏馈。按反射面的设置还可分为单反射面天线和双反射面天线，双反射面天线由一次（主）反射面和二次（副）反射面组成。</a:t>
            </a:r>
            <a:r>
              <a:rPr lang="zh-CN" altLang="en-US" sz="2800" b="1" dirty="0">
                <a:solidFill>
                  <a:srgbClr val="000099"/>
                </a:solidFill>
                <a:latin typeface="宋体" panose="02010600030101010101" pitchFamily="2" charset="-122"/>
              </a:rPr>
              <a:t> </a:t>
            </a:r>
          </a:p>
        </p:txBody>
      </p:sp>
      <p:sp>
        <p:nvSpPr>
          <p:cNvPr id="401413" name="标题 401412"/>
          <p:cNvSpPr>
            <a:spLocks noGrp="1"/>
          </p:cNvSpPr>
          <p:nvPr>
            <p:ph type="title"/>
          </p:nvPr>
        </p:nvSpPr>
        <p:spPr>
          <a:xfrm>
            <a:off x="0" y="71755"/>
            <a:ext cx="9144000" cy="762000"/>
          </a:xfrm>
          <a:prstGeom prst="bevel">
            <a:avLst>
              <a:gd name="adj" fmla="val 18208"/>
            </a:avLst>
          </a:prstGeom>
          <a:noFill/>
          <a:ln>
            <a:noFill/>
            <a:miter/>
          </a:ln>
        </p:spPr>
        <p:txBody>
          <a:bodyPr vert="horz" wrap="square" lIns="91440" tIns="45720" rIns="91440" bIns="45720" anchor="ctr"/>
          <a:lstStyle/>
          <a:p>
            <a:pPr algn="ctr" eaLnBrk="0" hangingPunct="0">
              <a:lnSpc>
                <a:spcPct val="120000"/>
              </a:lnSpc>
            </a:pPr>
            <a:r>
              <a:rPr lang="zh-CN" altLang="en-US" sz="2800" dirty="0">
                <a:solidFill>
                  <a:schemeClr val="tx1"/>
                </a:solidFill>
                <a:latin typeface="宋体" panose="02010600030101010101" pitchFamily="2" charset="-122"/>
              </a:rPr>
              <a:t>几种常用的反射面天线</a:t>
            </a:r>
          </a:p>
        </p:txBody>
      </p:sp>
      <p:grpSp>
        <p:nvGrpSpPr>
          <p:cNvPr id="401503" name="组合 401502"/>
          <p:cNvGrpSpPr/>
          <p:nvPr/>
        </p:nvGrpSpPr>
        <p:grpSpPr>
          <a:xfrm>
            <a:off x="4800600" y="1752600"/>
            <a:ext cx="3200400" cy="2051050"/>
            <a:chOff x="3024" y="1104"/>
            <a:chExt cx="2016" cy="1292"/>
          </a:xfrm>
          <a:solidFill>
            <a:schemeClr val="tx2"/>
          </a:solidFill>
        </p:grpSpPr>
        <p:sp>
          <p:nvSpPr>
            <p:cNvPr id="401415" name="任意多边形 401414"/>
            <p:cNvSpPr/>
            <p:nvPr/>
          </p:nvSpPr>
          <p:spPr>
            <a:xfrm flipH="1">
              <a:off x="3542" y="1104"/>
              <a:ext cx="265" cy="1292"/>
            </a:xfrm>
            <a:custGeom>
              <a:avLst/>
              <a:gdLst>
                <a:gd name="txL" fmla="*/ 0 w 21600"/>
                <a:gd name="txT" fmla="*/ 0 h 43188"/>
                <a:gd name="txR" fmla="*/ 21600 w 21600"/>
                <a:gd name="txB" fmla="*/ 43188 h 43188"/>
              </a:gdLst>
              <a:ahLst/>
              <a:cxnLst>
                <a:cxn ang="270">
                  <a:pos x="0" y="0"/>
                </a:cxn>
                <a:cxn ang="90">
                  <a:pos x="722" y="43187"/>
                </a:cxn>
                <a:cxn ang="90">
                  <a:pos x="0" y="21600"/>
                </a:cxn>
              </a:cxnLst>
              <a:rect l="txL" t="txT" r="txR" b="txB"/>
              <a:pathLst>
                <a:path w="21600" h="43188" fill="none">
                  <a:moveTo>
                    <a:pt x="0" y="0"/>
                  </a:moveTo>
                  <a:arcTo wR="21600" hR="21600" stAng="-5400000" swAng="10685064"/>
                </a:path>
                <a:path w="21600" h="43188" stroke="0">
                  <a:moveTo>
                    <a:pt x="0" y="0"/>
                  </a:moveTo>
                  <a:arcTo wR="21600" hR="21600" stAng="-5400000" swAng="10685064"/>
                  <a:lnTo>
                    <a:pt x="0" y="21600"/>
                  </a:lnTo>
                  <a:close/>
                </a:path>
              </a:pathLst>
            </a:custGeom>
            <a:grpFill/>
            <a:ln w="28575" cap="flat" cmpd="sng">
              <a:solidFill>
                <a:srgbClr val="FF0000"/>
              </a:solidFill>
              <a:prstDash val="solid"/>
              <a:headEnd type="none" w="med" len="med"/>
              <a:tailEnd type="none" w="med" len="med"/>
            </a:ln>
          </p:spPr>
          <p:txBody>
            <a:bodyPr/>
            <a:lstStyle/>
            <a:p>
              <a:endParaRPr lang="zh-CN" altLang="en-US"/>
            </a:p>
          </p:txBody>
        </p:sp>
        <p:sp>
          <p:nvSpPr>
            <p:cNvPr id="401416" name="任意多边形 401415"/>
            <p:cNvSpPr/>
            <p:nvPr/>
          </p:nvSpPr>
          <p:spPr>
            <a:xfrm rot="-16151971">
              <a:off x="3721" y="1733"/>
              <a:ext cx="111" cy="163"/>
            </a:xfrm>
            <a:custGeom>
              <a:avLst/>
              <a:gdLst>
                <a:gd name="txL" fmla="*/ 4500 w 21600"/>
                <a:gd name="txT" fmla="*/ 4500 h 21600"/>
                <a:gd name="txR" fmla="*/ 17100 w 21600"/>
                <a:gd name="txB" fmla="*/ 17100 h 21600"/>
              </a:gdLst>
              <a:ahLst/>
              <a:cxnLst>
                <a:cxn ang="0">
                  <a:pos x="18900" y="10800"/>
                </a:cxn>
                <a:cxn ang="90">
                  <a:pos x="10800" y="21600"/>
                </a:cxn>
                <a:cxn ang="180">
                  <a:pos x="2700" y="10800"/>
                </a:cxn>
                <a:cxn ang="270">
                  <a:pos x="10800" y="0"/>
                </a:cxn>
              </a:cxnLst>
              <a:rect l="txL" t="txT" r="txR" b="txB"/>
              <a:pathLst>
                <a:path w="21600" h="21600">
                  <a:moveTo>
                    <a:pt x="0" y="0"/>
                  </a:moveTo>
                  <a:lnTo>
                    <a:pt x="5400" y="21600"/>
                  </a:lnTo>
                  <a:lnTo>
                    <a:pt x="16200" y="21600"/>
                  </a:lnTo>
                  <a:lnTo>
                    <a:pt x="21600" y="0"/>
                  </a:lnTo>
                  <a:close/>
                </a:path>
              </a:pathLst>
            </a:custGeom>
            <a:grpFill/>
            <a:ln w="19050" cap="flat" cmpd="sng">
              <a:solidFill>
                <a:srgbClr val="FFFF00"/>
              </a:solidFill>
              <a:prstDash val="solid"/>
              <a:miter/>
              <a:headEnd type="none" w="med" len="med"/>
              <a:tailEnd type="none" w="med" len="med"/>
            </a:ln>
          </p:spPr>
          <p:txBody>
            <a:bodyPr/>
            <a:lstStyle/>
            <a:p>
              <a:endParaRPr lang="zh-CN" altLang="en-US"/>
            </a:p>
          </p:txBody>
        </p:sp>
        <p:sp>
          <p:nvSpPr>
            <p:cNvPr id="401417" name="直接连接符 401416"/>
            <p:cNvSpPr/>
            <p:nvPr/>
          </p:nvSpPr>
          <p:spPr>
            <a:xfrm>
              <a:off x="3317" y="1741"/>
              <a:ext cx="909" cy="0"/>
            </a:xfrm>
            <a:prstGeom prst="line">
              <a:avLst/>
            </a:prstGeom>
            <a:grpFill/>
            <a:ln w="28575" cap="flat" cmpd="sng">
              <a:solidFill>
                <a:schemeClr val="tx1"/>
              </a:solidFill>
              <a:prstDash val="solid"/>
              <a:headEnd type="none" w="med" len="med"/>
              <a:tailEnd type="none" w="med" len="med"/>
            </a:ln>
          </p:spPr>
        </p:sp>
        <p:sp>
          <p:nvSpPr>
            <p:cNvPr id="401418" name="圆角矩形标注 401417"/>
            <p:cNvSpPr/>
            <p:nvPr/>
          </p:nvSpPr>
          <p:spPr>
            <a:xfrm>
              <a:off x="3168" y="1242"/>
              <a:ext cx="231" cy="444"/>
            </a:xfrm>
            <a:prstGeom prst="wedgeRoundRectCallout">
              <a:avLst>
                <a:gd name="adj1" fmla="val 234417"/>
                <a:gd name="adj2" fmla="val 65542"/>
                <a:gd name="adj3" fmla="val 16667"/>
              </a:avLst>
            </a:prstGeom>
            <a:grpFill/>
            <a:ln w="9525" cap="flat" cmpd="sng">
              <a:solidFill>
                <a:srgbClr val="FFFFFF"/>
              </a:solidFill>
              <a:prstDash val="solid"/>
              <a:miter/>
              <a:headEnd type="none" w="med" len="med"/>
              <a:tailEnd type="none" w="med" len="med"/>
            </a:ln>
          </p:spPr>
          <p:txBody>
            <a:bodyPr/>
            <a:lstStyle/>
            <a:p>
              <a:pPr lvl="0" algn="just" eaLnBrk="0" hangingPunct="0">
                <a:spcBef>
                  <a:spcPct val="0"/>
                </a:spcBef>
              </a:pPr>
              <a:r>
                <a:rPr lang="zh-CN" altLang="en-US" sz="1600" b="0" dirty="0">
                  <a:solidFill>
                    <a:srgbClr val="FFFFFF"/>
                  </a:solidFill>
                  <a:latin typeface="Times New Roman" panose="02020603050405020304" pitchFamily="18" charset="0"/>
                  <a:ea typeface="宋体" panose="02010600030101010101" pitchFamily="2" charset="-122"/>
                </a:rPr>
                <a:t>馈源</a:t>
              </a:r>
            </a:p>
          </p:txBody>
        </p:sp>
        <p:sp>
          <p:nvSpPr>
            <p:cNvPr id="401419" name="任意多边形 401418"/>
            <p:cNvSpPr/>
            <p:nvPr/>
          </p:nvSpPr>
          <p:spPr>
            <a:xfrm flipH="1">
              <a:off x="4124" y="1630"/>
              <a:ext cx="163" cy="185"/>
            </a:xfrm>
            <a:custGeom>
              <a:avLst/>
              <a:gdLst>
                <a:gd name="txL" fmla="*/ 0 w 21600"/>
                <a:gd name="txT" fmla="*/ 0 h 20696"/>
                <a:gd name="txR" fmla="*/ 21600 w 21600"/>
                <a:gd name="txB" fmla="*/ 20696 h 20696"/>
              </a:gdLst>
              <a:ahLst/>
              <a:cxnLst>
                <a:cxn ang="270">
                  <a:pos x="6184" y="0"/>
                </a:cxn>
                <a:cxn ang="0">
                  <a:pos x="21600" y="20696"/>
                </a:cxn>
                <a:cxn ang="180">
                  <a:pos x="0" y="20696"/>
                </a:cxn>
              </a:cxnLst>
              <a:rect l="txL" t="txT" r="txR" b="txB"/>
              <a:pathLst>
                <a:path w="21600" h="20696" fill="none">
                  <a:moveTo>
                    <a:pt x="6184" y="0"/>
                  </a:moveTo>
                  <a:arcTo wR="21600" hR="21600" stAng="-4401826" swAng="4401826"/>
                </a:path>
                <a:path w="21600" h="20696" stroke="0">
                  <a:moveTo>
                    <a:pt x="6184" y="0"/>
                  </a:moveTo>
                  <a:arcTo wR="21600" hR="21600" stAng="-4401826" swAng="4401826"/>
                  <a:lnTo>
                    <a:pt x="0" y="20696"/>
                  </a:lnTo>
                  <a:close/>
                </a:path>
              </a:pathLst>
            </a:custGeom>
            <a:grpFill/>
            <a:ln w="28575" cap="flat" cmpd="sng">
              <a:solidFill>
                <a:srgbClr val="CC3300"/>
              </a:solidFill>
              <a:prstDash val="solid"/>
              <a:headEnd type="none" w="med" len="med"/>
              <a:tailEnd type="none" w="med" len="med"/>
            </a:ln>
          </p:spPr>
          <p:txBody>
            <a:bodyPr/>
            <a:lstStyle/>
            <a:p>
              <a:endParaRPr lang="zh-CN" altLang="en-US"/>
            </a:p>
          </p:txBody>
        </p:sp>
        <p:sp>
          <p:nvSpPr>
            <p:cNvPr id="401420" name="任意多边形 401419"/>
            <p:cNvSpPr/>
            <p:nvPr/>
          </p:nvSpPr>
          <p:spPr>
            <a:xfrm rot="21600000" flipH="1" flipV="1">
              <a:off x="4124" y="1776"/>
              <a:ext cx="163" cy="185"/>
            </a:xfrm>
            <a:custGeom>
              <a:avLst/>
              <a:gdLst>
                <a:gd name="txL" fmla="*/ 0 w 21600"/>
                <a:gd name="txT" fmla="*/ 0 h 20696"/>
                <a:gd name="txR" fmla="*/ 21600 w 21600"/>
                <a:gd name="txB" fmla="*/ 20696 h 20696"/>
              </a:gdLst>
              <a:ahLst/>
              <a:cxnLst>
                <a:cxn ang="270">
                  <a:pos x="6184" y="0"/>
                </a:cxn>
                <a:cxn ang="0">
                  <a:pos x="21600" y="20696"/>
                </a:cxn>
                <a:cxn ang="180">
                  <a:pos x="0" y="20696"/>
                </a:cxn>
              </a:cxnLst>
              <a:rect l="txL" t="txT" r="txR" b="txB"/>
              <a:pathLst>
                <a:path w="21600" h="20696" fill="none">
                  <a:moveTo>
                    <a:pt x="6184" y="0"/>
                  </a:moveTo>
                  <a:arcTo wR="21600" hR="21600" stAng="-4401826" swAng="4401826"/>
                </a:path>
                <a:path w="21600" h="20696" stroke="0">
                  <a:moveTo>
                    <a:pt x="6184" y="0"/>
                  </a:moveTo>
                  <a:arcTo wR="21600" hR="21600" stAng="-4401826" swAng="4401826"/>
                  <a:lnTo>
                    <a:pt x="0" y="20696"/>
                  </a:lnTo>
                  <a:close/>
                </a:path>
              </a:pathLst>
            </a:custGeom>
            <a:grpFill/>
            <a:ln w="28575" cap="flat" cmpd="sng">
              <a:solidFill>
                <a:srgbClr val="CC3300"/>
              </a:solidFill>
              <a:prstDash val="solid"/>
              <a:headEnd type="none" w="med" len="med"/>
              <a:tailEnd type="none" w="med" len="med"/>
            </a:ln>
          </p:spPr>
          <p:txBody>
            <a:bodyPr/>
            <a:lstStyle/>
            <a:p>
              <a:endParaRPr lang="zh-CN" altLang="en-US"/>
            </a:p>
          </p:txBody>
        </p:sp>
        <p:sp>
          <p:nvSpPr>
            <p:cNvPr id="401421" name="圆角矩形标注 401420"/>
            <p:cNvSpPr/>
            <p:nvPr/>
          </p:nvSpPr>
          <p:spPr>
            <a:xfrm>
              <a:off x="3024" y="1968"/>
              <a:ext cx="432" cy="369"/>
            </a:xfrm>
            <a:prstGeom prst="wedgeRoundRectCallout">
              <a:avLst>
                <a:gd name="adj1" fmla="val 65509"/>
                <a:gd name="adj2" fmla="val -93903"/>
                <a:gd name="adj3" fmla="val 16667"/>
              </a:avLst>
            </a:prstGeom>
            <a:grpFill/>
            <a:ln w="9525" cap="flat" cmpd="sng">
              <a:solidFill>
                <a:srgbClr val="FFFFFF"/>
              </a:solidFill>
              <a:prstDash val="solid"/>
              <a:miter/>
              <a:headEnd type="none" w="med" len="med"/>
              <a:tailEnd type="none" w="med" len="med"/>
            </a:ln>
          </p:spPr>
          <p:txBody>
            <a:bodyPr/>
            <a:lstStyle/>
            <a:p>
              <a:pPr lvl="0" algn="just" eaLnBrk="0" hangingPunct="0">
                <a:spcBef>
                  <a:spcPct val="0"/>
                </a:spcBef>
              </a:pPr>
              <a:r>
                <a:rPr lang="zh-CN" altLang="en-US" sz="1600" b="0" dirty="0">
                  <a:solidFill>
                    <a:srgbClr val="FFFFFF"/>
                  </a:solidFill>
                  <a:latin typeface="Times New Roman" panose="02020603050405020304" pitchFamily="18" charset="0"/>
                  <a:ea typeface="宋体" panose="02010600030101010101" pitchFamily="2" charset="-122"/>
                </a:rPr>
                <a:t>主反</a:t>
              </a:r>
            </a:p>
            <a:p>
              <a:pPr lvl="0" algn="just" eaLnBrk="0" hangingPunct="0">
                <a:spcBef>
                  <a:spcPct val="0"/>
                </a:spcBef>
              </a:pPr>
              <a:r>
                <a:rPr lang="zh-CN" altLang="en-US" sz="1600" b="0" dirty="0">
                  <a:solidFill>
                    <a:srgbClr val="FFFFFF"/>
                  </a:solidFill>
                  <a:latin typeface="Times New Roman" panose="02020603050405020304" pitchFamily="18" charset="0"/>
                  <a:ea typeface="宋体" panose="02010600030101010101" pitchFamily="2" charset="-122"/>
                </a:rPr>
                <a:t>射面</a:t>
              </a:r>
            </a:p>
          </p:txBody>
        </p:sp>
        <p:sp>
          <p:nvSpPr>
            <p:cNvPr id="401422" name="圆角矩形标注 401421"/>
            <p:cNvSpPr/>
            <p:nvPr/>
          </p:nvSpPr>
          <p:spPr>
            <a:xfrm>
              <a:off x="4338" y="1473"/>
              <a:ext cx="702" cy="249"/>
            </a:xfrm>
            <a:prstGeom prst="wedgeRoundRectCallout">
              <a:avLst>
                <a:gd name="adj1" fmla="val -73079"/>
                <a:gd name="adj2" fmla="val 123894"/>
                <a:gd name="adj3" fmla="val 16667"/>
              </a:avLst>
            </a:prstGeom>
            <a:grpFill/>
            <a:ln w="9525" cap="flat" cmpd="sng">
              <a:solidFill>
                <a:srgbClr val="FFFFFF"/>
              </a:solidFill>
              <a:prstDash val="solid"/>
              <a:miter/>
              <a:headEnd type="none" w="med" len="med"/>
              <a:tailEnd type="none" w="med" len="med"/>
            </a:ln>
          </p:spPr>
          <p:txBody>
            <a:bodyPr/>
            <a:lstStyle/>
            <a:p>
              <a:pPr lvl="0" algn="just" eaLnBrk="0" hangingPunct="0">
                <a:spcBef>
                  <a:spcPct val="0"/>
                </a:spcBef>
              </a:pPr>
              <a:r>
                <a:rPr lang="zh-CN" altLang="en-US" sz="1600" b="0" dirty="0">
                  <a:solidFill>
                    <a:srgbClr val="FFFFFF"/>
                  </a:solidFill>
                  <a:latin typeface="Times New Roman" panose="02020603050405020304" pitchFamily="18" charset="0"/>
                  <a:ea typeface="宋体" panose="02010600030101010101" pitchFamily="2" charset="-122"/>
                </a:rPr>
                <a:t>副反射面</a:t>
              </a:r>
            </a:p>
          </p:txBody>
        </p:sp>
        <p:sp>
          <p:nvSpPr>
            <p:cNvPr id="401423" name="直接连接符 401422"/>
            <p:cNvSpPr/>
            <p:nvPr/>
          </p:nvSpPr>
          <p:spPr>
            <a:xfrm flipV="1">
              <a:off x="3858" y="1630"/>
              <a:ext cx="368" cy="185"/>
            </a:xfrm>
            <a:prstGeom prst="line">
              <a:avLst/>
            </a:prstGeom>
            <a:grpFill/>
            <a:ln w="9525" cap="flat" cmpd="sng">
              <a:solidFill>
                <a:srgbClr val="FFFFFF"/>
              </a:solidFill>
              <a:prstDash val="solid"/>
              <a:headEnd type="none" w="med" len="med"/>
              <a:tailEnd type="triangle" w="med" len="med"/>
            </a:ln>
          </p:spPr>
        </p:sp>
        <p:sp>
          <p:nvSpPr>
            <p:cNvPr id="401424" name="直接连接符 401423"/>
            <p:cNvSpPr/>
            <p:nvPr/>
          </p:nvSpPr>
          <p:spPr>
            <a:xfrm flipH="1" flipV="1">
              <a:off x="3634" y="1242"/>
              <a:ext cx="592" cy="314"/>
            </a:xfrm>
            <a:prstGeom prst="line">
              <a:avLst/>
            </a:prstGeom>
            <a:grpFill/>
            <a:ln w="9525" cap="flat" cmpd="sng">
              <a:solidFill>
                <a:schemeClr val="tx1"/>
              </a:solidFill>
              <a:prstDash val="solid"/>
              <a:headEnd type="none" w="med" len="med"/>
              <a:tailEnd type="triangle" w="med" len="med"/>
            </a:ln>
          </p:spPr>
        </p:sp>
        <p:sp>
          <p:nvSpPr>
            <p:cNvPr id="401425" name="直接连接符 401424"/>
            <p:cNvSpPr/>
            <p:nvPr/>
          </p:nvSpPr>
          <p:spPr>
            <a:xfrm>
              <a:off x="3654" y="1261"/>
              <a:ext cx="746" cy="0"/>
            </a:xfrm>
            <a:prstGeom prst="line">
              <a:avLst/>
            </a:prstGeom>
            <a:grpFill/>
            <a:ln w="9525" cap="flat" cmpd="sng">
              <a:solidFill>
                <a:schemeClr val="tx1"/>
              </a:solidFill>
              <a:prstDash val="solid"/>
              <a:headEnd type="none" w="med" len="med"/>
              <a:tailEnd type="triangle" w="med" len="med"/>
            </a:ln>
          </p:spPr>
        </p:sp>
      </p:grpSp>
      <p:grpSp>
        <p:nvGrpSpPr>
          <p:cNvPr id="401502" name="组合 401501"/>
          <p:cNvGrpSpPr/>
          <p:nvPr/>
        </p:nvGrpSpPr>
        <p:grpSpPr>
          <a:xfrm>
            <a:off x="1143000" y="1905000"/>
            <a:ext cx="2443163" cy="2286000"/>
            <a:chOff x="720" y="1200"/>
            <a:chExt cx="1539" cy="1440"/>
          </a:xfrm>
          <a:solidFill>
            <a:schemeClr val="tx2"/>
          </a:solidFill>
        </p:grpSpPr>
        <p:sp>
          <p:nvSpPr>
            <p:cNvPr id="401426" name="任意多边形 401425"/>
            <p:cNvSpPr/>
            <p:nvPr/>
          </p:nvSpPr>
          <p:spPr>
            <a:xfrm flipH="1">
              <a:off x="954" y="1200"/>
              <a:ext cx="276" cy="1440"/>
            </a:xfrm>
            <a:custGeom>
              <a:avLst/>
              <a:gdLst>
                <a:gd name="txL" fmla="*/ 0 w 21600"/>
                <a:gd name="txT" fmla="*/ 0 h 43188"/>
                <a:gd name="txR" fmla="*/ 21600 w 21600"/>
                <a:gd name="txB" fmla="*/ 43188 h 43188"/>
              </a:gdLst>
              <a:ahLst/>
              <a:cxnLst>
                <a:cxn ang="270">
                  <a:pos x="0" y="0"/>
                </a:cxn>
                <a:cxn ang="90">
                  <a:pos x="722" y="43187"/>
                </a:cxn>
                <a:cxn ang="90">
                  <a:pos x="0" y="21600"/>
                </a:cxn>
              </a:cxnLst>
              <a:rect l="txL" t="txT" r="txR" b="txB"/>
              <a:pathLst>
                <a:path w="21600" h="43188" fill="none">
                  <a:moveTo>
                    <a:pt x="0" y="0"/>
                  </a:moveTo>
                  <a:arcTo wR="21600" hR="21600" stAng="-5400000" swAng="10685064"/>
                </a:path>
                <a:path w="21600" h="43188" stroke="0">
                  <a:moveTo>
                    <a:pt x="0" y="0"/>
                  </a:moveTo>
                  <a:arcTo wR="21600" hR="21600" stAng="-5400000" swAng="10685064"/>
                  <a:lnTo>
                    <a:pt x="0" y="21600"/>
                  </a:lnTo>
                  <a:close/>
                </a:path>
              </a:pathLst>
            </a:custGeom>
            <a:grpFill/>
            <a:ln w="38100" cap="flat" cmpd="sng">
              <a:solidFill>
                <a:srgbClr val="CC3300"/>
              </a:solidFill>
              <a:prstDash val="solid"/>
              <a:headEnd type="none" w="med" len="med"/>
              <a:tailEnd type="none" w="med" len="med"/>
            </a:ln>
          </p:spPr>
          <p:txBody>
            <a:bodyPr/>
            <a:lstStyle/>
            <a:p>
              <a:endParaRPr lang="zh-CN" altLang="en-US"/>
            </a:p>
          </p:txBody>
        </p:sp>
        <p:sp>
          <p:nvSpPr>
            <p:cNvPr id="401427" name="任意多边形 401426"/>
            <p:cNvSpPr/>
            <p:nvPr/>
          </p:nvSpPr>
          <p:spPr>
            <a:xfrm rot="-5351971">
              <a:off x="1486" y="1824"/>
              <a:ext cx="123" cy="170"/>
            </a:xfrm>
            <a:custGeom>
              <a:avLst/>
              <a:gdLst>
                <a:gd name="txL" fmla="*/ 4500 w 21600"/>
                <a:gd name="txT" fmla="*/ 4500 h 21600"/>
                <a:gd name="txR" fmla="*/ 17100 w 21600"/>
                <a:gd name="txB" fmla="*/ 17100 h 21600"/>
              </a:gdLst>
              <a:ahLst/>
              <a:cxnLst>
                <a:cxn ang="0">
                  <a:pos x="18900" y="10800"/>
                </a:cxn>
                <a:cxn ang="90">
                  <a:pos x="10800" y="21600"/>
                </a:cxn>
                <a:cxn ang="180">
                  <a:pos x="2700" y="10800"/>
                </a:cxn>
                <a:cxn ang="270">
                  <a:pos x="10800" y="0"/>
                </a:cxn>
              </a:cxnLst>
              <a:rect l="txL" t="txT" r="txR" b="txB"/>
              <a:pathLst>
                <a:path w="21600" h="21600">
                  <a:moveTo>
                    <a:pt x="0" y="0"/>
                  </a:moveTo>
                  <a:lnTo>
                    <a:pt x="5400" y="21600"/>
                  </a:lnTo>
                  <a:lnTo>
                    <a:pt x="16200" y="21600"/>
                  </a:lnTo>
                  <a:lnTo>
                    <a:pt x="21600" y="0"/>
                  </a:lnTo>
                  <a:close/>
                </a:path>
              </a:pathLst>
            </a:custGeom>
            <a:grpFill/>
            <a:ln w="19050" cap="flat" cmpd="sng">
              <a:solidFill>
                <a:srgbClr val="FFFF00"/>
              </a:solidFill>
              <a:prstDash val="solid"/>
              <a:miter/>
              <a:headEnd type="none" w="med" len="med"/>
              <a:tailEnd type="none" w="med" len="med"/>
            </a:ln>
          </p:spPr>
          <p:txBody>
            <a:bodyPr/>
            <a:lstStyle/>
            <a:p>
              <a:endParaRPr lang="zh-CN" altLang="en-US"/>
            </a:p>
          </p:txBody>
        </p:sp>
        <p:sp>
          <p:nvSpPr>
            <p:cNvPr id="401428" name="直接连接符 401427"/>
            <p:cNvSpPr/>
            <p:nvPr/>
          </p:nvSpPr>
          <p:spPr>
            <a:xfrm>
              <a:off x="720" y="1910"/>
              <a:ext cx="945" cy="0"/>
            </a:xfrm>
            <a:prstGeom prst="line">
              <a:avLst/>
            </a:prstGeom>
            <a:grpFill/>
            <a:ln w="28575" cap="flat" cmpd="sng">
              <a:solidFill>
                <a:schemeClr val="tx1"/>
              </a:solidFill>
              <a:prstDash val="solid"/>
              <a:headEnd type="none" w="med" len="med"/>
              <a:tailEnd type="none" w="med" len="med"/>
            </a:ln>
          </p:spPr>
        </p:sp>
        <p:sp>
          <p:nvSpPr>
            <p:cNvPr id="401429" name="圆角矩形标注 401428"/>
            <p:cNvSpPr/>
            <p:nvPr/>
          </p:nvSpPr>
          <p:spPr>
            <a:xfrm>
              <a:off x="1223" y="2208"/>
              <a:ext cx="553" cy="247"/>
            </a:xfrm>
            <a:prstGeom prst="wedgeRoundRectCallout">
              <a:avLst>
                <a:gd name="adj1" fmla="val -83273"/>
                <a:gd name="adj2" fmla="val 46759"/>
                <a:gd name="adj3" fmla="val 16667"/>
              </a:avLst>
            </a:prstGeom>
            <a:grpFill/>
            <a:ln w="9525" cap="flat" cmpd="sng">
              <a:solidFill>
                <a:srgbClr val="FFFFFF"/>
              </a:solidFill>
              <a:prstDash val="solid"/>
              <a:miter/>
              <a:headEnd type="none" w="med" len="med"/>
              <a:tailEnd type="none" w="med" len="med"/>
            </a:ln>
          </p:spPr>
          <p:txBody>
            <a:bodyPr/>
            <a:lstStyle/>
            <a:p>
              <a:pPr lvl="0" algn="just" eaLnBrk="0" hangingPunct="0">
                <a:spcBef>
                  <a:spcPct val="0"/>
                </a:spcBef>
              </a:pPr>
              <a:r>
                <a:rPr lang="zh-CN" altLang="en-US" sz="1600" b="0" dirty="0">
                  <a:solidFill>
                    <a:srgbClr val="FFFFFF"/>
                  </a:solidFill>
                  <a:latin typeface="Times New Roman" panose="02020603050405020304" pitchFamily="18" charset="0"/>
                  <a:ea typeface="宋体" panose="02010600030101010101" pitchFamily="2" charset="-122"/>
                </a:rPr>
                <a:t>反射面</a:t>
              </a:r>
            </a:p>
          </p:txBody>
        </p:sp>
        <p:sp>
          <p:nvSpPr>
            <p:cNvPr id="401430" name="圆角矩形标注 401429"/>
            <p:cNvSpPr/>
            <p:nvPr/>
          </p:nvSpPr>
          <p:spPr>
            <a:xfrm>
              <a:off x="1824" y="1632"/>
              <a:ext cx="435" cy="278"/>
            </a:xfrm>
            <a:prstGeom prst="wedgeRoundRectCallout">
              <a:avLst>
                <a:gd name="adj1" fmla="val -118968"/>
                <a:gd name="adj2" fmla="val 55037"/>
                <a:gd name="adj3" fmla="val 16667"/>
              </a:avLst>
            </a:prstGeom>
            <a:grpFill/>
            <a:ln w="9525" cap="flat" cmpd="sng">
              <a:solidFill>
                <a:srgbClr val="FFFFFF"/>
              </a:solidFill>
              <a:prstDash val="solid"/>
              <a:miter/>
              <a:headEnd type="none" w="med" len="med"/>
              <a:tailEnd type="none" w="med" len="med"/>
            </a:ln>
          </p:spPr>
          <p:txBody>
            <a:bodyPr/>
            <a:lstStyle/>
            <a:p>
              <a:pPr lvl="0" algn="just" eaLnBrk="0" hangingPunct="0">
                <a:spcBef>
                  <a:spcPct val="0"/>
                </a:spcBef>
              </a:pPr>
              <a:r>
                <a:rPr lang="zh-CN" altLang="en-US" sz="1600" b="0" dirty="0">
                  <a:solidFill>
                    <a:srgbClr val="FFFFFF"/>
                  </a:solidFill>
                  <a:latin typeface="Times New Roman" panose="02020603050405020304" pitchFamily="18" charset="0"/>
                  <a:ea typeface="宋体" panose="02010600030101010101" pitchFamily="2" charset="-122"/>
                </a:rPr>
                <a:t>馈源</a:t>
              </a:r>
            </a:p>
          </p:txBody>
        </p:sp>
        <p:sp>
          <p:nvSpPr>
            <p:cNvPr id="401431" name="直接连接符 401430"/>
            <p:cNvSpPr/>
            <p:nvPr/>
          </p:nvSpPr>
          <p:spPr>
            <a:xfrm flipH="1" flipV="1">
              <a:off x="1049" y="1354"/>
              <a:ext cx="436" cy="556"/>
            </a:xfrm>
            <a:prstGeom prst="line">
              <a:avLst/>
            </a:prstGeom>
            <a:grpFill/>
            <a:ln w="9525" cap="flat" cmpd="sng">
              <a:solidFill>
                <a:schemeClr val="tx1"/>
              </a:solidFill>
              <a:prstDash val="solid"/>
              <a:headEnd type="none" w="med" len="med"/>
              <a:tailEnd type="triangle" w="med" len="med"/>
            </a:ln>
          </p:spPr>
        </p:sp>
        <p:sp>
          <p:nvSpPr>
            <p:cNvPr id="401432" name="直接连接符 401431"/>
            <p:cNvSpPr/>
            <p:nvPr/>
          </p:nvSpPr>
          <p:spPr>
            <a:xfrm>
              <a:off x="1049" y="1375"/>
              <a:ext cx="871" cy="0"/>
            </a:xfrm>
            <a:prstGeom prst="line">
              <a:avLst/>
            </a:prstGeom>
            <a:grpFill/>
            <a:ln w="9525" cap="flat" cmpd="sng">
              <a:solidFill>
                <a:schemeClr val="tx1"/>
              </a:solidFill>
              <a:prstDash val="solid"/>
              <a:headEnd type="none" w="med" len="med"/>
              <a:tailEnd type="triangle" w="med" len="med"/>
            </a:ln>
          </p:spPr>
        </p:sp>
      </p:grpSp>
      <p:grpSp>
        <p:nvGrpSpPr>
          <p:cNvPr id="401500" name="组合 401499"/>
          <p:cNvGrpSpPr/>
          <p:nvPr/>
        </p:nvGrpSpPr>
        <p:grpSpPr>
          <a:xfrm>
            <a:off x="1447800" y="4495800"/>
            <a:ext cx="2308225" cy="2209800"/>
            <a:chOff x="912" y="2832"/>
            <a:chExt cx="1454" cy="1392"/>
          </a:xfrm>
          <a:solidFill>
            <a:schemeClr val="tx2"/>
          </a:solidFill>
        </p:grpSpPr>
        <p:sp>
          <p:nvSpPr>
            <p:cNvPr id="401438" name="直接连接符 401437"/>
            <p:cNvSpPr/>
            <p:nvPr/>
          </p:nvSpPr>
          <p:spPr>
            <a:xfrm flipH="1" flipV="1">
              <a:off x="1024" y="3347"/>
              <a:ext cx="1072" cy="725"/>
            </a:xfrm>
            <a:prstGeom prst="line">
              <a:avLst/>
            </a:prstGeom>
            <a:grpFill/>
            <a:ln w="9525" cap="flat" cmpd="sng">
              <a:solidFill>
                <a:schemeClr val="tx1"/>
              </a:solidFill>
              <a:prstDash val="solid"/>
              <a:headEnd type="none" w="med" len="med"/>
              <a:tailEnd type="triangle" w="med" len="med"/>
            </a:ln>
          </p:spPr>
        </p:sp>
        <p:sp>
          <p:nvSpPr>
            <p:cNvPr id="401439" name="任意多边形 401438"/>
            <p:cNvSpPr/>
            <p:nvPr/>
          </p:nvSpPr>
          <p:spPr>
            <a:xfrm flipH="1">
              <a:off x="940" y="2832"/>
              <a:ext cx="442" cy="1111"/>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grpFill/>
            <a:ln w="28575" cap="flat" cmpd="sng">
              <a:solidFill>
                <a:srgbClr val="FF0000"/>
              </a:solidFill>
              <a:prstDash val="solid"/>
              <a:headEnd type="none" w="med" len="med"/>
              <a:tailEnd type="none" w="med" len="med"/>
            </a:ln>
          </p:spPr>
          <p:txBody>
            <a:bodyPr/>
            <a:lstStyle/>
            <a:p>
              <a:endParaRPr lang="zh-CN" altLang="en-US"/>
            </a:p>
          </p:txBody>
        </p:sp>
        <p:sp>
          <p:nvSpPr>
            <p:cNvPr id="401440" name="直接连接符 401439"/>
            <p:cNvSpPr/>
            <p:nvPr/>
          </p:nvSpPr>
          <p:spPr>
            <a:xfrm>
              <a:off x="940" y="3943"/>
              <a:ext cx="0" cy="141"/>
            </a:xfrm>
            <a:prstGeom prst="line">
              <a:avLst/>
            </a:prstGeom>
            <a:grpFill/>
            <a:ln w="9525" cap="flat" cmpd="sng">
              <a:solidFill>
                <a:schemeClr val="tx1"/>
              </a:solidFill>
              <a:prstDash val="sysDot"/>
              <a:headEnd type="none" w="med" len="med"/>
              <a:tailEnd type="none" w="med" len="med"/>
            </a:ln>
          </p:spPr>
        </p:sp>
        <p:sp>
          <p:nvSpPr>
            <p:cNvPr id="401441" name="直接连接符 401440"/>
            <p:cNvSpPr/>
            <p:nvPr/>
          </p:nvSpPr>
          <p:spPr>
            <a:xfrm>
              <a:off x="912" y="4084"/>
              <a:ext cx="1380" cy="0"/>
            </a:xfrm>
            <a:prstGeom prst="line">
              <a:avLst/>
            </a:prstGeom>
            <a:grpFill/>
            <a:ln w="9525" cap="flat" cmpd="sng">
              <a:solidFill>
                <a:schemeClr val="tx1"/>
              </a:solidFill>
              <a:prstDash val="solid"/>
              <a:headEnd type="none" w="med" len="med"/>
              <a:tailEnd type="none" w="med" len="med"/>
            </a:ln>
          </p:spPr>
        </p:sp>
        <p:sp>
          <p:nvSpPr>
            <p:cNvPr id="401442" name="任意多边形 401441"/>
            <p:cNvSpPr/>
            <p:nvPr/>
          </p:nvSpPr>
          <p:spPr>
            <a:xfrm rot="-2963534">
              <a:off x="2074" y="4071"/>
              <a:ext cx="129" cy="177"/>
            </a:xfrm>
            <a:custGeom>
              <a:avLst/>
              <a:gdLst>
                <a:gd name="txL" fmla="*/ 4500 w 21600"/>
                <a:gd name="txT" fmla="*/ 4500 h 21600"/>
                <a:gd name="txR" fmla="*/ 17100 w 21600"/>
                <a:gd name="txB" fmla="*/ 17100 h 21600"/>
              </a:gdLst>
              <a:ahLst/>
              <a:cxnLst>
                <a:cxn ang="0">
                  <a:pos x="18900" y="10800"/>
                </a:cxn>
                <a:cxn ang="90">
                  <a:pos x="10800" y="21600"/>
                </a:cxn>
                <a:cxn ang="180">
                  <a:pos x="2700" y="10800"/>
                </a:cxn>
                <a:cxn ang="270">
                  <a:pos x="10800" y="0"/>
                </a:cxn>
              </a:cxnLst>
              <a:rect l="txL" t="txT" r="txR" b="txB"/>
              <a:pathLst>
                <a:path w="21600" h="21600">
                  <a:moveTo>
                    <a:pt x="0" y="0"/>
                  </a:moveTo>
                  <a:lnTo>
                    <a:pt x="5400" y="21600"/>
                  </a:lnTo>
                  <a:lnTo>
                    <a:pt x="16200" y="21600"/>
                  </a:lnTo>
                  <a:lnTo>
                    <a:pt x="21600" y="0"/>
                  </a:lnTo>
                  <a:close/>
                </a:path>
              </a:pathLst>
            </a:custGeom>
            <a:grpFill/>
            <a:ln w="19050" cap="flat" cmpd="sng">
              <a:solidFill>
                <a:srgbClr val="FFFF00"/>
              </a:solidFill>
              <a:prstDash val="solid"/>
              <a:miter/>
              <a:headEnd type="none" w="med" len="med"/>
              <a:tailEnd type="none" w="med" len="med"/>
            </a:ln>
          </p:spPr>
          <p:txBody>
            <a:bodyPr/>
            <a:lstStyle/>
            <a:p>
              <a:endParaRPr lang="zh-CN" altLang="en-US"/>
            </a:p>
          </p:txBody>
        </p:sp>
        <p:sp>
          <p:nvSpPr>
            <p:cNvPr id="401443" name="直接连接符 401442"/>
            <p:cNvSpPr/>
            <p:nvPr/>
          </p:nvSpPr>
          <p:spPr>
            <a:xfrm flipH="1" flipV="1">
              <a:off x="940" y="3943"/>
              <a:ext cx="1119" cy="129"/>
            </a:xfrm>
            <a:prstGeom prst="line">
              <a:avLst/>
            </a:prstGeom>
            <a:grpFill/>
            <a:ln w="9525" cap="flat" cmpd="sng">
              <a:solidFill>
                <a:schemeClr val="tx1"/>
              </a:solidFill>
              <a:prstDash val="solid"/>
              <a:headEnd type="none" w="med" len="med"/>
              <a:tailEnd type="triangle" w="med" len="med"/>
            </a:ln>
          </p:spPr>
        </p:sp>
        <p:sp>
          <p:nvSpPr>
            <p:cNvPr id="401444" name="直接连接符 401443"/>
            <p:cNvSpPr/>
            <p:nvPr/>
          </p:nvSpPr>
          <p:spPr>
            <a:xfrm flipH="1" flipV="1">
              <a:off x="1382" y="2832"/>
              <a:ext cx="677" cy="1240"/>
            </a:xfrm>
            <a:prstGeom prst="line">
              <a:avLst/>
            </a:prstGeom>
            <a:grpFill/>
            <a:ln w="9525" cap="flat" cmpd="sng">
              <a:solidFill>
                <a:schemeClr val="tx1"/>
              </a:solidFill>
              <a:prstDash val="solid"/>
              <a:headEnd type="none" w="med" len="med"/>
              <a:tailEnd type="triangle" w="med" len="med"/>
            </a:ln>
          </p:spPr>
        </p:sp>
        <p:sp>
          <p:nvSpPr>
            <p:cNvPr id="401445" name="直接连接符 401444"/>
            <p:cNvSpPr/>
            <p:nvPr/>
          </p:nvSpPr>
          <p:spPr>
            <a:xfrm>
              <a:off x="940" y="3943"/>
              <a:ext cx="1110" cy="0"/>
            </a:xfrm>
            <a:prstGeom prst="line">
              <a:avLst/>
            </a:prstGeom>
            <a:grpFill/>
            <a:ln w="9525" cap="flat" cmpd="sng">
              <a:solidFill>
                <a:schemeClr val="tx1"/>
              </a:solidFill>
              <a:prstDash val="solid"/>
              <a:headEnd type="none" w="med" len="med"/>
              <a:tailEnd type="triangle" w="med" len="med"/>
            </a:ln>
          </p:spPr>
        </p:sp>
        <p:sp>
          <p:nvSpPr>
            <p:cNvPr id="401446" name="直接连接符 401445"/>
            <p:cNvSpPr/>
            <p:nvPr/>
          </p:nvSpPr>
          <p:spPr>
            <a:xfrm>
              <a:off x="1382" y="2832"/>
              <a:ext cx="677" cy="0"/>
            </a:xfrm>
            <a:prstGeom prst="line">
              <a:avLst/>
            </a:prstGeom>
            <a:grpFill/>
            <a:ln w="9525" cap="flat" cmpd="sng">
              <a:solidFill>
                <a:schemeClr val="tx1"/>
              </a:solidFill>
              <a:prstDash val="solid"/>
              <a:headEnd type="none" w="med" len="med"/>
              <a:tailEnd type="triangle" w="med" len="med"/>
            </a:ln>
          </p:spPr>
        </p:sp>
        <p:sp>
          <p:nvSpPr>
            <p:cNvPr id="401447" name="圆角矩形标注 401446"/>
            <p:cNvSpPr/>
            <p:nvPr/>
          </p:nvSpPr>
          <p:spPr>
            <a:xfrm>
              <a:off x="1130" y="3347"/>
              <a:ext cx="550" cy="280"/>
            </a:xfrm>
            <a:prstGeom prst="wedgeRoundRectCallout">
              <a:avLst>
                <a:gd name="adj1" fmla="val -79273"/>
                <a:gd name="adj2" fmla="val 46787"/>
                <a:gd name="adj3" fmla="val 16667"/>
              </a:avLst>
            </a:prstGeom>
            <a:grpFill/>
            <a:ln w="9525" cap="flat" cmpd="sng">
              <a:solidFill>
                <a:schemeClr val="tx1"/>
              </a:solidFill>
              <a:prstDash val="solid"/>
              <a:miter/>
              <a:headEnd type="none" w="med" len="med"/>
              <a:tailEnd type="none" w="med" len="med"/>
            </a:ln>
          </p:spPr>
          <p:txBody>
            <a:bodyPr/>
            <a:lstStyle/>
            <a:p>
              <a:pPr lvl="0" algn="just" eaLnBrk="0" hangingPunct="0">
                <a:spcBef>
                  <a:spcPct val="0"/>
                </a:spcBef>
              </a:pPr>
              <a:r>
                <a:rPr lang="zh-CN" altLang="en-US" sz="1600" b="0" dirty="0">
                  <a:solidFill>
                    <a:schemeClr val="bg1"/>
                  </a:solidFill>
                  <a:latin typeface="Times New Roman" panose="02020603050405020304" pitchFamily="18" charset="0"/>
                  <a:ea typeface="宋体" panose="02010600030101010101" pitchFamily="2" charset="-122"/>
                </a:rPr>
                <a:t>反射面</a:t>
              </a:r>
            </a:p>
          </p:txBody>
        </p:sp>
        <p:sp>
          <p:nvSpPr>
            <p:cNvPr id="401448" name="圆角矩形标注 401447"/>
            <p:cNvSpPr/>
            <p:nvPr/>
          </p:nvSpPr>
          <p:spPr>
            <a:xfrm>
              <a:off x="2112" y="3360"/>
              <a:ext cx="254" cy="351"/>
            </a:xfrm>
            <a:prstGeom prst="wedgeRoundRectCallout">
              <a:avLst>
                <a:gd name="adj1" fmla="val -41338"/>
                <a:gd name="adj2" fmla="val 162537"/>
                <a:gd name="adj3" fmla="val 16667"/>
              </a:avLst>
            </a:prstGeom>
            <a:grpFill/>
            <a:ln w="9525" cap="flat" cmpd="sng">
              <a:solidFill>
                <a:schemeClr val="tx1"/>
              </a:solidFill>
              <a:prstDash val="solid"/>
              <a:miter/>
              <a:headEnd type="none" w="med" len="med"/>
              <a:tailEnd type="none" w="med" len="med"/>
            </a:ln>
          </p:spPr>
          <p:txBody>
            <a:bodyPr/>
            <a:lstStyle/>
            <a:p>
              <a:pPr lvl="0" algn="just" eaLnBrk="0" hangingPunct="0">
                <a:spcBef>
                  <a:spcPct val="0"/>
                </a:spcBef>
              </a:pPr>
              <a:r>
                <a:rPr lang="zh-CN" altLang="en-US" sz="1600" b="0" dirty="0">
                  <a:solidFill>
                    <a:schemeClr val="bg1"/>
                  </a:solidFill>
                  <a:latin typeface="Times New Roman" panose="02020603050405020304" pitchFamily="18" charset="0"/>
                  <a:ea typeface="宋体" panose="02010600030101010101" pitchFamily="2" charset="-122"/>
                </a:rPr>
                <a:t>馈源</a:t>
              </a:r>
            </a:p>
          </p:txBody>
        </p:sp>
        <p:sp>
          <p:nvSpPr>
            <p:cNvPr id="401449" name="直接连接符 401448"/>
            <p:cNvSpPr/>
            <p:nvPr/>
          </p:nvSpPr>
          <p:spPr>
            <a:xfrm>
              <a:off x="1024" y="3347"/>
              <a:ext cx="1026" cy="0"/>
            </a:xfrm>
            <a:prstGeom prst="line">
              <a:avLst/>
            </a:prstGeom>
            <a:grpFill/>
            <a:ln w="9525" cap="flat" cmpd="sng">
              <a:solidFill>
                <a:schemeClr val="tx1"/>
              </a:solidFill>
              <a:prstDash val="solid"/>
              <a:headEnd type="none" w="med" len="med"/>
              <a:tailEnd type="triangle" w="med" len="med"/>
            </a:ln>
          </p:spPr>
        </p:sp>
      </p:grpSp>
      <p:grpSp>
        <p:nvGrpSpPr>
          <p:cNvPr id="401501" name="组合 401500"/>
          <p:cNvGrpSpPr/>
          <p:nvPr/>
        </p:nvGrpSpPr>
        <p:grpSpPr>
          <a:xfrm>
            <a:off x="4876800" y="4267200"/>
            <a:ext cx="3435350" cy="2349500"/>
            <a:chOff x="3072" y="2688"/>
            <a:chExt cx="2164" cy="1480"/>
          </a:xfrm>
          <a:solidFill>
            <a:schemeClr val="tx2"/>
          </a:solidFill>
        </p:grpSpPr>
        <p:sp>
          <p:nvSpPr>
            <p:cNvPr id="401453" name="任意多边形 401452"/>
            <p:cNvSpPr/>
            <p:nvPr/>
          </p:nvSpPr>
          <p:spPr>
            <a:xfrm rot="4394314" flipH="1">
              <a:off x="3610" y="4048"/>
              <a:ext cx="88" cy="152"/>
            </a:xfrm>
            <a:custGeom>
              <a:avLst/>
              <a:gdLst>
                <a:gd name="txL" fmla="*/ 4500 w 21600"/>
                <a:gd name="txT" fmla="*/ 4500 h 21600"/>
                <a:gd name="txR" fmla="*/ 17100 w 21600"/>
                <a:gd name="txB" fmla="*/ 17100 h 21600"/>
              </a:gdLst>
              <a:ahLst/>
              <a:cxnLst>
                <a:cxn ang="0">
                  <a:pos x="18900" y="10800"/>
                </a:cxn>
                <a:cxn ang="90">
                  <a:pos x="10800" y="21600"/>
                </a:cxn>
                <a:cxn ang="180">
                  <a:pos x="2700" y="10800"/>
                </a:cxn>
                <a:cxn ang="270">
                  <a:pos x="10800" y="0"/>
                </a:cxn>
              </a:cxnLst>
              <a:rect l="txL" t="txT" r="txR" b="txB"/>
              <a:pathLst>
                <a:path w="21600" h="21600">
                  <a:moveTo>
                    <a:pt x="0" y="0"/>
                  </a:moveTo>
                  <a:lnTo>
                    <a:pt x="5400" y="21600"/>
                  </a:lnTo>
                  <a:lnTo>
                    <a:pt x="16200" y="21600"/>
                  </a:lnTo>
                  <a:lnTo>
                    <a:pt x="21600" y="0"/>
                  </a:lnTo>
                  <a:close/>
                </a:path>
              </a:pathLst>
            </a:custGeom>
            <a:grpFill/>
            <a:ln w="19050" cap="flat" cmpd="sng">
              <a:solidFill>
                <a:schemeClr val="tx1"/>
              </a:solidFill>
              <a:prstDash val="solid"/>
              <a:miter/>
              <a:headEnd type="none" w="med" len="med"/>
              <a:tailEnd type="none" w="med" len="med"/>
            </a:ln>
          </p:spPr>
          <p:txBody>
            <a:bodyPr/>
            <a:lstStyle/>
            <a:p>
              <a:endParaRPr lang="zh-CN" altLang="en-US"/>
            </a:p>
          </p:txBody>
        </p:sp>
        <p:sp>
          <p:nvSpPr>
            <p:cNvPr id="401436" name="圆角矩形标注 401435"/>
            <p:cNvSpPr/>
            <p:nvPr/>
          </p:nvSpPr>
          <p:spPr>
            <a:xfrm>
              <a:off x="4512" y="3792"/>
              <a:ext cx="724" cy="238"/>
            </a:xfrm>
            <a:prstGeom prst="wedgeRoundRectCallout">
              <a:avLst>
                <a:gd name="adj1" fmla="val -78037"/>
                <a:gd name="adj2" fmla="val -19329"/>
                <a:gd name="adj3" fmla="val 16667"/>
              </a:avLst>
            </a:prstGeom>
            <a:grpFill/>
            <a:ln w="9525" cap="flat" cmpd="sng">
              <a:solidFill>
                <a:schemeClr val="tx1"/>
              </a:solidFill>
              <a:prstDash val="solid"/>
              <a:miter/>
              <a:headEnd type="none" w="med" len="med"/>
              <a:tailEnd type="none" w="med" len="med"/>
            </a:ln>
          </p:spPr>
          <p:txBody>
            <a:bodyPr/>
            <a:lstStyle/>
            <a:p>
              <a:pPr lvl="0" algn="just" eaLnBrk="0" hangingPunct="0">
                <a:spcBef>
                  <a:spcPct val="0"/>
                </a:spcBef>
              </a:pPr>
              <a:r>
                <a:rPr lang="zh-CN" altLang="en-US" sz="1600" b="0" dirty="0">
                  <a:solidFill>
                    <a:schemeClr val="bg1"/>
                  </a:solidFill>
                  <a:latin typeface="Times New Roman" panose="02020603050405020304" pitchFamily="18" charset="0"/>
                  <a:ea typeface="宋体" panose="02010600030101010101" pitchFamily="2" charset="-122"/>
                </a:rPr>
                <a:t>副反射面</a:t>
              </a:r>
            </a:p>
          </p:txBody>
        </p:sp>
        <p:sp>
          <p:nvSpPr>
            <p:cNvPr id="401437" name="直接连接符 401436"/>
            <p:cNvSpPr/>
            <p:nvPr/>
          </p:nvSpPr>
          <p:spPr>
            <a:xfrm flipH="1" flipV="1">
              <a:off x="3781" y="2716"/>
              <a:ext cx="561" cy="944"/>
            </a:xfrm>
            <a:prstGeom prst="line">
              <a:avLst/>
            </a:prstGeom>
            <a:grpFill/>
            <a:ln w="9525" cap="flat" cmpd="sng">
              <a:solidFill>
                <a:schemeClr val="tx1"/>
              </a:solidFill>
              <a:prstDash val="solid"/>
              <a:headEnd type="none" w="med" len="med"/>
              <a:tailEnd type="triangle" w="med" len="med"/>
            </a:ln>
          </p:spPr>
        </p:sp>
        <p:sp>
          <p:nvSpPr>
            <p:cNvPr id="401450" name="任意多边形 401449"/>
            <p:cNvSpPr/>
            <p:nvPr/>
          </p:nvSpPr>
          <p:spPr>
            <a:xfrm flipH="1">
              <a:off x="3428" y="2716"/>
              <a:ext cx="429" cy="906"/>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grpFill/>
            <a:ln w="28575" cap="flat" cmpd="sng">
              <a:solidFill>
                <a:srgbClr val="FF0000"/>
              </a:solidFill>
              <a:prstDash val="solid"/>
              <a:headEnd type="none" w="med" len="med"/>
              <a:tailEnd type="none" w="med" len="med"/>
            </a:ln>
          </p:spPr>
          <p:txBody>
            <a:bodyPr/>
            <a:lstStyle/>
            <a:p>
              <a:endParaRPr lang="zh-CN" altLang="en-US"/>
            </a:p>
          </p:txBody>
        </p:sp>
        <p:sp>
          <p:nvSpPr>
            <p:cNvPr id="401451" name="直接连接符 401450"/>
            <p:cNvSpPr/>
            <p:nvPr/>
          </p:nvSpPr>
          <p:spPr>
            <a:xfrm>
              <a:off x="3428" y="3622"/>
              <a:ext cx="0" cy="115"/>
            </a:xfrm>
            <a:prstGeom prst="line">
              <a:avLst/>
            </a:prstGeom>
            <a:grpFill/>
            <a:ln w="9525" cap="flat" cmpd="sng">
              <a:solidFill>
                <a:schemeClr val="tx1"/>
              </a:solidFill>
              <a:prstDash val="sysDot"/>
              <a:headEnd type="none" w="med" len="med"/>
              <a:tailEnd type="none" w="med" len="med"/>
            </a:ln>
          </p:spPr>
        </p:sp>
        <p:sp>
          <p:nvSpPr>
            <p:cNvPr id="401452" name="直接连接符 401451"/>
            <p:cNvSpPr/>
            <p:nvPr/>
          </p:nvSpPr>
          <p:spPr>
            <a:xfrm>
              <a:off x="3400" y="3737"/>
              <a:ext cx="1341" cy="0"/>
            </a:xfrm>
            <a:prstGeom prst="line">
              <a:avLst/>
            </a:prstGeom>
            <a:grpFill/>
            <a:ln w="9525" cap="flat" cmpd="sng">
              <a:solidFill>
                <a:schemeClr val="tx1"/>
              </a:solidFill>
              <a:prstDash val="solid"/>
              <a:headEnd type="none" w="med" len="med"/>
              <a:tailEnd type="none" w="med" len="med"/>
            </a:ln>
          </p:spPr>
        </p:sp>
        <p:sp>
          <p:nvSpPr>
            <p:cNvPr id="401454" name="直接连接符 401453"/>
            <p:cNvSpPr/>
            <p:nvPr/>
          </p:nvSpPr>
          <p:spPr>
            <a:xfrm>
              <a:off x="3411" y="3622"/>
              <a:ext cx="1077" cy="0"/>
            </a:xfrm>
            <a:prstGeom prst="line">
              <a:avLst/>
            </a:prstGeom>
            <a:grpFill/>
            <a:ln w="9525" cap="flat" cmpd="sng">
              <a:solidFill>
                <a:schemeClr val="tx1"/>
              </a:solidFill>
              <a:prstDash val="solid"/>
              <a:headEnd type="none" w="med" len="med"/>
              <a:tailEnd type="triangle" w="med" len="med"/>
            </a:ln>
          </p:spPr>
        </p:sp>
        <p:sp>
          <p:nvSpPr>
            <p:cNvPr id="401455" name="直接连接符 401454"/>
            <p:cNvSpPr/>
            <p:nvPr/>
          </p:nvSpPr>
          <p:spPr>
            <a:xfrm>
              <a:off x="3857" y="2716"/>
              <a:ext cx="657" cy="0"/>
            </a:xfrm>
            <a:prstGeom prst="line">
              <a:avLst/>
            </a:prstGeom>
            <a:grpFill/>
            <a:ln w="9525" cap="flat" cmpd="sng">
              <a:solidFill>
                <a:schemeClr val="tx1"/>
              </a:solidFill>
              <a:prstDash val="solid"/>
              <a:headEnd type="none" w="med" len="med"/>
              <a:tailEnd type="triangle" w="med" len="med"/>
            </a:ln>
          </p:spPr>
        </p:sp>
        <p:sp>
          <p:nvSpPr>
            <p:cNvPr id="401456" name="圆角矩形标注 401455"/>
            <p:cNvSpPr/>
            <p:nvPr/>
          </p:nvSpPr>
          <p:spPr>
            <a:xfrm>
              <a:off x="3098" y="3648"/>
              <a:ext cx="240" cy="365"/>
            </a:xfrm>
            <a:prstGeom prst="wedgeRoundRectCallout">
              <a:avLst>
                <a:gd name="adj1" fmla="val 181667"/>
                <a:gd name="adj2" fmla="val 71917"/>
                <a:gd name="adj3" fmla="val 16667"/>
              </a:avLst>
            </a:prstGeom>
            <a:grpFill/>
            <a:ln w="9525" cap="flat" cmpd="sng">
              <a:solidFill>
                <a:schemeClr val="tx1"/>
              </a:solidFill>
              <a:prstDash val="solid"/>
              <a:miter/>
              <a:headEnd type="none" w="med" len="med"/>
              <a:tailEnd type="none" w="med" len="med"/>
            </a:ln>
          </p:spPr>
          <p:txBody>
            <a:bodyPr/>
            <a:lstStyle/>
            <a:p>
              <a:pPr lvl="0" algn="just" eaLnBrk="0" hangingPunct="0">
                <a:spcBef>
                  <a:spcPct val="0"/>
                </a:spcBef>
              </a:pPr>
              <a:r>
                <a:rPr lang="zh-CN" altLang="en-US" sz="1600" b="0" dirty="0">
                  <a:solidFill>
                    <a:schemeClr val="bg1"/>
                  </a:solidFill>
                  <a:latin typeface="Times New Roman" panose="02020603050405020304" pitchFamily="18" charset="0"/>
                  <a:ea typeface="宋体" panose="02010600030101010101" pitchFamily="2" charset="-122"/>
                </a:rPr>
                <a:t>馈源</a:t>
              </a:r>
            </a:p>
          </p:txBody>
        </p:sp>
        <p:sp>
          <p:nvSpPr>
            <p:cNvPr id="401457" name="直接连接符 401456"/>
            <p:cNvSpPr/>
            <p:nvPr/>
          </p:nvSpPr>
          <p:spPr>
            <a:xfrm>
              <a:off x="3509" y="3136"/>
              <a:ext cx="996" cy="0"/>
            </a:xfrm>
            <a:prstGeom prst="line">
              <a:avLst/>
            </a:prstGeom>
            <a:grpFill/>
            <a:ln w="9525" cap="flat" cmpd="sng">
              <a:solidFill>
                <a:schemeClr val="tx1"/>
              </a:solidFill>
              <a:prstDash val="solid"/>
              <a:headEnd type="none" w="med" len="med"/>
              <a:tailEnd type="triangle" w="med" len="med"/>
            </a:ln>
          </p:spPr>
        </p:sp>
        <p:sp>
          <p:nvSpPr>
            <p:cNvPr id="401458" name="任意多边形 401457"/>
            <p:cNvSpPr/>
            <p:nvPr/>
          </p:nvSpPr>
          <p:spPr>
            <a:xfrm flipH="1">
              <a:off x="4243" y="3813"/>
              <a:ext cx="99" cy="229"/>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grpFill/>
            <a:ln w="28575" cap="flat" cmpd="sng">
              <a:solidFill>
                <a:srgbClr val="CC3300"/>
              </a:solidFill>
              <a:prstDash val="solid"/>
              <a:headEnd type="none" w="med" len="med"/>
              <a:tailEnd type="none" w="med" len="med"/>
            </a:ln>
          </p:spPr>
          <p:txBody>
            <a:bodyPr/>
            <a:lstStyle/>
            <a:p>
              <a:endParaRPr lang="zh-CN" altLang="en-US"/>
            </a:p>
          </p:txBody>
        </p:sp>
        <p:sp>
          <p:nvSpPr>
            <p:cNvPr id="401459" name="直接连接符 401458"/>
            <p:cNvSpPr/>
            <p:nvPr/>
          </p:nvSpPr>
          <p:spPr>
            <a:xfrm flipV="1">
              <a:off x="3727" y="4080"/>
              <a:ext cx="516" cy="48"/>
            </a:xfrm>
            <a:prstGeom prst="line">
              <a:avLst/>
            </a:prstGeom>
            <a:grpFill/>
            <a:ln w="9525" cap="flat" cmpd="sng">
              <a:solidFill>
                <a:schemeClr val="tx1"/>
              </a:solidFill>
              <a:prstDash val="solid"/>
              <a:headEnd type="none" w="med" len="med"/>
              <a:tailEnd type="triangle" w="med" len="med"/>
            </a:ln>
          </p:spPr>
        </p:sp>
        <p:sp>
          <p:nvSpPr>
            <p:cNvPr id="401460" name="直接连接符 401459"/>
            <p:cNvSpPr/>
            <p:nvPr/>
          </p:nvSpPr>
          <p:spPr>
            <a:xfrm flipV="1">
              <a:off x="3727" y="3813"/>
              <a:ext cx="615" cy="277"/>
            </a:xfrm>
            <a:prstGeom prst="line">
              <a:avLst/>
            </a:prstGeom>
            <a:grpFill/>
            <a:ln w="9525" cap="flat" cmpd="sng">
              <a:solidFill>
                <a:schemeClr val="tx1"/>
              </a:solidFill>
              <a:prstDash val="solid"/>
              <a:headEnd type="none" w="med" len="med"/>
              <a:tailEnd type="triangle" w="med" len="med"/>
            </a:ln>
          </p:spPr>
        </p:sp>
        <p:sp>
          <p:nvSpPr>
            <p:cNvPr id="401461" name="直接连接符 401460"/>
            <p:cNvSpPr/>
            <p:nvPr/>
          </p:nvSpPr>
          <p:spPr>
            <a:xfrm flipH="1" flipV="1">
              <a:off x="3428" y="3775"/>
              <a:ext cx="815" cy="267"/>
            </a:xfrm>
            <a:prstGeom prst="line">
              <a:avLst/>
            </a:prstGeom>
            <a:grpFill/>
            <a:ln w="9525" cap="flat" cmpd="sng">
              <a:solidFill>
                <a:schemeClr val="tx1"/>
              </a:solidFill>
              <a:prstDash val="solid"/>
              <a:headEnd type="none" w="med" len="med"/>
              <a:tailEnd type="triangle" w="med" len="med"/>
            </a:ln>
          </p:spPr>
        </p:sp>
        <p:sp>
          <p:nvSpPr>
            <p:cNvPr id="401462" name="圆角矩形标注 401461"/>
            <p:cNvSpPr/>
            <p:nvPr/>
          </p:nvSpPr>
          <p:spPr>
            <a:xfrm>
              <a:off x="3072" y="2688"/>
              <a:ext cx="253" cy="672"/>
            </a:xfrm>
            <a:prstGeom prst="wedgeRoundRectCallout">
              <a:avLst>
                <a:gd name="adj1" fmla="val 144861"/>
                <a:gd name="adj2" fmla="val -5208"/>
                <a:gd name="adj3" fmla="val 16667"/>
              </a:avLst>
            </a:prstGeom>
            <a:grpFill/>
            <a:ln w="9525" cap="flat" cmpd="sng">
              <a:solidFill>
                <a:schemeClr val="tx1"/>
              </a:solidFill>
              <a:prstDash val="solid"/>
              <a:miter/>
              <a:headEnd type="none" w="med" len="med"/>
              <a:tailEnd type="none" w="med" len="med"/>
            </a:ln>
          </p:spPr>
          <p:txBody>
            <a:bodyPr/>
            <a:lstStyle/>
            <a:p>
              <a:pPr lvl="0" algn="just" eaLnBrk="0" hangingPunct="0">
                <a:spcBef>
                  <a:spcPct val="0"/>
                </a:spcBef>
              </a:pPr>
              <a:r>
                <a:rPr lang="zh-CN" altLang="en-US" sz="1600" b="0" dirty="0">
                  <a:solidFill>
                    <a:schemeClr val="bg1"/>
                  </a:solidFill>
                  <a:latin typeface="Times New Roman" panose="02020603050405020304" pitchFamily="18" charset="0"/>
                  <a:ea typeface="宋体" panose="02010600030101010101" pitchFamily="2" charset="-122"/>
                </a:rPr>
                <a:t>主反射面</a:t>
              </a:r>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内容占位符 2"/>
          <p:cNvSpPr>
            <a:spLocks noGrp="1"/>
          </p:cNvSpPr>
          <p:nvPr>
            <p:ph idx="1"/>
          </p:nvPr>
        </p:nvSpPr>
        <p:spPr>
          <a:xfrm>
            <a:off x="-36513" y="620713"/>
            <a:ext cx="3313113" cy="5511800"/>
          </a:xfrm>
        </p:spPr>
        <p:txBody>
          <a:bodyPr/>
          <a:lstStyle/>
          <a:p>
            <a:pPr lvl="1"/>
            <a:r>
              <a:rPr lang="zh-CN" altLang="en-US"/>
              <a:t>抛物面反射天线的辐射方向图</a:t>
            </a:r>
            <a:endParaRPr lang="en-US" altLang="zh-CN"/>
          </a:p>
          <a:p>
            <a:pPr lvl="1"/>
            <a:endParaRPr lang="en-US" altLang="zh-CN"/>
          </a:p>
          <a:p>
            <a:pPr lvl="1"/>
            <a:endParaRPr lang="en-US" altLang="zh-CN"/>
          </a:p>
          <a:p>
            <a:pPr lvl="1"/>
            <a:r>
              <a:rPr lang="zh-CN" altLang="en-US"/>
              <a:t>抛物面反射天线的直径和波束宽度之间的关系</a:t>
            </a:r>
            <a:endParaRPr lang="en-US" altLang="zh-CN"/>
          </a:p>
          <a:p>
            <a:pPr lvl="2"/>
            <a:r>
              <a:rPr lang="zh-CN" altLang="en-US"/>
              <a:t>天线越大，信号越“紧凑”</a:t>
            </a:r>
            <a:endParaRPr lang="en-US" altLang="zh-CN"/>
          </a:p>
        </p:txBody>
      </p:sp>
      <p:sp>
        <p:nvSpPr>
          <p:cNvPr id="4" name="灯片编号占位符 3"/>
          <p:cNvSpPr>
            <a:spLocks noGrp="1"/>
          </p:cNvSpPr>
          <p:nvPr>
            <p:ph type="sldNum" sz="quarter" idx="12"/>
          </p:nvPr>
        </p:nvSpPr>
        <p:spPr/>
        <p:txBody>
          <a:bodyPr/>
          <a:lstStyle/>
          <a:p>
            <a:pPr>
              <a:defRPr/>
            </a:pPr>
            <a:fld id="{F0AECA05-DD85-4A16-A0AD-3FECFF501C8E}" type="slidenum">
              <a:rPr lang="zh-CN" altLang="en-US" smtClean="0"/>
              <a:t>28</a:t>
            </a:fld>
            <a:endParaRPr lang="zh-CN" altLang="en-US"/>
          </a:p>
        </p:txBody>
      </p:sp>
      <p:pic>
        <p:nvPicPr>
          <p:cNvPr id="23555" name="Picture 2"/>
          <p:cNvPicPr>
            <a:picLocks noChangeAspect="1" noChangeArrowheads="1"/>
          </p:cNvPicPr>
          <p:nvPr/>
        </p:nvPicPr>
        <p:blipFill>
          <a:blip r:embed="rId2"/>
          <a:srcRect/>
          <a:stretch>
            <a:fillRect/>
          </a:stretch>
        </p:blipFill>
        <p:spPr bwMode="auto">
          <a:xfrm>
            <a:off x="4284663" y="333375"/>
            <a:ext cx="4591050" cy="2266950"/>
          </a:xfrm>
          <a:prstGeom prst="rect">
            <a:avLst/>
          </a:prstGeom>
          <a:noFill/>
          <a:ln w="9525">
            <a:noFill/>
            <a:miter lim="800000"/>
            <a:headEnd/>
            <a:tailEnd/>
          </a:ln>
        </p:spPr>
      </p:pic>
      <p:pic>
        <p:nvPicPr>
          <p:cNvPr id="23556" name="Picture 3"/>
          <p:cNvPicPr>
            <a:picLocks noChangeAspect="1" noChangeArrowheads="1"/>
          </p:cNvPicPr>
          <p:nvPr/>
        </p:nvPicPr>
        <p:blipFill>
          <a:blip r:embed="rId3"/>
          <a:srcRect/>
          <a:stretch>
            <a:fillRect/>
          </a:stretch>
        </p:blipFill>
        <p:spPr bwMode="auto">
          <a:xfrm>
            <a:off x="3276600" y="3357563"/>
            <a:ext cx="5867400" cy="2638425"/>
          </a:xfrm>
          <a:prstGeom prst="rect">
            <a:avLst/>
          </a:prstGeom>
          <a:noFill/>
          <a:ln w="9525">
            <a:noFill/>
            <a:miter lim="800000"/>
            <a:headEnd/>
            <a:tailEnd/>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文本框 69635"/>
          <p:cNvSpPr txBox="1"/>
          <p:nvPr/>
        </p:nvSpPr>
        <p:spPr>
          <a:xfrm>
            <a:off x="488315" y="1024743"/>
            <a:ext cx="4572000" cy="5284524"/>
          </a:xfrm>
          <a:prstGeom prst="rect">
            <a:avLst/>
          </a:prstGeom>
          <a:noFill/>
          <a:ln w="9525">
            <a:noFill/>
          </a:ln>
        </p:spPr>
        <p:txBody>
          <a:bodyPr>
            <a:spAutoFit/>
          </a:bodyPr>
          <a:lstStyle/>
          <a:p>
            <a:pPr lvl="0" algn="l">
              <a:spcBef>
                <a:spcPct val="50000"/>
              </a:spcBef>
            </a:pPr>
            <a:endParaRPr lang="en-US" altLang="zh-CN" sz="740" b="1" dirty="0">
              <a:solidFill>
                <a:srgbClr val="996600"/>
              </a:solidFill>
              <a:latin typeface="Times New Roman" panose="02020603050405020304" pitchFamily="18" charset="0"/>
              <a:ea typeface="宋体" panose="02010600030101010101" pitchFamily="2" charset="-122"/>
            </a:endParaRPr>
          </a:p>
          <a:p>
            <a:pPr lvl="0" algn="l">
              <a:spcBef>
                <a:spcPct val="50000"/>
              </a:spcBef>
            </a:pPr>
            <a:r>
              <a:rPr lang="en-US" altLang="zh-CN" sz="1290" b="1" dirty="0">
                <a:solidFill>
                  <a:srgbClr val="996600"/>
                </a:solidFill>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黑体" panose="02010609060101010101" pitchFamily="2" charset="-122"/>
              </a:rPr>
              <a:t>从性能价格比出发，人们常常选用栅状抛物面天线作为直放站施主天线。由于抛物面具有良好的聚焦作用，所以抛物面天线集射能力强，如</a:t>
            </a:r>
            <a:r>
              <a:rPr lang="zh-CN" altLang="en-US" sz="2000" dirty="0">
                <a:solidFill>
                  <a:srgbClr val="C00000"/>
                </a:solidFill>
                <a:latin typeface="Times New Roman" panose="02020603050405020304" pitchFamily="18" charset="0"/>
                <a:ea typeface="黑体" panose="02010609060101010101" pitchFamily="2" charset="-122"/>
              </a:rPr>
              <a:t>直径为 1.5 m 的栅状抛物面天线，在900兆频段，其增益即可达 G = 20 dB</a:t>
            </a:r>
            <a:r>
              <a:rPr lang="zh-CN" altLang="en-US" sz="2000" dirty="0">
                <a:latin typeface="Times New Roman" panose="02020603050405020304" pitchFamily="18" charset="0"/>
                <a:ea typeface="黑体" panose="02010609060101010101" pitchFamily="2" charset="-122"/>
              </a:rPr>
              <a:t>  ，特别适用于点对点的通信，例如它常常被选用为直放站的施主天线。</a:t>
            </a:r>
          </a:p>
          <a:p>
            <a:pPr lvl="0" algn="l">
              <a:spcBef>
                <a:spcPct val="50000"/>
              </a:spcBef>
            </a:pPr>
            <a:r>
              <a:rPr lang="zh-CN" altLang="en-US" sz="2000" dirty="0">
                <a:latin typeface="Times New Roman" panose="02020603050405020304" pitchFamily="18" charset="0"/>
                <a:ea typeface="黑体" panose="02010609060101010101" pitchFamily="2" charset="-122"/>
              </a:rPr>
              <a:t>       抛物面采用栅状结构，一是为了减轻天线的重量，二是为了减少风的阻力。</a:t>
            </a:r>
          </a:p>
          <a:p>
            <a:pPr lvl="0" algn="l">
              <a:spcBef>
                <a:spcPct val="50000"/>
              </a:spcBef>
            </a:pPr>
            <a:r>
              <a:rPr lang="zh-CN" altLang="en-US" sz="2000" dirty="0">
                <a:latin typeface="Times New Roman" panose="02020603050405020304" pitchFamily="18" charset="0"/>
                <a:ea typeface="黑体" panose="02010609060101010101" pitchFamily="2" charset="-122"/>
              </a:rPr>
              <a:t>       抛物面天线一般都能给出 不低于 30 dB 的前后比 ，这也正是直放站系统防自激而对接收天线所提出的必须满足的技术指标。</a:t>
            </a:r>
          </a:p>
          <a:p>
            <a:pPr lvl="0" algn="l" eaLnBrk="0" hangingPunct="0"/>
            <a:endParaRPr lang="zh-CN" altLang="en-US" sz="2000" dirty="0">
              <a:latin typeface="Times New Roman" panose="02020603050405020304" pitchFamily="18" charset="0"/>
              <a:ea typeface="黑体" panose="02010609060101010101" pitchFamily="2" charset="-122"/>
            </a:endParaRPr>
          </a:p>
        </p:txBody>
      </p:sp>
      <p:pic>
        <p:nvPicPr>
          <p:cNvPr id="69637" name="图片 69636" descr="004 TDJ-900SPL15"/>
          <p:cNvPicPr>
            <a:picLocks noChangeAspect="1"/>
          </p:cNvPicPr>
          <p:nvPr/>
        </p:nvPicPr>
        <p:blipFill>
          <a:blip r:embed="rId2"/>
          <a:stretch>
            <a:fillRect/>
          </a:stretch>
        </p:blipFill>
        <p:spPr>
          <a:xfrm>
            <a:off x="5234940" y="1471930"/>
            <a:ext cx="3296285" cy="4057015"/>
          </a:xfrm>
          <a:prstGeom prst="rect">
            <a:avLst/>
          </a:prstGeom>
          <a:noFill/>
          <a:ln w="9525">
            <a:noFill/>
          </a:ln>
        </p:spPr>
      </p:pic>
      <p:sp>
        <p:nvSpPr>
          <p:cNvPr id="69638" name="标题 69637"/>
          <p:cNvSpPr>
            <a:spLocks noGrp="1"/>
          </p:cNvSpPr>
          <p:nvPr>
            <p:ph type="title"/>
          </p:nvPr>
        </p:nvSpPr>
        <p:spPr>
          <a:xfrm>
            <a:off x="457200" y="983274"/>
            <a:ext cx="8229600" cy="186103"/>
          </a:xfrm>
          <a:prstGeom prst="rect">
            <a:avLst/>
          </a:prstGeom>
          <a:noFill/>
          <a:ln w="9525">
            <a:noFill/>
          </a:ln>
        </p:spPr>
        <p:txBody>
          <a:bodyPr/>
          <a:lstStyle/>
          <a:p>
            <a:pPr lvl="0"/>
            <a:r>
              <a:rPr lang="zh-CN" altLang="en-US" sz="830" b="1" dirty="0">
                <a:solidFill>
                  <a:schemeClr val="bg1"/>
                </a:solidFill>
              </a:rPr>
              <a:t>高增益栅状抛物面天线</a:t>
            </a:r>
          </a:p>
        </p:txBody>
      </p:sp>
      <p:sp>
        <p:nvSpPr>
          <p:cNvPr id="87042" name="标题 87041"/>
          <p:cNvSpPr>
            <a:spLocks noGrp="1"/>
          </p:cNvSpPr>
          <p:nvPr/>
        </p:nvSpPr>
        <p:spPr>
          <a:xfrm>
            <a:off x="451485" y="349885"/>
            <a:ext cx="8229600" cy="85979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高增益栅状抛物面天线</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文本框 60417"/>
          <p:cNvSpPr txBox="1"/>
          <p:nvPr/>
        </p:nvSpPr>
        <p:spPr>
          <a:xfrm>
            <a:off x="479425" y="529541"/>
            <a:ext cx="7620000" cy="3322320"/>
          </a:xfrm>
          <a:prstGeom prst="rect">
            <a:avLst/>
          </a:prstGeom>
          <a:noFill/>
          <a:ln w="9525">
            <a:noFill/>
          </a:ln>
        </p:spPr>
        <p:txBody>
          <a:bodyPr wrap="square">
            <a:spAutoFit/>
          </a:bodyPr>
          <a:lstStyle/>
          <a:p>
            <a:pPr lvl="0" algn="l">
              <a:spcBef>
                <a:spcPct val="50000"/>
              </a:spcBef>
            </a:pPr>
            <a:r>
              <a:rPr lang="zh-CN" altLang="en-US" sz="4400" kern="0">
                <a:solidFill>
                  <a:srgbClr val="CC0099"/>
                </a:solidFill>
                <a:latin typeface="+mj-lt"/>
                <a:ea typeface="+mj-ea"/>
                <a:cs typeface="+mj-cs"/>
              </a:rPr>
              <a:t>电磁波的辐射</a:t>
            </a:r>
            <a:endParaRPr lang="zh-CN" altLang="en-US" sz="2800" b="1" dirty="0">
              <a:solidFill>
                <a:srgbClr val="C00000"/>
              </a:solidFill>
              <a:latin typeface="+mn-ea"/>
              <a:ea typeface="黑体" panose="02010609060101010101" pitchFamily="2" charset="-122"/>
            </a:endParaRPr>
          </a:p>
          <a:p>
            <a:pPr marL="342900" lvl="0" indent="-342900" algn="l" hangingPunct="0">
              <a:spcBef>
                <a:spcPct val="20000"/>
              </a:spcBef>
              <a:buClr>
                <a:schemeClr val="folHlink"/>
              </a:buClr>
              <a:buSzPct val="60000"/>
              <a:buFont typeface="Wingdings" panose="05000000000000000000" pitchFamily="2" charset="2"/>
              <a:buChar char="n"/>
            </a:pPr>
            <a:r>
              <a:rPr lang="zh-CN" altLang="en-US" sz="1660" b="1" dirty="0">
                <a:solidFill>
                  <a:srgbClr val="996600"/>
                </a:solidFill>
                <a:latin typeface="Times New Roman" panose="02020603050405020304" pitchFamily="18" charset="0"/>
                <a:ea typeface="黑体" panose="02010609060101010101" pitchFamily="2" charset="-122"/>
              </a:rPr>
              <a:t>         </a:t>
            </a:r>
            <a:r>
              <a:rPr lang="zh-CN" altLang="en-US" sz="2000" kern="0">
                <a:solidFill>
                  <a:schemeClr val="tx1"/>
                </a:solidFill>
                <a:latin typeface="+mn-lt"/>
                <a:ea typeface="+mn-ea"/>
              </a:rPr>
              <a:t>导线上有交变电流流动时，就可以发生电磁波的辐射，辐射的能力与导线的长度和形状有关。如 图 a 所示，若两导线的距离很近，电场被束缚在两导线之间，因而辐射很微弱；将两导线张开，如 图 b 所示，电场就散播在周围空间，因而辐射增强。</a:t>
            </a:r>
          </a:p>
          <a:p>
            <a:pPr marL="342900" lvl="0" indent="-342900" algn="l" hangingPunct="0">
              <a:spcBef>
                <a:spcPct val="20000"/>
              </a:spcBef>
              <a:buClr>
                <a:schemeClr val="folHlink"/>
              </a:buClr>
              <a:buSzPct val="60000"/>
              <a:buFont typeface="Wingdings" panose="05000000000000000000" pitchFamily="2" charset="2"/>
              <a:buChar char="n"/>
            </a:pPr>
            <a:r>
              <a:rPr lang="zh-CN" altLang="en-US" sz="2000" kern="0">
                <a:solidFill>
                  <a:schemeClr val="tx1"/>
                </a:solidFill>
                <a:latin typeface="+mn-lt"/>
                <a:ea typeface="+mn-ea"/>
              </a:rPr>
              <a:t>         必须指出，当导线的长度 L 远小于波长 λ 时，辐射很微弱；</a:t>
            </a:r>
            <a:r>
              <a:rPr lang="zh-CN" altLang="en-US" sz="2000" b="1" kern="0">
                <a:solidFill>
                  <a:srgbClr val="C00000"/>
                </a:solidFill>
                <a:latin typeface="+mn-lt"/>
                <a:ea typeface="+mn-ea"/>
              </a:rPr>
              <a:t>导线的长度 L 增大到可与波长相比拟时，导线上的电流将大大增加</a:t>
            </a:r>
            <a:r>
              <a:rPr lang="zh-CN" altLang="en-US" sz="2000" kern="0">
                <a:solidFill>
                  <a:schemeClr val="tx1"/>
                </a:solidFill>
                <a:latin typeface="+mn-lt"/>
                <a:ea typeface="+mn-ea"/>
              </a:rPr>
              <a:t>，因而就能形成较强的辐射。</a:t>
            </a:r>
          </a:p>
        </p:txBody>
      </p:sp>
      <p:grpSp>
        <p:nvGrpSpPr>
          <p:cNvPr id="60441" name="组合 60440"/>
          <p:cNvGrpSpPr/>
          <p:nvPr/>
        </p:nvGrpSpPr>
        <p:grpSpPr>
          <a:xfrm>
            <a:off x="1828800" y="3855280"/>
            <a:ext cx="5372100" cy="1433146"/>
            <a:chOff x="2318" y="4820"/>
            <a:chExt cx="8460" cy="2444"/>
          </a:xfrm>
        </p:grpSpPr>
        <p:sp>
          <p:nvSpPr>
            <p:cNvPr id="60442" name="直接连接符 60441"/>
            <p:cNvSpPr/>
            <p:nvPr/>
          </p:nvSpPr>
          <p:spPr>
            <a:xfrm>
              <a:off x="2823" y="5639"/>
              <a:ext cx="1415" cy="0"/>
            </a:xfrm>
            <a:prstGeom prst="line">
              <a:avLst/>
            </a:prstGeom>
            <a:ln w="38100" cap="flat" cmpd="sng">
              <a:solidFill>
                <a:srgbClr val="000000"/>
              </a:solidFill>
              <a:prstDash val="solid"/>
              <a:headEnd type="none" w="med" len="med"/>
              <a:tailEnd type="none" w="med" len="med"/>
            </a:ln>
          </p:spPr>
        </p:sp>
        <p:sp>
          <p:nvSpPr>
            <p:cNvPr id="60443" name="直接连接符 60442"/>
            <p:cNvSpPr/>
            <p:nvPr/>
          </p:nvSpPr>
          <p:spPr>
            <a:xfrm>
              <a:off x="2823" y="6029"/>
              <a:ext cx="1415" cy="0"/>
            </a:xfrm>
            <a:prstGeom prst="line">
              <a:avLst/>
            </a:prstGeom>
            <a:ln w="38100" cap="flat" cmpd="sng">
              <a:solidFill>
                <a:srgbClr val="000000"/>
              </a:solidFill>
              <a:prstDash val="solid"/>
              <a:headEnd type="none" w="med" len="med"/>
              <a:tailEnd type="none" w="med" len="med"/>
            </a:ln>
          </p:spPr>
        </p:sp>
        <p:sp>
          <p:nvSpPr>
            <p:cNvPr id="60444" name="直接连接符 60443"/>
            <p:cNvSpPr/>
            <p:nvPr/>
          </p:nvSpPr>
          <p:spPr>
            <a:xfrm>
              <a:off x="3025" y="5444"/>
              <a:ext cx="910" cy="0"/>
            </a:xfrm>
            <a:prstGeom prst="line">
              <a:avLst/>
            </a:prstGeom>
            <a:ln w="9525" cap="flat" cmpd="sng">
              <a:solidFill>
                <a:srgbClr val="0000FF"/>
              </a:solidFill>
              <a:prstDash val="solid"/>
              <a:headEnd type="none" w="med" len="med"/>
              <a:tailEnd type="triangle" w="med" len="med"/>
            </a:ln>
          </p:spPr>
        </p:sp>
        <p:sp>
          <p:nvSpPr>
            <p:cNvPr id="60445" name="直接连接符 60444"/>
            <p:cNvSpPr/>
            <p:nvPr/>
          </p:nvSpPr>
          <p:spPr>
            <a:xfrm flipH="1">
              <a:off x="3025" y="6224"/>
              <a:ext cx="809" cy="0"/>
            </a:xfrm>
            <a:prstGeom prst="line">
              <a:avLst/>
            </a:prstGeom>
            <a:ln w="9525" cap="flat" cmpd="sng">
              <a:solidFill>
                <a:srgbClr val="0000FF"/>
              </a:solidFill>
              <a:prstDash val="solid"/>
              <a:headEnd type="none" w="med" len="med"/>
              <a:tailEnd type="triangle" w="med" len="med"/>
            </a:ln>
          </p:spPr>
        </p:sp>
        <p:sp>
          <p:nvSpPr>
            <p:cNvPr id="60446" name="椭圆 60445"/>
            <p:cNvSpPr/>
            <p:nvPr/>
          </p:nvSpPr>
          <p:spPr>
            <a:xfrm>
              <a:off x="2318" y="5542"/>
              <a:ext cx="606" cy="585"/>
            </a:xfrm>
            <a:prstGeom prst="ellipse">
              <a:avLst/>
            </a:prstGeom>
            <a:solidFill>
              <a:srgbClr val="FFFFFF"/>
            </a:solidFill>
            <a:ln w="19050" cap="flat" cmpd="sng">
              <a:solidFill>
                <a:srgbClr val="FF0000"/>
              </a:solidFill>
              <a:prstDash val="solid"/>
              <a:headEnd type="none" w="med" len="med"/>
              <a:tailEnd type="none" w="med" len="med"/>
            </a:ln>
          </p:spPr>
          <p:txBody>
            <a:bodyPr/>
            <a:lstStyle/>
            <a:p>
              <a:endParaRPr lang="zh-CN" altLang="en-US" sz="100"/>
            </a:p>
          </p:txBody>
        </p:sp>
        <p:sp>
          <p:nvSpPr>
            <p:cNvPr id="60447" name="任意多边形 60446"/>
            <p:cNvSpPr/>
            <p:nvPr/>
          </p:nvSpPr>
          <p:spPr>
            <a:xfrm>
              <a:off x="2419" y="5720"/>
              <a:ext cx="404" cy="114"/>
            </a:xfrm>
            <a:custGeom>
              <a:avLst/>
              <a:gdLst/>
              <a:ahLst/>
              <a:cxnLst/>
              <a:rect l="0" t="0" r="0" b="0"/>
              <a:pathLst>
                <a:path w="192" h="56">
                  <a:moveTo>
                    <a:pt x="0" y="48"/>
                  </a:moveTo>
                  <a:cubicBezTo>
                    <a:pt x="16" y="24"/>
                    <a:pt x="32" y="0"/>
                    <a:pt x="48" y="0"/>
                  </a:cubicBezTo>
                  <a:cubicBezTo>
                    <a:pt x="64" y="0"/>
                    <a:pt x="72" y="40"/>
                    <a:pt x="96" y="48"/>
                  </a:cubicBezTo>
                  <a:cubicBezTo>
                    <a:pt x="120" y="56"/>
                    <a:pt x="176" y="56"/>
                    <a:pt x="192" y="48"/>
                  </a:cubicBezTo>
                </a:path>
              </a:pathLst>
            </a:custGeom>
            <a:solidFill>
              <a:srgbClr val="FFFFFF"/>
            </a:solidFill>
            <a:ln w="19050" cap="flat" cmpd="sng">
              <a:solidFill>
                <a:srgbClr val="FF0000"/>
              </a:solidFill>
              <a:prstDash val="solid"/>
              <a:headEnd type="none" w="med" len="med"/>
              <a:tailEnd type="none" w="med" len="med"/>
            </a:ln>
          </p:spPr>
          <p:txBody>
            <a:bodyPr/>
            <a:lstStyle/>
            <a:p>
              <a:endParaRPr lang="zh-CN" altLang="en-US" sz="100"/>
            </a:p>
          </p:txBody>
        </p:sp>
        <p:sp>
          <p:nvSpPr>
            <p:cNvPr id="60448" name="直接连接符 60447"/>
            <p:cNvSpPr/>
            <p:nvPr/>
          </p:nvSpPr>
          <p:spPr>
            <a:xfrm>
              <a:off x="4036" y="5639"/>
              <a:ext cx="0" cy="390"/>
            </a:xfrm>
            <a:prstGeom prst="line">
              <a:avLst/>
            </a:prstGeom>
            <a:ln w="9525" cap="flat" cmpd="sng">
              <a:solidFill>
                <a:srgbClr val="000080"/>
              </a:solidFill>
              <a:prstDash val="solid"/>
              <a:headEnd type="none" w="med" len="med"/>
              <a:tailEnd type="triangle" w="med" len="med"/>
            </a:ln>
          </p:spPr>
        </p:sp>
        <p:sp>
          <p:nvSpPr>
            <p:cNvPr id="60449" name="直接连接符 60448"/>
            <p:cNvSpPr/>
            <p:nvPr/>
          </p:nvSpPr>
          <p:spPr>
            <a:xfrm>
              <a:off x="3834" y="5639"/>
              <a:ext cx="0" cy="390"/>
            </a:xfrm>
            <a:prstGeom prst="line">
              <a:avLst/>
            </a:prstGeom>
            <a:ln w="9525" cap="flat" cmpd="sng">
              <a:solidFill>
                <a:srgbClr val="000080"/>
              </a:solidFill>
              <a:prstDash val="solid"/>
              <a:headEnd type="none" w="med" len="med"/>
              <a:tailEnd type="triangle" w="med" len="med"/>
            </a:ln>
          </p:spPr>
        </p:sp>
        <p:sp>
          <p:nvSpPr>
            <p:cNvPr id="60450" name="直接连接符 60449"/>
            <p:cNvSpPr/>
            <p:nvPr/>
          </p:nvSpPr>
          <p:spPr>
            <a:xfrm>
              <a:off x="3632" y="5639"/>
              <a:ext cx="0" cy="390"/>
            </a:xfrm>
            <a:prstGeom prst="line">
              <a:avLst/>
            </a:prstGeom>
            <a:ln w="9525" cap="flat" cmpd="sng">
              <a:solidFill>
                <a:srgbClr val="000080"/>
              </a:solidFill>
              <a:prstDash val="solid"/>
              <a:headEnd type="none" w="med" len="med"/>
              <a:tailEnd type="triangle" w="med" len="med"/>
            </a:ln>
          </p:spPr>
        </p:sp>
        <p:sp>
          <p:nvSpPr>
            <p:cNvPr id="60451" name="直接连接符 60450"/>
            <p:cNvSpPr/>
            <p:nvPr/>
          </p:nvSpPr>
          <p:spPr>
            <a:xfrm>
              <a:off x="4238" y="5639"/>
              <a:ext cx="0" cy="390"/>
            </a:xfrm>
            <a:prstGeom prst="line">
              <a:avLst/>
            </a:prstGeom>
            <a:ln w="9525" cap="flat" cmpd="sng">
              <a:solidFill>
                <a:srgbClr val="000080"/>
              </a:solidFill>
              <a:prstDash val="solid"/>
              <a:headEnd type="none" w="med" len="med"/>
              <a:tailEnd type="triangle" w="med" len="med"/>
            </a:ln>
          </p:spPr>
        </p:sp>
        <p:sp>
          <p:nvSpPr>
            <p:cNvPr id="60452" name="椭圆 60451"/>
            <p:cNvSpPr/>
            <p:nvPr/>
          </p:nvSpPr>
          <p:spPr>
            <a:xfrm>
              <a:off x="4838" y="5580"/>
              <a:ext cx="573" cy="569"/>
            </a:xfrm>
            <a:prstGeom prst="ellipse">
              <a:avLst/>
            </a:prstGeom>
            <a:solidFill>
              <a:srgbClr val="FFFFFF"/>
            </a:solidFill>
            <a:ln w="19050" cap="flat" cmpd="sng">
              <a:solidFill>
                <a:srgbClr val="FF0000"/>
              </a:solidFill>
              <a:prstDash val="solid"/>
              <a:headEnd type="none" w="med" len="med"/>
              <a:tailEnd type="none" w="med" len="med"/>
            </a:ln>
          </p:spPr>
          <p:txBody>
            <a:bodyPr/>
            <a:lstStyle/>
            <a:p>
              <a:endParaRPr lang="zh-CN" altLang="en-US" sz="100"/>
            </a:p>
          </p:txBody>
        </p:sp>
        <p:sp>
          <p:nvSpPr>
            <p:cNvPr id="60453" name="任意多边形 60452"/>
            <p:cNvSpPr/>
            <p:nvPr/>
          </p:nvSpPr>
          <p:spPr>
            <a:xfrm>
              <a:off x="4933" y="5770"/>
              <a:ext cx="382" cy="110"/>
            </a:xfrm>
            <a:custGeom>
              <a:avLst/>
              <a:gdLst/>
              <a:ahLst/>
              <a:cxnLst/>
              <a:rect l="0" t="0" r="0" b="0"/>
              <a:pathLst>
                <a:path w="192" h="56">
                  <a:moveTo>
                    <a:pt x="0" y="48"/>
                  </a:moveTo>
                  <a:cubicBezTo>
                    <a:pt x="16" y="24"/>
                    <a:pt x="32" y="0"/>
                    <a:pt x="48" y="0"/>
                  </a:cubicBezTo>
                  <a:cubicBezTo>
                    <a:pt x="64" y="0"/>
                    <a:pt x="72" y="40"/>
                    <a:pt x="96" y="48"/>
                  </a:cubicBezTo>
                  <a:cubicBezTo>
                    <a:pt x="120" y="56"/>
                    <a:pt x="176" y="56"/>
                    <a:pt x="192" y="48"/>
                  </a:cubicBezTo>
                </a:path>
              </a:pathLst>
            </a:custGeom>
            <a:solidFill>
              <a:srgbClr val="FFFFFF"/>
            </a:solidFill>
            <a:ln w="19050" cap="flat" cmpd="sng">
              <a:solidFill>
                <a:srgbClr val="FF0000"/>
              </a:solidFill>
              <a:prstDash val="solid"/>
              <a:headEnd type="none" w="med" len="med"/>
              <a:tailEnd type="none" w="med" len="med"/>
            </a:ln>
          </p:spPr>
          <p:txBody>
            <a:bodyPr/>
            <a:lstStyle/>
            <a:p>
              <a:endParaRPr lang="zh-CN" altLang="en-US" sz="100"/>
            </a:p>
          </p:txBody>
        </p:sp>
        <p:sp>
          <p:nvSpPr>
            <p:cNvPr id="60454" name="直接连接符 60453"/>
            <p:cNvSpPr/>
            <p:nvPr/>
          </p:nvSpPr>
          <p:spPr>
            <a:xfrm flipV="1">
              <a:off x="5411" y="4820"/>
              <a:ext cx="954" cy="855"/>
            </a:xfrm>
            <a:prstGeom prst="line">
              <a:avLst/>
            </a:prstGeom>
            <a:ln w="57150" cap="flat" cmpd="sng">
              <a:solidFill>
                <a:srgbClr val="FF0000"/>
              </a:solidFill>
              <a:prstDash val="solid"/>
              <a:headEnd type="none" w="med" len="med"/>
              <a:tailEnd type="none" w="med" len="med"/>
            </a:ln>
          </p:spPr>
        </p:sp>
        <p:sp>
          <p:nvSpPr>
            <p:cNvPr id="60455" name="直接连接符 60454"/>
            <p:cNvSpPr/>
            <p:nvPr/>
          </p:nvSpPr>
          <p:spPr>
            <a:xfrm>
              <a:off x="5411" y="6054"/>
              <a:ext cx="954" cy="950"/>
            </a:xfrm>
            <a:prstGeom prst="line">
              <a:avLst/>
            </a:prstGeom>
            <a:ln w="57150" cap="flat" cmpd="sng">
              <a:solidFill>
                <a:srgbClr val="FF0000"/>
              </a:solidFill>
              <a:prstDash val="solid"/>
              <a:headEnd type="none" w="med" len="med"/>
              <a:tailEnd type="none" w="med" len="med"/>
            </a:ln>
          </p:spPr>
        </p:sp>
        <p:sp>
          <p:nvSpPr>
            <p:cNvPr id="60456" name="直接连接符 60455"/>
            <p:cNvSpPr/>
            <p:nvPr/>
          </p:nvSpPr>
          <p:spPr>
            <a:xfrm flipV="1">
              <a:off x="5411" y="4820"/>
              <a:ext cx="668" cy="570"/>
            </a:xfrm>
            <a:prstGeom prst="line">
              <a:avLst/>
            </a:prstGeom>
            <a:ln w="9525" cap="flat" cmpd="sng">
              <a:solidFill>
                <a:srgbClr val="0000FF"/>
              </a:solidFill>
              <a:prstDash val="solid"/>
              <a:headEnd type="none" w="med" len="med"/>
              <a:tailEnd type="triangle" w="med" len="med"/>
            </a:ln>
          </p:spPr>
        </p:sp>
        <p:sp>
          <p:nvSpPr>
            <p:cNvPr id="60457" name="直接连接符 60456"/>
            <p:cNvSpPr/>
            <p:nvPr/>
          </p:nvSpPr>
          <p:spPr>
            <a:xfrm flipH="1" flipV="1">
              <a:off x="5411" y="6434"/>
              <a:ext cx="572" cy="570"/>
            </a:xfrm>
            <a:prstGeom prst="line">
              <a:avLst/>
            </a:prstGeom>
            <a:ln w="9525" cap="flat" cmpd="sng">
              <a:solidFill>
                <a:srgbClr val="0000FF"/>
              </a:solidFill>
              <a:prstDash val="solid"/>
              <a:headEnd type="none" w="med" len="med"/>
              <a:tailEnd type="triangle" w="med" len="med"/>
            </a:ln>
          </p:spPr>
        </p:sp>
        <p:sp>
          <p:nvSpPr>
            <p:cNvPr id="60458" name="任意多边形 60457"/>
            <p:cNvSpPr/>
            <p:nvPr/>
          </p:nvSpPr>
          <p:spPr>
            <a:xfrm>
              <a:off x="6270" y="4915"/>
              <a:ext cx="668" cy="1994"/>
            </a:xfrm>
            <a:custGeom>
              <a:avLst/>
              <a:gdLst>
                <a:gd name="txL" fmla="*/ 0 w 21600"/>
                <a:gd name="txT" fmla="*/ 0 h 40921"/>
                <a:gd name="txR" fmla="*/ 21600 w 21600"/>
                <a:gd name="txB" fmla="*/ 40921 h 40921"/>
              </a:gdLst>
              <a:ahLst/>
              <a:cxnLst>
                <a:cxn ang="270">
                  <a:pos x="7886" y="0"/>
                </a:cxn>
                <a:cxn ang="90">
                  <a:pos x="5781" y="40920"/>
                </a:cxn>
                <a:cxn ang="180">
                  <a:pos x="0" y="20109"/>
                </a:cxn>
              </a:cxnLst>
              <a:rect l="txL" t="txT" r="txR" b="txB"/>
              <a:pathLst>
                <a:path w="21600" h="40921" fill="none">
                  <a:moveTo>
                    <a:pt x="7886" y="0"/>
                  </a:moveTo>
                  <a:arcTo wR="21600" hR="21600" stAng="-4115204" swAng="8583732"/>
                </a:path>
                <a:path w="21600" h="40921" stroke="0">
                  <a:moveTo>
                    <a:pt x="7886" y="0"/>
                  </a:moveTo>
                  <a:arcTo wR="21600" hR="21600" stAng="-4115204" swAng="8583732"/>
                  <a:lnTo>
                    <a:pt x="0" y="20109"/>
                  </a:lnTo>
                  <a:close/>
                </a:path>
              </a:pathLst>
            </a:custGeom>
            <a:solidFill>
              <a:srgbClr val="FFFFFF"/>
            </a:solidFill>
            <a:ln w="9525" cap="flat" cmpd="sng">
              <a:solidFill>
                <a:srgbClr val="000000"/>
              </a:solidFill>
              <a:prstDash val="solid"/>
              <a:headEnd type="none" w="med" len="med"/>
              <a:tailEnd type="none" w="med" len="med"/>
            </a:ln>
          </p:spPr>
          <p:txBody>
            <a:bodyPr/>
            <a:lstStyle/>
            <a:p>
              <a:endParaRPr lang="zh-CN" altLang="en-US" sz="100"/>
            </a:p>
          </p:txBody>
        </p:sp>
        <p:sp>
          <p:nvSpPr>
            <p:cNvPr id="60459" name="任意多边形 60458"/>
            <p:cNvSpPr/>
            <p:nvPr/>
          </p:nvSpPr>
          <p:spPr>
            <a:xfrm>
              <a:off x="5888" y="5200"/>
              <a:ext cx="668" cy="1519"/>
            </a:xfrm>
            <a:custGeom>
              <a:avLst/>
              <a:gdLst>
                <a:gd name="txL" fmla="*/ 0 w 21600"/>
                <a:gd name="txT" fmla="*/ 0 h 40708"/>
                <a:gd name="txR" fmla="*/ 21600 w 21600"/>
                <a:gd name="txB" fmla="*/ 40708 h 40708"/>
              </a:gdLst>
              <a:ahLst/>
              <a:cxnLst>
                <a:cxn ang="270">
                  <a:pos x="8408" y="0"/>
                </a:cxn>
                <a:cxn ang="90">
                  <a:pos x="5781" y="40707"/>
                </a:cxn>
                <a:cxn ang="180">
                  <a:pos x="0" y="19896"/>
                </a:cxn>
              </a:cxnLst>
              <a:rect l="txL" t="txT" r="txR" b="txB"/>
              <a:pathLst>
                <a:path w="21600" h="40708" fill="none">
                  <a:moveTo>
                    <a:pt x="8408" y="0"/>
                  </a:moveTo>
                  <a:arcTo wR="21600" hR="21600" stAng="-4025472" swAng="8494000"/>
                </a:path>
                <a:path w="21600" h="40708" stroke="0">
                  <a:moveTo>
                    <a:pt x="8408" y="0"/>
                  </a:moveTo>
                  <a:arcTo wR="21600" hR="21600" stAng="-4025472" swAng="8494000"/>
                  <a:lnTo>
                    <a:pt x="0" y="19896"/>
                  </a:lnTo>
                  <a:close/>
                </a:path>
              </a:pathLst>
            </a:custGeom>
            <a:solidFill>
              <a:srgbClr val="FFFFFF"/>
            </a:solidFill>
            <a:ln w="9525" cap="flat" cmpd="sng">
              <a:solidFill>
                <a:srgbClr val="000080"/>
              </a:solidFill>
              <a:prstDash val="solid"/>
              <a:headEnd type="none" w="med" len="med"/>
              <a:tailEnd type="none" w="med" len="med"/>
            </a:ln>
          </p:spPr>
          <p:txBody>
            <a:bodyPr/>
            <a:lstStyle/>
            <a:p>
              <a:endParaRPr lang="zh-CN" altLang="en-US" sz="100"/>
            </a:p>
          </p:txBody>
        </p:sp>
        <p:sp>
          <p:nvSpPr>
            <p:cNvPr id="60460" name="任意多边形 60459"/>
            <p:cNvSpPr/>
            <p:nvPr/>
          </p:nvSpPr>
          <p:spPr>
            <a:xfrm>
              <a:off x="5793" y="5390"/>
              <a:ext cx="381" cy="1044"/>
            </a:xfrm>
            <a:custGeom>
              <a:avLst/>
              <a:gdLst>
                <a:gd name="txL" fmla="*/ 0 w 21600"/>
                <a:gd name="txT" fmla="*/ 0 h 40708"/>
                <a:gd name="txR" fmla="*/ 21600 w 21600"/>
                <a:gd name="txB" fmla="*/ 40708 h 40708"/>
              </a:gdLst>
              <a:ahLst/>
              <a:cxnLst>
                <a:cxn ang="270">
                  <a:pos x="8408" y="0"/>
                </a:cxn>
                <a:cxn ang="90">
                  <a:pos x="5781" y="40707"/>
                </a:cxn>
                <a:cxn ang="180">
                  <a:pos x="0" y="19896"/>
                </a:cxn>
              </a:cxnLst>
              <a:rect l="txL" t="txT" r="txR" b="txB"/>
              <a:pathLst>
                <a:path w="21600" h="40708" fill="none">
                  <a:moveTo>
                    <a:pt x="8408" y="0"/>
                  </a:moveTo>
                  <a:arcTo wR="21600" hR="21600" stAng="-4025472" swAng="8494000"/>
                </a:path>
                <a:path w="21600" h="40708" stroke="0">
                  <a:moveTo>
                    <a:pt x="8408" y="0"/>
                  </a:moveTo>
                  <a:arcTo wR="21600" hR="21600" stAng="-4025472" swAng="8494000"/>
                  <a:lnTo>
                    <a:pt x="0" y="19896"/>
                  </a:lnTo>
                  <a:close/>
                </a:path>
              </a:pathLst>
            </a:custGeom>
            <a:solidFill>
              <a:srgbClr val="FFFFFF"/>
            </a:solidFill>
            <a:ln w="9525" cap="flat" cmpd="sng">
              <a:solidFill>
                <a:srgbClr val="000080"/>
              </a:solidFill>
              <a:prstDash val="solid"/>
              <a:headEnd type="none" w="med" len="med"/>
              <a:tailEnd type="none" w="med" len="med"/>
            </a:ln>
          </p:spPr>
          <p:txBody>
            <a:bodyPr/>
            <a:lstStyle/>
            <a:p>
              <a:endParaRPr lang="zh-CN" altLang="en-US" sz="100"/>
            </a:p>
          </p:txBody>
        </p:sp>
        <p:sp>
          <p:nvSpPr>
            <p:cNvPr id="60461" name="直接连接符 60460"/>
            <p:cNvSpPr/>
            <p:nvPr/>
          </p:nvSpPr>
          <p:spPr>
            <a:xfrm>
              <a:off x="6938" y="5770"/>
              <a:ext cx="0" cy="189"/>
            </a:xfrm>
            <a:prstGeom prst="line">
              <a:avLst/>
            </a:prstGeom>
            <a:ln w="9525" cap="flat" cmpd="sng">
              <a:solidFill>
                <a:srgbClr val="000080"/>
              </a:solidFill>
              <a:prstDash val="solid"/>
              <a:headEnd type="none" w="med" len="med"/>
              <a:tailEnd type="triangle" w="med" len="med"/>
            </a:ln>
          </p:spPr>
        </p:sp>
        <p:sp>
          <p:nvSpPr>
            <p:cNvPr id="60462" name="直接连接符 60461"/>
            <p:cNvSpPr/>
            <p:nvPr/>
          </p:nvSpPr>
          <p:spPr>
            <a:xfrm>
              <a:off x="6556" y="5770"/>
              <a:ext cx="0" cy="189"/>
            </a:xfrm>
            <a:prstGeom prst="line">
              <a:avLst/>
            </a:prstGeom>
            <a:ln w="9525" cap="flat" cmpd="sng">
              <a:solidFill>
                <a:srgbClr val="000080"/>
              </a:solidFill>
              <a:prstDash val="solid"/>
              <a:headEnd type="none" w="med" len="med"/>
              <a:tailEnd type="triangle" w="med" len="med"/>
            </a:ln>
          </p:spPr>
        </p:sp>
        <p:sp>
          <p:nvSpPr>
            <p:cNvPr id="60463" name="直接连接符 60462"/>
            <p:cNvSpPr/>
            <p:nvPr/>
          </p:nvSpPr>
          <p:spPr>
            <a:xfrm>
              <a:off x="6174" y="5770"/>
              <a:ext cx="0" cy="189"/>
            </a:xfrm>
            <a:prstGeom prst="line">
              <a:avLst/>
            </a:prstGeom>
            <a:ln w="9525" cap="flat" cmpd="sng">
              <a:solidFill>
                <a:srgbClr val="000080"/>
              </a:solidFill>
              <a:prstDash val="solid"/>
              <a:headEnd type="none" w="med" len="med"/>
              <a:tailEnd type="triangle" w="med" len="med"/>
            </a:ln>
          </p:spPr>
        </p:sp>
        <p:sp>
          <p:nvSpPr>
            <p:cNvPr id="60464" name="椭圆 60463"/>
            <p:cNvSpPr/>
            <p:nvPr/>
          </p:nvSpPr>
          <p:spPr>
            <a:xfrm>
              <a:off x="9029" y="5792"/>
              <a:ext cx="525" cy="552"/>
            </a:xfrm>
            <a:prstGeom prst="ellipse">
              <a:avLst/>
            </a:prstGeom>
            <a:solidFill>
              <a:srgbClr val="FFFFFF"/>
            </a:solidFill>
            <a:ln w="19050" cap="flat" cmpd="sng">
              <a:solidFill>
                <a:srgbClr val="FF0000"/>
              </a:solidFill>
              <a:prstDash val="solid"/>
              <a:headEnd type="none" w="med" len="med"/>
              <a:tailEnd type="none" w="med" len="med"/>
            </a:ln>
          </p:spPr>
          <p:txBody>
            <a:bodyPr/>
            <a:lstStyle/>
            <a:p>
              <a:endParaRPr lang="zh-CN" altLang="en-US" sz="100"/>
            </a:p>
          </p:txBody>
        </p:sp>
        <p:sp>
          <p:nvSpPr>
            <p:cNvPr id="60465" name="任意多边形 60464"/>
            <p:cNvSpPr/>
            <p:nvPr/>
          </p:nvSpPr>
          <p:spPr>
            <a:xfrm>
              <a:off x="9117" y="5976"/>
              <a:ext cx="350" cy="107"/>
            </a:xfrm>
            <a:custGeom>
              <a:avLst/>
              <a:gdLst/>
              <a:ahLst/>
              <a:cxnLst/>
              <a:rect l="0" t="0" r="0" b="0"/>
              <a:pathLst>
                <a:path w="192" h="56">
                  <a:moveTo>
                    <a:pt x="0" y="48"/>
                  </a:moveTo>
                  <a:cubicBezTo>
                    <a:pt x="16" y="24"/>
                    <a:pt x="32" y="0"/>
                    <a:pt x="48" y="0"/>
                  </a:cubicBezTo>
                  <a:cubicBezTo>
                    <a:pt x="64" y="0"/>
                    <a:pt x="72" y="40"/>
                    <a:pt x="96" y="48"/>
                  </a:cubicBezTo>
                  <a:cubicBezTo>
                    <a:pt x="120" y="56"/>
                    <a:pt x="176" y="56"/>
                    <a:pt x="192" y="48"/>
                  </a:cubicBezTo>
                </a:path>
              </a:pathLst>
            </a:custGeom>
            <a:solidFill>
              <a:srgbClr val="FFFFFF"/>
            </a:solidFill>
            <a:ln w="19050" cap="flat" cmpd="sng">
              <a:solidFill>
                <a:srgbClr val="FF0000"/>
              </a:solidFill>
              <a:prstDash val="solid"/>
              <a:headEnd type="none" w="med" len="med"/>
              <a:tailEnd type="none" w="med" len="med"/>
            </a:ln>
          </p:spPr>
          <p:txBody>
            <a:bodyPr/>
            <a:lstStyle/>
            <a:p>
              <a:endParaRPr lang="zh-CN" altLang="en-US" sz="100"/>
            </a:p>
          </p:txBody>
        </p:sp>
        <p:sp>
          <p:nvSpPr>
            <p:cNvPr id="60466" name="直接连接符 60465"/>
            <p:cNvSpPr/>
            <p:nvPr/>
          </p:nvSpPr>
          <p:spPr>
            <a:xfrm>
              <a:off x="9292" y="6344"/>
              <a:ext cx="0" cy="920"/>
            </a:xfrm>
            <a:prstGeom prst="line">
              <a:avLst/>
            </a:prstGeom>
            <a:ln w="57150" cap="flat" cmpd="sng">
              <a:solidFill>
                <a:srgbClr val="FF0000"/>
              </a:solidFill>
              <a:prstDash val="solid"/>
              <a:headEnd type="none" w="med" len="med"/>
              <a:tailEnd type="none" w="med" len="med"/>
            </a:ln>
          </p:spPr>
        </p:sp>
        <p:sp>
          <p:nvSpPr>
            <p:cNvPr id="60467" name="直接连接符 60466"/>
            <p:cNvSpPr/>
            <p:nvPr/>
          </p:nvSpPr>
          <p:spPr>
            <a:xfrm>
              <a:off x="9292" y="4872"/>
              <a:ext cx="0" cy="920"/>
            </a:xfrm>
            <a:prstGeom prst="line">
              <a:avLst/>
            </a:prstGeom>
            <a:ln w="57150" cap="flat" cmpd="sng">
              <a:solidFill>
                <a:srgbClr val="FF0000"/>
              </a:solidFill>
              <a:prstDash val="solid"/>
              <a:headEnd type="none" w="med" len="med"/>
              <a:tailEnd type="none" w="med" len="med"/>
            </a:ln>
          </p:spPr>
        </p:sp>
        <p:sp>
          <p:nvSpPr>
            <p:cNvPr id="60468" name="任意多边形 60467"/>
            <p:cNvSpPr/>
            <p:nvPr/>
          </p:nvSpPr>
          <p:spPr>
            <a:xfrm>
              <a:off x="10166" y="5148"/>
              <a:ext cx="612" cy="1932"/>
            </a:xfrm>
            <a:custGeom>
              <a:avLst/>
              <a:gdLst>
                <a:gd name="txL" fmla="*/ 0 w 21600"/>
                <a:gd name="txT" fmla="*/ 0 h 40921"/>
                <a:gd name="txR" fmla="*/ 21600 w 21600"/>
                <a:gd name="txB" fmla="*/ 40921 h 40921"/>
              </a:gdLst>
              <a:ahLst/>
              <a:cxnLst>
                <a:cxn ang="270">
                  <a:pos x="7886" y="0"/>
                </a:cxn>
                <a:cxn ang="90">
                  <a:pos x="5781" y="40920"/>
                </a:cxn>
                <a:cxn ang="180">
                  <a:pos x="0" y="20109"/>
                </a:cxn>
              </a:cxnLst>
              <a:rect l="txL" t="txT" r="txR" b="txB"/>
              <a:pathLst>
                <a:path w="21600" h="40921" fill="none">
                  <a:moveTo>
                    <a:pt x="7886" y="0"/>
                  </a:moveTo>
                  <a:arcTo wR="21600" hR="21600" stAng="-4115204" swAng="8583732"/>
                </a:path>
                <a:path w="21600" h="40921" stroke="0">
                  <a:moveTo>
                    <a:pt x="7886" y="0"/>
                  </a:moveTo>
                  <a:arcTo wR="21600" hR="21600" stAng="-4115204" swAng="8583732"/>
                  <a:lnTo>
                    <a:pt x="0" y="20109"/>
                  </a:lnTo>
                  <a:close/>
                </a:path>
              </a:pathLst>
            </a:custGeom>
            <a:solidFill>
              <a:srgbClr val="FFFFFF"/>
            </a:solidFill>
            <a:ln w="9525" cap="flat" cmpd="sng">
              <a:solidFill>
                <a:srgbClr val="000080"/>
              </a:solidFill>
              <a:prstDash val="solid"/>
              <a:headEnd type="none" w="med" len="med"/>
              <a:tailEnd type="none" w="med" len="med"/>
            </a:ln>
          </p:spPr>
          <p:txBody>
            <a:bodyPr/>
            <a:lstStyle/>
            <a:p>
              <a:endParaRPr lang="zh-CN" altLang="en-US" sz="100"/>
            </a:p>
          </p:txBody>
        </p:sp>
        <p:sp>
          <p:nvSpPr>
            <p:cNvPr id="60469" name="任意多边形 60468"/>
            <p:cNvSpPr/>
            <p:nvPr/>
          </p:nvSpPr>
          <p:spPr>
            <a:xfrm>
              <a:off x="9729" y="5332"/>
              <a:ext cx="612" cy="1472"/>
            </a:xfrm>
            <a:custGeom>
              <a:avLst/>
              <a:gdLst>
                <a:gd name="txL" fmla="*/ 0 w 21600"/>
                <a:gd name="txT" fmla="*/ 0 h 40708"/>
                <a:gd name="txR" fmla="*/ 21600 w 21600"/>
                <a:gd name="txB" fmla="*/ 40708 h 40708"/>
              </a:gdLst>
              <a:ahLst/>
              <a:cxnLst>
                <a:cxn ang="270">
                  <a:pos x="8408" y="0"/>
                </a:cxn>
                <a:cxn ang="90">
                  <a:pos x="5781" y="40707"/>
                </a:cxn>
                <a:cxn ang="180">
                  <a:pos x="0" y="19896"/>
                </a:cxn>
              </a:cxnLst>
              <a:rect l="txL" t="txT" r="txR" b="txB"/>
              <a:pathLst>
                <a:path w="21600" h="40708" fill="none">
                  <a:moveTo>
                    <a:pt x="8408" y="0"/>
                  </a:moveTo>
                  <a:arcTo wR="21600" hR="21600" stAng="-4025472" swAng="8494000"/>
                </a:path>
                <a:path w="21600" h="40708" stroke="0">
                  <a:moveTo>
                    <a:pt x="8408" y="0"/>
                  </a:moveTo>
                  <a:arcTo wR="21600" hR="21600" stAng="-4025472" swAng="8494000"/>
                  <a:lnTo>
                    <a:pt x="0" y="19896"/>
                  </a:lnTo>
                  <a:close/>
                </a:path>
              </a:pathLst>
            </a:custGeom>
            <a:solidFill>
              <a:srgbClr val="FFFFFF"/>
            </a:solidFill>
            <a:ln w="9525" cap="flat" cmpd="sng">
              <a:solidFill>
                <a:srgbClr val="000080"/>
              </a:solidFill>
              <a:prstDash val="solid"/>
              <a:headEnd type="none" w="med" len="med"/>
              <a:tailEnd type="none" w="med" len="med"/>
            </a:ln>
          </p:spPr>
          <p:txBody>
            <a:bodyPr/>
            <a:lstStyle/>
            <a:p>
              <a:endParaRPr lang="zh-CN" altLang="en-US" sz="100"/>
            </a:p>
          </p:txBody>
        </p:sp>
        <p:sp>
          <p:nvSpPr>
            <p:cNvPr id="60470" name="任意多边形 60469"/>
            <p:cNvSpPr/>
            <p:nvPr/>
          </p:nvSpPr>
          <p:spPr>
            <a:xfrm>
              <a:off x="9554" y="5608"/>
              <a:ext cx="350" cy="1012"/>
            </a:xfrm>
            <a:custGeom>
              <a:avLst/>
              <a:gdLst>
                <a:gd name="txL" fmla="*/ 0 w 21600"/>
                <a:gd name="txT" fmla="*/ 0 h 40708"/>
                <a:gd name="txR" fmla="*/ 21600 w 21600"/>
                <a:gd name="txB" fmla="*/ 40708 h 40708"/>
              </a:gdLst>
              <a:ahLst/>
              <a:cxnLst>
                <a:cxn ang="270">
                  <a:pos x="8408" y="0"/>
                </a:cxn>
                <a:cxn ang="90">
                  <a:pos x="5781" y="40707"/>
                </a:cxn>
                <a:cxn ang="180">
                  <a:pos x="0" y="19896"/>
                </a:cxn>
              </a:cxnLst>
              <a:rect l="txL" t="txT" r="txR" b="txB"/>
              <a:pathLst>
                <a:path w="21600" h="40708" fill="none">
                  <a:moveTo>
                    <a:pt x="8408" y="0"/>
                  </a:moveTo>
                  <a:arcTo wR="21600" hR="21600" stAng="-4025472" swAng="8494000"/>
                </a:path>
                <a:path w="21600" h="40708" stroke="0">
                  <a:moveTo>
                    <a:pt x="8408" y="0"/>
                  </a:moveTo>
                  <a:arcTo wR="21600" hR="21600" stAng="-4025472" swAng="8494000"/>
                  <a:lnTo>
                    <a:pt x="0" y="19896"/>
                  </a:lnTo>
                  <a:close/>
                </a:path>
              </a:pathLst>
            </a:custGeom>
            <a:solidFill>
              <a:srgbClr val="FFFFFF"/>
            </a:solidFill>
            <a:ln w="9525" cap="flat" cmpd="sng">
              <a:solidFill>
                <a:srgbClr val="000080"/>
              </a:solidFill>
              <a:prstDash val="solid"/>
              <a:headEnd type="none" w="med" len="med"/>
              <a:tailEnd type="none" w="med" len="med"/>
            </a:ln>
          </p:spPr>
          <p:txBody>
            <a:bodyPr/>
            <a:lstStyle/>
            <a:p>
              <a:endParaRPr lang="zh-CN" altLang="en-US" sz="100"/>
            </a:p>
          </p:txBody>
        </p:sp>
        <p:sp>
          <p:nvSpPr>
            <p:cNvPr id="60471" name="任意多边形 60470"/>
            <p:cNvSpPr/>
            <p:nvPr/>
          </p:nvSpPr>
          <p:spPr>
            <a:xfrm flipH="1">
              <a:off x="8680" y="5608"/>
              <a:ext cx="349" cy="1012"/>
            </a:xfrm>
            <a:custGeom>
              <a:avLst/>
              <a:gdLst>
                <a:gd name="txL" fmla="*/ 0 w 21600"/>
                <a:gd name="txT" fmla="*/ 0 h 40708"/>
                <a:gd name="txR" fmla="*/ 21600 w 21600"/>
                <a:gd name="txB" fmla="*/ 40708 h 40708"/>
              </a:gdLst>
              <a:ahLst/>
              <a:cxnLst>
                <a:cxn ang="270">
                  <a:pos x="8408" y="0"/>
                </a:cxn>
                <a:cxn ang="90">
                  <a:pos x="5781" y="40707"/>
                </a:cxn>
                <a:cxn ang="180">
                  <a:pos x="0" y="19896"/>
                </a:cxn>
              </a:cxnLst>
              <a:rect l="txL" t="txT" r="txR" b="txB"/>
              <a:pathLst>
                <a:path w="21600" h="40708" fill="none">
                  <a:moveTo>
                    <a:pt x="8408" y="0"/>
                  </a:moveTo>
                  <a:arcTo wR="21600" hR="21600" stAng="-4025472" swAng="8494000"/>
                </a:path>
                <a:path w="21600" h="40708" stroke="0">
                  <a:moveTo>
                    <a:pt x="8408" y="0"/>
                  </a:moveTo>
                  <a:arcTo wR="21600" hR="21600" stAng="-4025472" swAng="8494000"/>
                  <a:lnTo>
                    <a:pt x="0" y="19896"/>
                  </a:lnTo>
                  <a:close/>
                </a:path>
              </a:pathLst>
            </a:custGeom>
            <a:solidFill>
              <a:srgbClr val="FFFFFF"/>
            </a:solidFill>
            <a:ln w="9525" cap="flat" cmpd="sng">
              <a:solidFill>
                <a:srgbClr val="000080"/>
              </a:solidFill>
              <a:prstDash val="solid"/>
              <a:headEnd type="none" w="med" len="med"/>
              <a:tailEnd type="none" w="med" len="med"/>
            </a:ln>
          </p:spPr>
          <p:txBody>
            <a:bodyPr/>
            <a:lstStyle/>
            <a:p>
              <a:endParaRPr lang="zh-CN" altLang="en-US" sz="100"/>
            </a:p>
          </p:txBody>
        </p:sp>
        <p:sp>
          <p:nvSpPr>
            <p:cNvPr id="60472" name="任意多边形 60471"/>
            <p:cNvSpPr/>
            <p:nvPr/>
          </p:nvSpPr>
          <p:spPr>
            <a:xfrm flipH="1">
              <a:off x="8243" y="5350"/>
              <a:ext cx="612" cy="1472"/>
            </a:xfrm>
            <a:custGeom>
              <a:avLst/>
              <a:gdLst>
                <a:gd name="txL" fmla="*/ 0 w 21600"/>
                <a:gd name="txT" fmla="*/ 0 h 40708"/>
                <a:gd name="txR" fmla="*/ 21600 w 21600"/>
                <a:gd name="txB" fmla="*/ 40708 h 40708"/>
              </a:gdLst>
              <a:ahLst/>
              <a:cxnLst>
                <a:cxn ang="270">
                  <a:pos x="8408" y="0"/>
                </a:cxn>
                <a:cxn ang="90">
                  <a:pos x="5781" y="40707"/>
                </a:cxn>
                <a:cxn ang="180">
                  <a:pos x="0" y="19896"/>
                </a:cxn>
              </a:cxnLst>
              <a:rect l="txL" t="txT" r="txR" b="txB"/>
              <a:pathLst>
                <a:path w="21600" h="40708" fill="none">
                  <a:moveTo>
                    <a:pt x="8408" y="0"/>
                  </a:moveTo>
                  <a:arcTo wR="21600" hR="21600" stAng="-4025472" swAng="8494000"/>
                </a:path>
                <a:path w="21600" h="40708" stroke="0">
                  <a:moveTo>
                    <a:pt x="8408" y="0"/>
                  </a:moveTo>
                  <a:arcTo wR="21600" hR="21600" stAng="-4025472" swAng="8494000"/>
                  <a:lnTo>
                    <a:pt x="0" y="19896"/>
                  </a:lnTo>
                  <a:close/>
                </a:path>
              </a:pathLst>
            </a:custGeom>
            <a:solidFill>
              <a:srgbClr val="FFFFFF"/>
            </a:solidFill>
            <a:ln w="9525" cap="flat" cmpd="sng">
              <a:solidFill>
                <a:srgbClr val="000080"/>
              </a:solidFill>
              <a:prstDash val="solid"/>
              <a:headEnd type="none" w="med" len="med"/>
              <a:tailEnd type="none" w="med" len="med"/>
            </a:ln>
          </p:spPr>
          <p:txBody>
            <a:bodyPr/>
            <a:lstStyle/>
            <a:p>
              <a:endParaRPr lang="zh-CN" altLang="en-US" sz="100"/>
            </a:p>
          </p:txBody>
        </p:sp>
        <p:sp>
          <p:nvSpPr>
            <p:cNvPr id="60473" name="任意多边形 60472"/>
            <p:cNvSpPr/>
            <p:nvPr/>
          </p:nvSpPr>
          <p:spPr>
            <a:xfrm flipH="1">
              <a:off x="7718" y="5148"/>
              <a:ext cx="612" cy="1932"/>
            </a:xfrm>
            <a:custGeom>
              <a:avLst/>
              <a:gdLst>
                <a:gd name="txL" fmla="*/ 0 w 21600"/>
                <a:gd name="txT" fmla="*/ 0 h 40921"/>
                <a:gd name="txR" fmla="*/ 21600 w 21600"/>
                <a:gd name="txB" fmla="*/ 40921 h 40921"/>
              </a:gdLst>
              <a:ahLst/>
              <a:cxnLst>
                <a:cxn ang="270">
                  <a:pos x="7886" y="0"/>
                </a:cxn>
                <a:cxn ang="90">
                  <a:pos x="5781" y="40920"/>
                </a:cxn>
                <a:cxn ang="180">
                  <a:pos x="0" y="20109"/>
                </a:cxn>
              </a:cxnLst>
              <a:rect l="txL" t="txT" r="txR" b="txB"/>
              <a:pathLst>
                <a:path w="21600" h="40921" fill="none">
                  <a:moveTo>
                    <a:pt x="7886" y="0"/>
                  </a:moveTo>
                  <a:arcTo wR="21600" hR="21600" stAng="-4115204" swAng="8583732"/>
                </a:path>
                <a:path w="21600" h="40921" stroke="0">
                  <a:moveTo>
                    <a:pt x="7886" y="0"/>
                  </a:moveTo>
                  <a:arcTo wR="21600" hR="21600" stAng="-4115204" swAng="8583732"/>
                  <a:lnTo>
                    <a:pt x="0" y="20109"/>
                  </a:lnTo>
                  <a:close/>
                </a:path>
              </a:pathLst>
            </a:custGeom>
            <a:solidFill>
              <a:srgbClr val="FFFFFF"/>
            </a:solidFill>
            <a:ln w="9525" cap="flat" cmpd="sng">
              <a:solidFill>
                <a:srgbClr val="000080"/>
              </a:solidFill>
              <a:prstDash val="solid"/>
              <a:headEnd type="none" w="med" len="med"/>
              <a:tailEnd type="none" w="med" len="med"/>
            </a:ln>
          </p:spPr>
          <p:txBody>
            <a:bodyPr/>
            <a:lstStyle/>
            <a:p>
              <a:endParaRPr lang="zh-CN" altLang="en-US" sz="100"/>
            </a:p>
          </p:txBody>
        </p:sp>
        <p:sp>
          <p:nvSpPr>
            <p:cNvPr id="60474" name="直接连接符 60473"/>
            <p:cNvSpPr/>
            <p:nvPr/>
          </p:nvSpPr>
          <p:spPr>
            <a:xfrm>
              <a:off x="10778" y="5976"/>
              <a:ext cx="0" cy="184"/>
            </a:xfrm>
            <a:prstGeom prst="line">
              <a:avLst/>
            </a:prstGeom>
            <a:ln w="9525" cap="flat" cmpd="sng">
              <a:solidFill>
                <a:srgbClr val="000080"/>
              </a:solidFill>
              <a:prstDash val="solid"/>
              <a:headEnd type="none" w="med" len="med"/>
              <a:tailEnd type="triangle" w="med" len="med"/>
            </a:ln>
          </p:spPr>
        </p:sp>
        <p:sp>
          <p:nvSpPr>
            <p:cNvPr id="60475" name="直接连接符 60474"/>
            <p:cNvSpPr/>
            <p:nvPr/>
          </p:nvSpPr>
          <p:spPr>
            <a:xfrm>
              <a:off x="10341" y="5976"/>
              <a:ext cx="0" cy="184"/>
            </a:xfrm>
            <a:prstGeom prst="line">
              <a:avLst/>
            </a:prstGeom>
            <a:ln w="9525" cap="flat" cmpd="sng">
              <a:solidFill>
                <a:srgbClr val="000080"/>
              </a:solidFill>
              <a:prstDash val="solid"/>
              <a:headEnd type="none" w="med" len="med"/>
              <a:tailEnd type="triangle" w="med" len="med"/>
            </a:ln>
          </p:spPr>
        </p:sp>
        <p:sp>
          <p:nvSpPr>
            <p:cNvPr id="60476" name="直接连接符 60475"/>
            <p:cNvSpPr/>
            <p:nvPr/>
          </p:nvSpPr>
          <p:spPr>
            <a:xfrm>
              <a:off x="9904" y="5976"/>
              <a:ext cx="0" cy="184"/>
            </a:xfrm>
            <a:prstGeom prst="line">
              <a:avLst/>
            </a:prstGeom>
            <a:ln w="9525" cap="flat" cmpd="sng">
              <a:solidFill>
                <a:srgbClr val="000080"/>
              </a:solidFill>
              <a:prstDash val="solid"/>
              <a:headEnd type="none" w="med" len="med"/>
              <a:tailEnd type="triangle" w="med" len="med"/>
            </a:ln>
          </p:spPr>
        </p:sp>
        <p:sp>
          <p:nvSpPr>
            <p:cNvPr id="60477" name="直接连接符 60476"/>
            <p:cNvSpPr/>
            <p:nvPr/>
          </p:nvSpPr>
          <p:spPr>
            <a:xfrm>
              <a:off x="8680" y="5976"/>
              <a:ext cx="0" cy="184"/>
            </a:xfrm>
            <a:prstGeom prst="line">
              <a:avLst/>
            </a:prstGeom>
            <a:ln w="9525" cap="flat" cmpd="sng">
              <a:solidFill>
                <a:srgbClr val="000080"/>
              </a:solidFill>
              <a:prstDash val="solid"/>
              <a:headEnd type="none" w="med" len="med"/>
              <a:tailEnd type="triangle" w="med" len="med"/>
            </a:ln>
          </p:spPr>
        </p:sp>
        <p:sp>
          <p:nvSpPr>
            <p:cNvPr id="60478" name="直接连接符 60477"/>
            <p:cNvSpPr/>
            <p:nvPr/>
          </p:nvSpPr>
          <p:spPr>
            <a:xfrm>
              <a:off x="8243" y="6004"/>
              <a:ext cx="0" cy="184"/>
            </a:xfrm>
            <a:prstGeom prst="line">
              <a:avLst/>
            </a:prstGeom>
            <a:ln w="9525" cap="flat" cmpd="sng">
              <a:solidFill>
                <a:srgbClr val="000080"/>
              </a:solidFill>
              <a:prstDash val="solid"/>
              <a:headEnd type="none" w="med" len="med"/>
              <a:tailEnd type="triangle" w="med" len="med"/>
            </a:ln>
          </p:spPr>
        </p:sp>
        <p:sp>
          <p:nvSpPr>
            <p:cNvPr id="60479" name="直接连接符 60478"/>
            <p:cNvSpPr/>
            <p:nvPr/>
          </p:nvSpPr>
          <p:spPr>
            <a:xfrm>
              <a:off x="7718" y="5976"/>
              <a:ext cx="0" cy="184"/>
            </a:xfrm>
            <a:prstGeom prst="line">
              <a:avLst/>
            </a:prstGeom>
            <a:ln w="9525" cap="flat" cmpd="sng">
              <a:solidFill>
                <a:srgbClr val="000080"/>
              </a:solidFill>
              <a:prstDash val="solid"/>
              <a:headEnd type="none" w="med" len="med"/>
              <a:tailEnd type="triangle" w="med" len="med"/>
            </a:ln>
          </p:spPr>
        </p:sp>
        <p:sp>
          <p:nvSpPr>
            <p:cNvPr id="60480" name="直接连接符 60479"/>
            <p:cNvSpPr/>
            <p:nvPr/>
          </p:nvSpPr>
          <p:spPr>
            <a:xfrm flipV="1">
              <a:off x="9029" y="4872"/>
              <a:ext cx="0" cy="828"/>
            </a:xfrm>
            <a:prstGeom prst="line">
              <a:avLst/>
            </a:prstGeom>
            <a:ln w="9525" cap="flat" cmpd="sng">
              <a:solidFill>
                <a:srgbClr val="0000FF"/>
              </a:solidFill>
              <a:prstDash val="solid"/>
              <a:headEnd type="none" w="med" len="med"/>
              <a:tailEnd type="triangle" w="med" len="med"/>
            </a:ln>
          </p:spPr>
        </p:sp>
        <p:sp>
          <p:nvSpPr>
            <p:cNvPr id="60481" name="直接连接符 60480"/>
            <p:cNvSpPr/>
            <p:nvPr/>
          </p:nvSpPr>
          <p:spPr>
            <a:xfrm flipV="1">
              <a:off x="9029" y="6436"/>
              <a:ext cx="0" cy="828"/>
            </a:xfrm>
            <a:prstGeom prst="line">
              <a:avLst/>
            </a:prstGeom>
            <a:ln w="9525" cap="flat" cmpd="sng">
              <a:solidFill>
                <a:srgbClr val="0000FF"/>
              </a:solidFill>
              <a:prstDash val="solid"/>
              <a:headEnd type="none" w="med" len="med"/>
              <a:tailEnd type="triangle" w="med" len="med"/>
            </a:ln>
          </p:spPr>
        </p:sp>
      </p:grpSp>
      <p:sp>
        <p:nvSpPr>
          <p:cNvPr id="60482" name="文本框 60481"/>
          <p:cNvSpPr txBox="1"/>
          <p:nvPr/>
        </p:nvSpPr>
        <p:spPr>
          <a:xfrm>
            <a:off x="1905000" y="5473065"/>
            <a:ext cx="1143000" cy="287655"/>
          </a:xfrm>
          <a:prstGeom prst="rect">
            <a:avLst/>
          </a:prstGeom>
          <a:noFill/>
          <a:ln w="9525">
            <a:noFill/>
          </a:ln>
        </p:spPr>
        <p:txBody>
          <a:bodyPr>
            <a:spAutoFit/>
          </a:bodyPr>
          <a:lstStyle/>
          <a:p>
            <a:pPr lvl="0" algn="ctr">
              <a:spcBef>
                <a:spcPct val="50000"/>
              </a:spcBef>
            </a:pPr>
            <a:r>
              <a:rPr lang="zh-CN" altLang="en-US" sz="1290" dirty="0">
                <a:latin typeface="Times New Roman" panose="02020603050405020304" pitchFamily="18" charset="0"/>
                <a:ea typeface="宋体" panose="02010600030101010101" pitchFamily="2" charset="-122"/>
              </a:rPr>
              <a:t>图</a:t>
            </a:r>
            <a:r>
              <a:rPr lang="en-US" altLang="zh-CN" sz="1290">
                <a:latin typeface="Times New Roman" panose="02020603050405020304" pitchFamily="18" charset="0"/>
                <a:ea typeface="宋体" panose="02010600030101010101" pitchFamily="2" charset="-122"/>
              </a:rPr>
              <a:t> a</a:t>
            </a:r>
          </a:p>
        </p:txBody>
      </p:sp>
      <p:sp>
        <p:nvSpPr>
          <p:cNvPr id="60483" name="文本框 60482"/>
          <p:cNvSpPr txBox="1"/>
          <p:nvPr/>
        </p:nvSpPr>
        <p:spPr>
          <a:xfrm>
            <a:off x="4686300" y="5613742"/>
            <a:ext cx="1143000" cy="287655"/>
          </a:xfrm>
          <a:prstGeom prst="rect">
            <a:avLst/>
          </a:prstGeom>
          <a:noFill/>
          <a:ln w="9525">
            <a:noFill/>
          </a:ln>
        </p:spPr>
        <p:txBody>
          <a:bodyPr>
            <a:spAutoFit/>
          </a:bodyPr>
          <a:lstStyle/>
          <a:p>
            <a:pPr lvl="0" algn="ctr">
              <a:spcBef>
                <a:spcPct val="50000"/>
              </a:spcBef>
            </a:pPr>
            <a:r>
              <a:rPr lang="zh-CN" altLang="en-US" sz="1290" dirty="0">
                <a:latin typeface="Times New Roman" panose="02020603050405020304" pitchFamily="18" charset="0"/>
                <a:ea typeface="宋体" panose="02010600030101010101" pitchFamily="2" charset="-122"/>
              </a:rPr>
              <a:t>图</a:t>
            </a:r>
            <a:r>
              <a:rPr lang="en-US" altLang="zh-CN" sz="1290">
                <a:latin typeface="Times New Roman" panose="02020603050405020304" pitchFamily="18" charset="0"/>
                <a:ea typeface="宋体" panose="02010600030101010101" pitchFamily="2" charset="-122"/>
              </a:rPr>
              <a:t>b</a:t>
            </a:r>
          </a:p>
        </p:txBody>
      </p:sp>
      <p:sp>
        <p:nvSpPr>
          <p:cNvPr id="60484" name="直接连接符 60483"/>
          <p:cNvSpPr/>
          <p:nvPr/>
        </p:nvSpPr>
        <p:spPr>
          <a:xfrm flipV="1">
            <a:off x="3733800" y="5402727"/>
            <a:ext cx="3429000" cy="0"/>
          </a:xfrm>
          <a:prstGeom prst="line">
            <a:avLst/>
          </a:prstGeom>
          <a:ln w="9525" cap="flat" cmpd="sng">
            <a:solidFill>
              <a:schemeClr val="tx1"/>
            </a:solidFill>
            <a:prstDash val="solid"/>
            <a:headEnd type="none" w="med" len="med"/>
            <a:tailEnd type="none" w="med" len="med"/>
          </a:ln>
        </p:spPr>
      </p:sp>
      <p:sp>
        <p:nvSpPr>
          <p:cNvPr id="60485" name="直接连接符 60484"/>
          <p:cNvSpPr/>
          <p:nvPr/>
        </p:nvSpPr>
        <p:spPr>
          <a:xfrm>
            <a:off x="1828800" y="5402727"/>
            <a:ext cx="1447800" cy="0"/>
          </a:xfrm>
          <a:prstGeom prst="line">
            <a:avLst/>
          </a:prstGeom>
          <a:ln w="9525" cap="flat" cmpd="sng">
            <a:solidFill>
              <a:schemeClr val="tx1"/>
            </a:solidFill>
            <a:prstDash val="solid"/>
            <a:headEnd type="none" w="med" len="med"/>
            <a:tailEnd type="none" w="med" len="med"/>
          </a:ln>
        </p:spPr>
      </p:sp>
    </p:spTree>
  </p:cSld>
  <p:clrMapOvr>
    <a:overrideClrMapping bg1="lt1" tx1="dk1" bg2="lt2" tx2="dk2" accent1="accent1" accent2="accent2" accent3="accent3" accent4="accent4" accent5="accent5" accent6="accent6" hlink="hlink" folHlink="folHlink"/>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文本框 83970"/>
          <p:cNvSpPr txBox="1"/>
          <p:nvPr/>
        </p:nvSpPr>
        <p:spPr>
          <a:xfrm>
            <a:off x="623570" y="903605"/>
            <a:ext cx="8143240" cy="2072640"/>
          </a:xfrm>
          <a:prstGeom prst="rect">
            <a:avLst/>
          </a:prstGeom>
          <a:noFill/>
          <a:ln w="9525">
            <a:noFill/>
          </a:ln>
        </p:spPr>
        <p:txBody>
          <a:bodyPr wrap="square">
            <a:spAutoFit/>
          </a:bodyPr>
          <a:lstStyle/>
          <a:p>
            <a:pPr lvl="0" algn="l">
              <a:spcBef>
                <a:spcPct val="50000"/>
              </a:spcBef>
            </a:pPr>
            <a:r>
              <a:rPr lang="en-US" altLang="zh-CN" sz="1475" dirty="0">
                <a:latin typeface="Times New Roman" panose="02020603050405020304" pitchFamily="18" charset="0"/>
                <a:ea typeface="宋体" panose="02010600030101010101" pitchFamily="2" charset="-122"/>
              </a:rPr>
              <a:t>       </a:t>
            </a:r>
            <a:r>
              <a:rPr lang="zh-CN" altLang="en-US" sz="2000" kern="0" dirty="0">
                <a:latin typeface="+mn-lt"/>
                <a:ea typeface="+mn-ea"/>
                <a:cs typeface="+mn-ea"/>
              </a:rPr>
              <a:t>   移动通信中，无论是GSM 还是CDMA， 板状天线是用得最为普遍的一类极为重要的基站天线。这种天线的优点是：增益高、扇形区方向图好、后瓣小、垂直面方向图俯角控制方便、密封性能 可靠以及使用寿命长。</a:t>
            </a:r>
          </a:p>
          <a:p>
            <a:pPr lvl="0" algn="l">
              <a:spcBef>
                <a:spcPct val="50000"/>
              </a:spcBef>
            </a:pPr>
            <a:r>
              <a:rPr lang="zh-CN" altLang="en-US" sz="2000" kern="0" dirty="0">
                <a:latin typeface="+mn-lt"/>
                <a:ea typeface="+mn-ea"/>
                <a:cs typeface="+mn-ea"/>
              </a:rPr>
              <a:t>        板状天线也常常被用作为直放站的用户天线，根据作用扇形区的范围大小，应选择相应的天线型号。</a:t>
            </a:r>
          </a:p>
        </p:txBody>
      </p:sp>
      <p:sp>
        <p:nvSpPr>
          <p:cNvPr id="87042" name="标题 87041"/>
          <p:cNvSpPr>
            <a:spLocks noGrp="1"/>
          </p:cNvSpPr>
          <p:nvPr/>
        </p:nvSpPr>
        <p:spPr>
          <a:xfrm>
            <a:off x="451485" y="349885"/>
            <a:ext cx="8229600" cy="68707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板状天线</a:t>
            </a:r>
          </a:p>
        </p:txBody>
      </p:sp>
      <p:pic>
        <p:nvPicPr>
          <p:cNvPr id="2" name="图片 1">
            <a:extLst>
              <a:ext uri="{FF2B5EF4-FFF2-40B4-BE49-F238E27FC236}">
                <a16:creationId xmlns:a16="http://schemas.microsoft.com/office/drawing/2014/main" id="{3C21C58B-7FDA-49F5-8C2B-86FA718C0E08}"/>
              </a:ext>
            </a:extLst>
          </p:cNvPr>
          <p:cNvPicPr>
            <a:picLocks noChangeAspect="1"/>
          </p:cNvPicPr>
          <p:nvPr/>
        </p:nvPicPr>
        <p:blipFill>
          <a:blip r:embed="rId2"/>
          <a:stretch>
            <a:fillRect/>
          </a:stretch>
        </p:blipFill>
        <p:spPr>
          <a:xfrm>
            <a:off x="5868144" y="2997885"/>
            <a:ext cx="1719127" cy="3825900"/>
          </a:xfrm>
          <a:prstGeom prst="rect">
            <a:avLst/>
          </a:prstGeom>
        </p:spPr>
      </p:pic>
      <p:pic>
        <p:nvPicPr>
          <p:cNvPr id="29" name="图片 28" descr="TDJ-900G-I-J">
            <a:extLst>
              <a:ext uri="{FF2B5EF4-FFF2-40B4-BE49-F238E27FC236}">
                <a16:creationId xmlns:a16="http://schemas.microsoft.com/office/drawing/2014/main" id="{72BCE88B-53E5-4FC7-A691-973A17AE157D}"/>
              </a:ext>
            </a:extLst>
          </p:cNvPr>
          <p:cNvPicPr>
            <a:picLocks noChangeAspect="1"/>
          </p:cNvPicPr>
          <p:nvPr/>
        </p:nvPicPr>
        <p:blipFill>
          <a:blip r:embed="rId3"/>
          <a:stretch>
            <a:fillRect/>
          </a:stretch>
        </p:blipFill>
        <p:spPr>
          <a:xfrm>
            <a:off x="1691680" y="3201587"/>
            <a:ext cx="2800355" cy="3622198"/>
          </a:xfrm>
          <a:prstGeom prst="rect">
            <a:avLst/>
          </a:prstGeom>
          <a:noFill/>
          <a:ln w="9525">
            <a:noFill/>
          </a:ln>
        </p:spPr>
      </p:pic>
    </p:spTree>
    <p:extLst>
      <p:ext uri="{BB962C8B-B14F-4D97-AF65-F5344CB8AC3E}">
        <p14:creationId xmlns:p14="http://schemas.microsoft.com/office/powerpoint/2010/main" val="359259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文本框 83970"/>
          <p:cNvSpPr txBox="1"/>
          <p:nvPr/>
        </p:nvSpPr>
        <p:spPr>
          <a:xfrm>
            <a:off x="623570" y="903605"/>
            <a:ext cx="8143240" cy="2072640"/>
          </a:xfrm>
          <a:prstGeom prst="rect">
            <a:avLst/>
          </a:prstGeom>
          <a:noFill/>
          <a:ln w="9525">
            <a:noFill/>
          </a:ln>
        </p:spPr>
        <p:txBody>
          <a:bodyPr wrap="square">
            <a:spAutoFit/>
          </a:bodyPr>
          <a:lstStyle/>
          <a:p>
            <a:pPr lvl="0" algn="l">
              <a:spcBef>
                <a:spcPct val="50000"/>
              </a:spcBef>
            </a:pPr>
            <a:r>
              <a:rPr lang="en-US" altLang="zh-CN" sz="1475" dirty="0">
                <a:latin typeface="Times New Roman" panose="02020603050405020304" pitchFamily="18" charset="0"/>
                <a:ea typeface="宋体" panose="02010600030101010101" pitchFamily="2" charset="-122"/>
              </a:rPr>
              <a:t>       </a:t>
            </a:r>
            <a:r>
              <a:rPr lang="zh-CN" altLang="en-US" sz="2000" kern="0">
                <a:latin typeface="+mn-lt"/>
                <a:ea typeface="+mn-ea"/>
                <a:cs typeface="+mn-ea"/>
              </a:rPr>
              <a:t>   移动通信中，无论是GSM 还是CDMA， 板状天线是用得最为普遍的一类极为重要的基站天线。这种天线的优点是：增益高、扇形区方向图好、后瓣小、垂直面方向图俯角控制方便、密封性能 可靠以及使用寿命长。</a:t>
            </a:r>
          </a:p>
          <a:p>
            <a:pPr lvl="0" algn="l">
              <a:spcBef>
                <a:spcPct val="50000"/>
              </a:spcBef>
            </a:pPr>
            <a:r>
              <a:rPr lang="zh-CN" altLang="en-US" sz="2000" kern="0">
                <a:latin typeface="+mn-lt"/>
                <a:ea typeface="+mn-ea"/>
                <a:cs typeface="+mn-ea"/>
              </a:rPr>
              <a:t>        板状天线也常常被用作为直放站的用户天线，根据作用扇形区的范围大小，应选择相应的天线型号。</a:t>
            </a:r>
          </a:p>
        </p:txBody>
      </p:sp>
      <p:sp>
        <p:nvSpPr>
          <p:cNvPr id="87042" name="标题 87041"/>
          <p:cNvSpPr>
            <a:spLocks noGrp="1"/>
          </p:cNvSpPr>
          <p:nvPr/>
        </p:nvSpPr>
        <p:spPr>
          <a:xfrm>
            <a:off x="451485" y="349885"/>
            <a:ext cx="8229600" cy="68707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板状天线</a:t>
            </a:r>
          </a:p>
        </p:txBody>
      </p:sp>
      <p:sp>
        <p:nvSpPr>
          <p:cNvPr id="65538" name="文本框 65537"/>
          <p:cNvSpPr txBox="1"/>
          <p:nvPr/>
        </p:nvSpPr>
        <p:spPr>
          <a:xfrm>
            <a:off x="1468120" y="6166534"/>
            <a:ext cx="6858000" cy="344170"/>
          </a:xfrm>
          <a:prstGeom prst="rect">
            <a:avLst/>
          </a:prstGeom>
          <a:noFill/>
          <a:ln w="9525">
            <a:noFill/>
          </a:ln>
        </p:spPr>
        <p:txBody>
          <a:bodyPr>
            <a:spAutoFit/>
          </a:bodyPr>
          <a:lstStyle/>
          <a:p>
            <a:pPr marL="457200" lvl="0" indent="-457200" algn="ctr">
              <a:spcBef>
                <a:spcPct val="50000"/>
              </a:spcBef>
            </a:pPr>
            <a:r>
              <a:rPr lang="zh-CN" altLang="en-US" sz="1660" b="1" dirty="0">
                <a:solidFill>
                  <a:srgbClr val="800080"/>
                </a:solidFill>
                <a:latin typeface="Times New Roman" panose="02020603050405020304" pitchFamily="18" charset="0"/>
                <a:ea typeface="黑体" panose="02010609060101010101" pitchFamily="2" charset="-122"/>
              </a:rPr>
              <a:t>基站板状天线基本技术指标示例</a:t>
            </a:r>
          </a:p>
        </p:txBody>
      </p:sp>
      <p:sp>
        <p:nvSpPr>
          <p:cNvPr id="65540" name="矩形 65539"/>
          <p:cNvSpPr/>
          <p:nvPr/>
        </p:nvSpPr>
        <p:spPr>
          <a:xfrm>
            <a:off x="1811020" y="3011219"/>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频率范围</a:t>
            </a:r>
          </a:p>
        </p:txBody>
      </p:sp>
      <p:sp>
        <p:nvSpPr>
          <p:cNvPr id="65541" name="矩形 65540"/>
          <p:cNvSpPr/>
          <p:nvPr/>
        </p:nvSpPr>
        <p:spPr>
          <a:xfrm>
            <a:off x="1811020" y="3292573"/>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频带宽度</a:t>
            </a:r>
          </a:p>
        </p:txBody>
      </p:sp>
      <p:sp>
        <p:nvSpPr>
          <p:cNvPr id="65542" name="矩形 65541"/>
          <p:cNvSpPr/>
          <p:nvPr/>
        </p:nvSpPr>
        <p:spPr>
          <a:xfrm>
            <a:off x="1811020" y="3573927"/>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增益</a:t>
            </a:r>
          </a:p>
        </p:txBody>
      </p:sp>
      <p:sp>
        <p:nvSpPr>
          <p:cNvPr id="65543" name="矩形 65542"/>
          <p:cNvSpPr/>
          <p:nvPr/>
        </p:nvSpPr>
        <p:spPr>
          <a:xfrm>
            <a:off x="1811020" y="3855280"/>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极化</a:t>
            </a:r>
          </a:p>
        </p:txBody>
      </p:sp>
      <p:sp>
        <p:nvSpPr>
          <p:cNvPr id="65544" name="矩形 65543"/>
          <p:cNvSpPr/>
          <p:nvPr/>
        </p:nvSpPr>
        <p:spPr>
          <a:xfrm>
            <a:off x="1811020" y="4136634"/>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标称阻抗</a:t>
            </a:r>
          </a:p>
        </p:txBody>
      </p:sp>
      <p:sp>
        <p:nvSpPr>
          <p:cNvPr id="65545" name="矩形 65544"/>
          <p:cNvSpPr/>
          <p:nvPr/>
        </p:nvSpPr>
        <p:spPr>
          <a:xfrm>
            <a:off x="1811020" y="4417988"/>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电压驻波比</a:t>
            </a:r>
          </a:p>
        </p:txBody>
      </p:sp>
      <p:sp>
        <p:nvSpPr>
          <p:cNvPr id="65546" name="矩形 65545"/>
          <p:cNvSpPr/>
          <p:nvPr/>
        </p:nvSpPr>
        <p:spPr>
          <a:xfrm>
            <a:off x="1811020" y="5262050"/>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半功率波束宽度</a:t>
            </a:r>
          </a:p>
        </p:txBody>
      </p:sp>
      <p:sp>
        <p:nvSpPr>
          <p:cNvPr id="65547" name="矩形 65546"/>
          <p:cNvSpPr/>
          <p:nvPr/>
        </p:nvSpPr>
        <p:spPr>
          <a:xfrm>
            <a:off x="1811020" y="4699342"/>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前后比</a:t>
            </a:r>
          </a:p>
        </p:txBody>
      </p:sp>
      <p:sp>
        <p:nvSpPr>
          <p:cNvPr id="65548" name="矩形 65547"/>
          <p:cNvSpPr/>
          <p:nvPr/>
        </p:nvSpPr>
        <p:spPr>
          <a:xfrm>
            <a:off x="1811020" y="4980696"/>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下倾角（可调）</a:t>
            </a:r>
          </a:p>
        </p:txBody>
      </p:sp>
      <p:sp>
        <p:nvSpPr>
          <p:cNvPr id="65549" name="矩形 65548"/>
          <p:cNvSpPr/>
          <p:nvPr/>
        </p:nvSpPr>
        <p:spPr>
          <a:xfrm>
            <a:off x="1811020" y="5543403"/>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垂直面上旁瓣抑制</a:t>
            </a:r>
          </a:p>
        </p:txBody>
      </p:sp>
      <p:sp>
        <p:nvSpPr>
          <p:cNvPr id="65550" name="矩形 65549"/>
          <p:cNvSpPr/>
          <p:nvPr/>
        </p:nvSpPr>
        <p:spPr>
          <a:xfrm>
            <a:off x="3944620" y="3011219"/>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en-US" altLang="zh-CN" sz="1290" b="1">
                <a:solidFill>
                  <a:srgbClr val="996600"/>
                </a:solidFill>
                <a:latin typeface="Times New Roman" panose="02020603050405020304" pitchFamily="18" charset="0"/>
                <a:ea typeface="黑体" panose="02010609060101010101" pitchFamily="2" charset="-122"/>
              </a:rPr>
              <a:t>824-960 MHz</a:t>
            </a:r>
          </a:p>
        </p:txBody>
      </p:sp>
      <p:sp>
        <p:nvSpPr>
          <p:cNvPr id="65551" name="矩形 65550"/>
          <p:cNvSpPr/>
          <p:nvPr/>
        </p:nvSpPr>
        <p:spPr>
          <a:xfrm>
            <a:off x="3944620" y="3292573"/>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en-US" altLang="zh-CN" sz="1290" b="1">
                <a:solidFill>
                  <a:srgbClr val="996600"/>
                </a:solidFill>
                <a:latin typeface="Times New Roman" panose="02020603050405020304" pitchFamily="18" charset="0"/>
                <a:ea typeface="黑体" panose="02010609060101010101" pitchFamily="2" charset="-122"/>
              </a:rPr>
              <a:t>70MHz</a:t>
            </a:r>
          </a:p>
        </p:txBody>
      </p:sp>
      <p:sp>
        <p:nvSpPr>
          <p:cNvPr id="65552" name="矩形 65551"/>
          <p:cNvSpPr/>
          <p:nvPr/>
        </p:nvSpPr>
        <p:spPr>
          <a:xfrm>
            <a:off x="3944620" y="3573927"/>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en-US" altLang="zh-CN" sz="1290" b="1" err="1">
                <a:solidFill>
                  <a:srgbClr val="996600"/>
                </a:solidFill>
                <a:latin typeface="Times New Roman" panose="02020603050405020304" pitchFamily="18" charset="0"/>
                <a:ea typeface="黑体" panose="02010609060101010101" pitchFamily="2" charset="-122"/>
              </a:rPr>
              <a:t>14 ~ 17 dBi</a:t>
            </a:r>
            <a:endParaRPr lang="en-US" altLang="zh-CN" sz="1290" b="1">
              <a:solidFill>
                <a:srgbClr val="996600"/>
              </a:solidFill>
              <a:latin typeface="Times New Roman" panose="02020603050405020304" pitchFamily="18" charset="0"/>
              <a:ea typeface="黑体" panose="02010609060101010101" pitchFamily="2" charset="-122"/>
            </a:endParaRPr>
          </a:p>
        </p:txBody>
      </p:sp>
      <p:sp>
        <p:nvSpPr>
          <p:cNvPr id="65553" name="矩形 65552"/>
          <p:cNvSpPr/>
          <p:nvPr/>
        </p:nvSpPr>
        <p:spPr>
          <a:xfrm>
            <a:off x="3944620" y="3855280"/>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垂直</a:t>
            </a:r>
          </a:p>
        </p:txBody>
      </p:sp>
      <p:sp>
        <p:nvSpPr>
          <p:cNvPr id="65554" name="矩形 65553"/>
          <p:cNvSpPr/>
          <p:nvPr/>
        </p:nvSpPr>
        <p:spPr>
          <a:xfrm>
            <a:off x="3944620" y="4136634"/>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en-US" altLang="zh-CN" sz="1290" b="1">
                <a:solidFill>
                  <a:srgbClr val="996600"/>
                </a:solidFill>
                <a:latin typeface="Times New Roman" panose="02020603050405020304" pitchFamily="18" charset="0"/>
                <a:ea typeface="黑体" panose="02010609060101010101" pitchFamily="2" charset="-122"/>
              </a:rPr>
              <a:t>50 Ohm</a:t>
            </a:r>
          </a:p>
        </p:txBody>
      </p:sp>
      <p:sp>
        <p:nvSpPr>
          <p:cNvPr id="65555" name="矩形 65554"/>
          <p:cNvSpPr/>
          <p:nvPr/>
        </p:nvSpPr>
        <p:spPr>
          <a:xfrm>
            <a:off x="3944620" y="4417988"/>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en-US" altLang="zh-CN" sz="1290" b="1" dirty="0">
                <a:solidFill>
                  <a:srgbClr val="996600"/>
                </a:solidFill>
                <a:latin typeface="Times New Roman" panose="02020603050405020304" pitchFamily="18" charset="0"/>
                <a:ea typeface="黑体" panose="02010609060101010101" pitchFamily="2" charset="-122"/>
              </a:rPr>
              <a:t>≤ </a:t>
            </a:r>
            <a:r>
              <a:rPr lang="en-US" altLang="zh-CN" sz="1290" b="1">
                <a:solidFill>
                  <a:srgbClr val="996600"/>
                </a:solidFill>
                <a:latin typeface="Times New Roman" panose="02020603050405020304" pitchFamily="18" charset="0"/>
                <a:ea typeface="黑体" panose="02010609060101010101" pitchFamily="2" charset="-122"/>
              </a:rPr>
              <a:t>1.4</a:t>
            </a:r>
          </a:p>
        </p:txBody>
      </p:sp>
      <p:sp>
        <p:nvSpPr>
          <p:cNvPr id="65556" name="矩形 65555"/>
          <p:cNvSpPr/>
          <p:nvPr/>
        </p:nvSpPr>
        <p:spPr>
          <a:xfrm>
            <a:off x="3944620" y="4699342"/>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en-US" altLang="zh-CN" sz="1290" b="1">
                <a:solidFill>
                  <a:srgbClr val="996600"/>
                </a:solidFill>
                <a:latin typeface="Times New Roman" panose="02020603050405020304" pitchFamily="18" charset="0"/>
                <a:ea typeface="黑体" panose="02010609060101010101" pitchFamily="2" charset="-122"/>
              </a:rPr>
              <a:t>&gt;25dB</a:t>
            </a:r>
          </a:p>
        </p:txBody>
      </p:sp>
      <p:sp>
        <p:nvSpPr>
          <p:cNvPr id="65557" name="矩形 65556"/>
          <p:cNvSpPr/>
          <p:nvPr/>
        </p:nvSpPr>
        <p:spPr>
          <a:xfrm>
            <a:off x="3944620" y="4980696"/>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en-US" altLang="zh-CN" sz="1290" b="1" dirty="0">
                <a:solidFill>
                  <a:srgbClr val="996600"/>
                </a:solidFill>
                <a:latin typeface="Times New Roman" panose="02020603050405020304" pitchFamily="18" charset="0"/>
                <a:ea typeface="黑体" panose="02010609060101010101" pitchFamily="2" charset="-122"/>
              </a:rPr>
              <a:t>  </a:t>
            </a:r>
            <a:r>
              <a:rPr lang="en-US" altLang="zh-CN" sz="1290" b="1">
                <a:solidFill>
                  <a:srgbClr val="996600"/>
                </a:solidFill>
                <a:latin typeface="Times New Roman" panose="02020603050405020304" pitchFamily="18" charset="0"/>
                <a:ea typeface="黑体" panose="02010609060101010101" pitchFamily="2" charset="-122"/>
              </a:rPr>
              <a:t>3 ~ 8° </a:t>
            </a:r>
          </a:p>
        </p:txBody>
      </p:sp>
      <p:sp>
        <p:nvSpPr>
          <p:cNvPr id="65558" name="矩形 65557"/>
          <p:cNvSpPr/>
          <p:nvPr/>
        </p:nvSpPr>
        <p:spPr>
          <a:xfrm>
            <a:off x="3944620" y="5262050"/>
            <a:ext cx="19050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水平面   </a:t>
            </a:r>
            <a:r>
              <a:rPr lang="en-US" altLang="zh-CN" sz="1290" b="1">
                <a:solidFill>
                  <a:srgbClr val="996600"/>
                </a:solidFill>
                <a:latin typeface="Times New Roman" panose="02020603050405020304" pitchFamily="18" charset="0"/>
                <a:ea typeface="黑体" panose="02010609060101010101" pitchFamily="2" charset="-122"/>
              </a:rPr>
              <a:t>60 ° ~ 120 ° </a:t>
            </a:r>
          </a:p>
        </p:txBody>
      </p:sp>
      <p:sp>
        <p:nvSpPr>
          <p:cNvPr id="65559" name="矩形 65558"/>
          <p:cNvSpPr/>
          <p:nvPr/>
        </p:nvSpPr>
        <p:spPr>
          <a:xfrm>
            <a:off x="5773420" y="5262050"/>
            <a:ext cx="1828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垂直面    </a:t>
            </a:r>
            <a:r>
              <a:rPr lang="en-US" altLang="zh-CN" sz="1290" b="1">
                <a:solidFill>
                  <a:srgbClr val="996600"/>
                </a:solidFill>
                <a:latin typeface="Times New Roman" panose="02020603050405020304" pitchFamily="18" charset="0"/>
                <a:ea typeface="黑体" panose="02010609060101010101" pitchFamily="2" charset="-122"/>
              </a:rPr>
              <a:t>16 ° ~ 8 ° </a:t>
            </a:r>
          </a:p>
        </p:txBody>
      </p:sp>
      <p:sp>
        <p:nvSpPr>
          <p:cNvPr id="65560" name="矩形 65559"/>
          <p:cNvSpPr/>
          <p:nvPr/>
        </p:nvSpPr>
        <p:spPr>
          <a:xfrm>
            <a:off x="3944620" y="5543403"/>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en-US" altLang="zh-CN" sz="1290" b="1">
                <a:solidFill>
                  <a:srgbClr val="996600"/>
                </a:solidFill>
                <a:latin typeface="Times New Roman" panose="02020603050405020304" pitchFamily="18" charset="0"/>
                <a:ea typeface="黑体" panose="02010609060101010101" pitchFamily="2" charset="-122"/>
              </a:rPr>
              <a:t>&lt;  </a:t>
            </a:r>
            <a:r>
              <a:rPr lang="en-US" altLang="zh-CN" sz="1475" b="1">
                <a:solidFill>
                  <a:srgbClr val="996600"/>
                </a:solidFill>
                <a:latin typeface="Times New Roman" panose="02020603050405020304" pitchFamily="18" charset="0"/>
                <a:ea typeface="黑体" panose="02010609060101010101" pitchFamily="2" charset="-122"/>
              </a:rPr>
              <a:t>-</a:t>
            </a:r>
            <a:r>
              <a:rPr lang="en-US" altLang="zh-CN" sz="1290" b="1">
                <a:solidFill>
                  <a:srgbClr val="996600"/>
                </a:solidFill>
                <a:latin typeface="Times New Roman" panose="02020603050405020304" pitchFamily="18" charset="0"/>
                <a:ea typeface="黑体" panose="02010609060101010101" pitchFamily="2" charset="-122"/>
              </a:rPr>
              <a:t>12 dB</a:t>
            </a:r>
          </a:p>
        </p:txBody>
      </p:sp>
      <p:sp>
        <p:nvSpPr>
          <p:cNvPr id="65561" name="矩形 65560"/>
          <p:cNvSpPr/>
          <p:nvPr/>
        </p:nvSpPr>
        <p:spPr>
          <a:xfrm>
            <a:off x="1811020" y="5824757"/>
            <a:ext cx="21336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zh-CN" altLang="en-US" sz="1290" b="1" dirty="0">
                <a:solidFill>
                  <a:srgbClr val="996600"/>
                </a:solidFill>
                <a:latin typeface="Times New Roman" panose="02020603050405020304" pitchFamily="18" charset="0"/>
                <a:ea typeface="黑体" panose="02010609060101010101" pitchFamily="2" charset="-122"/>
              </a:rPr>
              <a:t>互调</a:t>
            </a:r>
          </a:p>
        </p:txBody>
      </p:sp>
      <p:sp>
        <p:nvSpPr>
          <p:cNvPr id="65562" name="矩形 65561"/>
          <p:cNvSpPr/>
          <p:nvPr/>
        </p:nvSpPr>
        <p:spPr>
          <a:xfrm>
            <a:off x="3944620" y="5824757"/>
            <a:ext cx="3733800" cy="28135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lstStyle/>
          <a:p>
            <a:pPr lvl="0" algn="ctr"/>
            <a:r>
              <a:rPr lang="en-US" altLang="zh-CN" sz="1290" b="1" dirty="0">
                <a:solidFill>
                  <a:srgbClr val="996600"/>
                </a:solidFill>
                <a:latin typeface="Times New Roman" panose="02020603050405020304" pitchFamily="18" charset="0"/>
                <a:ea typeface="黑体" panose="02010609060101010101" pitchFamily="2" charset="-122"/>
              </a:rPr>
              <a:t>≤ </a:t>
            </a:r>
            <a:r>
              <a:rPr lang="en-US" altLang="zh-CN" sz="1290" b="1" err="1">
                <a:solidFill>
                  <a:srgbClr val="996600"/>
                </a:solidFill>
                <a:latin typeface="Times New Roman" panose="02020603050405020304" pitchFamily="18" charset="0"/>
                <a:ea typeface="黑体" panose="02010609060101010101" pitchFamily="2" charset="-122"/>
              </a:rPr>
              <a:t>110 dBm</a:t>
            </a:r>
            <a:endParaRPr lang="en-US" altLang="zh-CN" sz="1290" b="1">
              <a:solidFill>
                <a:srgbClr val="996600"/>
              </a:solidFill>
              <a:latin typeface="Times New Roman" panose="02020603050405020304" pitchFamily="18" charset="0"/>
              <a:ea typeface="黑体" panose="02010609060101010101" pitchFamily="2" charset="-122"/>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图片 66563" descr="1元不带栅的垂直面"/>
          <p:cNvPicPr>
            <a:picLocks noChangeAspect="1"/>
          </p:cNvPicPr>
          <p:nvPr/>
        </p:nvPicPr>
        <p:blipFill>
          <a:blip r:embed="rId2"/>
          <a:stretch>
            <a:fillRect/>
          </a:stretch>
        </p:blipFill>
        <p:spPr>
          <a:xfrm>
            <a:off x="394335" y="1667510"/>
            <a:ext cx="2258060" cy="1832610"/>
          </a:xfrm>
          <a:prstGeom prst="rect">
            <a:avLst/>
          </a:prstGeom>
          <a:noFill/>
          <a:ln w="9525">
            <a:noFill/>
          </a:ln>
        </p:spPr>
      </p:pic>
      <p:pic>
        <p:nvPicPr>
          <p:cNvPr id="66565" name="图片 66564" descr="2元不带栅的垂直面"/>
          <p:cNvPicPr>
            <a:picLocks noChangeAspect="1"/>
          </p:cNvPicPr>
          <p:nvPr/>
        </p:nvPicPr>
        <p:blipFill>
          <a:blip r:embed="rId3"/>
          <a:stretch>
            <a:fillRect/>
          </a:stretch>
        </p:blipFill>
        <p:spPr>
          <a:xfrm>
            <a:off x="3128645" y="1669415"/>
            <a:ext cx="2141855" cy="1830705"/>
          </a:xfrm>
          <a:prstGeom prst="rect">
            <a:avLst/>
          </a:prstGeom>
          <a:noFill/>
          <a:ln w="9525">
            <a:noFill/>
          </a:ln>
        </p:spPr>
      </p:pic>
      <p:pic>
        <p:nvPicPr>
          <p:cNvPr id="66566" name="图片 66565" descr="4元不带栅的垂直面"/>
          <p:cNvPicPr>
            <a:picLocks noChangeAspect="1"/>
          </p:cNvPicPr>
          <p:nvPr/>
        </p:nvPicPr>
        <p:blipFill>
          <a:blip r:embed="rId4"/>
          <a:stretch>
            <a:fillRect/>
          </a:stretch>
        </p:blipFill>
        <p:spPr>
          <a:xfrm>
            <a:off x="5643245" y="1669415"/>
            <a:ext cx="2221230" cy="1830705"/>
          </a:xfrm>
          <a:prstGeom prst="rect">
            <a:avLst/>
          </a:prstGeom>
          <a:noFill/>
          <a:ln w="9525">
            <a:noFill/>
          </a:ln>
        </p:spPr>
      </p:pic>
      <p:sp>
        <p:nvSpPr>
          <p:cNvPr id="66567" name="文本框 66566"/>
          <p:cNvSpPr txBox="1"/>
          <p:nvPr/>
        </p:nvSpPr>
        <p:spPr>
          <a:xfrm>
            <a:off x="457200" y="3499338"/>
            <a:ext cx="2514600" cy="581660"/>
          </a:xfrm>
          <a:prstGeom prst="rect">
            <a:avLst/>
          </a:prstGeom>
          <a:noFill/>
          <a:ln w="9525">
            <a:noFill/>
          </a:ln>
        </p:spPr>
        <p:txBody>
          <a:bodyPr>
            <a:spAutoFit/>
          </a:bodyPr>
          <a:lstStyle/>
          <a:p>
            <a:pPr lvl="0" algn="l">
              <a:spcBef>
                <a:spcPct val="50000"/>
              </a:spcBef>
            </a:pPr>
            <a:r>
              <a:rPr lang="zh-CN" altLang="en-US" sz="1290" dirty="0">
                <a:solidFill>
                  <a:srgbClr val="FF3300"/>
                </a:solidFill>
                <a:latin typeface="Times New Roman" panose="02020603050405020304" pitchFamily="18" charset="0"/>
                <a:ea typeface="宋体" panose="02010600030101010101" pitchFamily="2" charset="-122"/>
              </a:rPr>
              <a:t>单个</a:t>
            </a:r>
            <a:r>
              <a:rPr lang="zh-CN" altLang="en-US" sz="1290" dirty="0">
                <a:latin typeface="Times New Roman" panose="02020603050405020304" pitchFamily="18" charset="0"/>
                <a:ea typeface="宋体" panose="02010600030101010101" pitchFamily="2" charset="-122"/>
              </a:rPr>
              <a:t>半波振子垂直面方向图</a:t>
            </a:r>
          </a:p>
          <a:p>
            <a:pPr lvl="0" algn="ctr">
              <a:spcBef>
                <a:spcPct val="50000"/>
              </a:spcBef>
            </a:pPr>
            <a:r>
              <a:rPr lang="zh-CN" altLang="en-US" sz="1290" dirty="0">
                <a:latin typeface="Times New Roman" panose="02020603050405020304" pitchFamily="18" charset="0"/>
                <a:ea typeface="宋体" panose="02010600030101010101" pitchFamily="2" charset="-122"/>
              </a:rPr>
              <a:t>增益为 </a:t>
            </a:r>
            <a:r>
              <a:rPr lang="en-US" altLang="zh-CN" sz="1290">
                <a:latin typeface="Times New Roman" panose="02020603050405020304" pitchFamily="18" charset="0"/>
                <a:ea typeface="宋体" panose="02010600030101010101" pitchFamily="2" charset="-122"/>
              </a:rPr>
              <a:t>G = 2.15 dB</a:t>
            </a:r>
          </a:p>
        </p:txBody>
      </p:sp>
      <p:sp>
        <p:nvSpPr>
          <p:cNvPr id="66568" name="文本框 66567"/>
          <p:cNvSpPr txBox="1"/>
          <p:nvPr/>
        </p:nvSpPr>
        <p:spPr>
          <a:xfrm>
            <a:off x="3048000" y="3499338"/>
            <a:ext cx="2362200" cy="581660"/>
          </a:xfrm>
          <a:prstGeom prst="rect">
            <a:avLst/>
          </a:prstGeom>
          <a:noFill/>
          <a:ln w="9525">
            <a:noFill/>
          </a:ln>
        </p:spPr>
        <p:txBody>
          <a:bodyPr>
            <a:spAutoFit/>
          </a:bodyPr>
          <a:lstStyle/>
          <a:p>
            <a:pPr lvl="0" algn="l">
              <a:spcBef>
                <a:spcPct val="50000"/>
              </a:spcBef>
            </a:pPr>
            <a:r>
              <a:rPr lang="zh-CN" altLang="en-US" sz="1290" dirty="0">
                <a:solidFill>
                  <a:srgbClr val="FF3300"/>
                </a:solidFill>
                <a:latin typeface="Times New Roman" panose="02020603050405020304" pitchFamily="18" charset="0"/>
                <a:ea typeface="宋体" panose="02010600030101010101" pitchFamily="2" charset="-122"/>
              </a:rPr>
              <a:t>两个</a:t>
            </a:r>
            <a:r>
              <a:rPr lang="zh-CN" altLang="en-US" sz="1290" dirty="0">
                <a:latin typeface="Times New Roman" panose="02020603050405020304" pitchFamily="18" charset="0"/>
                <a:ea typeface="宋体" panose="02010600030101010101" pitchFamily="2" charset="-122"/>
              </a:rPr>
              <a:t>半波振子垂直面方向图</a:t>
            </a:r>
          </a:p>
          <a:p>
            <a:pPr lvl="0" algn="ctr">
              <a:spcBef>
                <a:spcPct val="50000"/>
              </a:spcBef>
            </a:pPr>
            <a:r>
              <a:rPr lang="zh-CN" altLang="en-US" sz="1290" dirty="0">
                <a:latin typeface="Times New Roman" panose="02020603050405020304" pitchFamily="18" charset="0"/>
                <a:ea typeface="宋体" panose="02010600030101010101" pitchFamily="2" charset="-122"/>
              </a:rPr>
              <a:t>增益为 </a:t>
            </a:r>
            <a:r>
              <a:rPr lang="en-US" altLang="zh-CN" sz="1290">
                <a:latin typeface="Times New Roman" panose="02020603050405020304" pitchFamily="18" charset="0"/>
                <a:ea typeface="宋体" panose="02010600030101010101" pitchFamily="2" charset="-122"/>
              </a:rPr>
              <a:t>G = 5.15 dB</a:t>
            </a:r>
          </a:p>
        </p:txBody>
      </p:sp>
      <p:sp>
        <p:nvSpPr>
          <p:cNvPr id="66569" name="文本框 66568"/>
          <p:cNvSpPr txBox="1"/>
          <p:nvPr/>
        </p:nvSpPr>
        <p:spPr>
          <a:xfrm>
            <a:off x="5638800" y="3499338"/>
            <a:ext cx="2514600" cy="581660"/>
          </a:xfrm>
          <a:prstGeom prst="rect">
            <a:avLst/>
          </a:prstGeom>
          <a:noFill/>
          <a:ln w="9525">
            <a:noFill/>
          </a:ln>
        </p:spPr>
        <p:txBody>
          <a:bodyPr>
            <a:spAutoFit/>
          </a:bodyPr>
          <a:lstStyle/>
          <a:p>
            <a:pPr lvl="0" algn="l">
              <a:spcBef>
                <a:spcPct val="50000"/>
              </a:spcBef>
            </a:pPr>
            <a:r>
              <a:rPr lang="zh-CN" altLang="en-US" sz="1290" dirty="0">
                <a:solidFill>
                  <a:srgbClr val="FF3300"/>
                </a:solidFill>
                <a:latin typeface="Times New Roman" panose="02020603050405020304" pitchFamily="18" charset="0"/>
                <a:ea typeface="宋体" panose="02010600030101010101" pitchFamily="2" charset="-122"/>
              </a:rPr>
              <a:t>四个</a:t>
            </a:r>
            <a:r>
              <a:rPr lang="zh-CN" altLang="en-US" sz="1290" dirty="0">
                <a:latin typeface="Times New Roman" panose="02020603050405020304" pitchFamily="18" charset="0"/>
                <a:ea typeface="宋体" panose="02010600030101010101" pitchFamily="2" charset="-122"/>
              </a:rPr>
              <a:t>半波振子垂直面方向图</a:t>
            </a:r>
          </a:p>
          <a:p>
            <a:pPr lvl="0" algn="ctr">
              <a:spcBef>
                <a:spcPct val="50000"/>
              </a:spcBef>
            </a:pPr>
            <a:r>
              <a:rPr lang="zh-CN" altLang="en-US" sz="1290" dirty="0">
                <a:latin typeface="Times New Roman" panose="02020603050405020304" pitchFamily="18" charset="0"/>
                <a:ea typeface="宋体" panose="02010600030101010101" pitchFamily="2" charset="-122"/>
              </a:rPr>
              <a:t>增益为 </a:t>
            </a:r>
            <a:r>
              <a:rPr lang="en-US" altLang="zh-CN" sz="1290">
                <a:latin typeface="Times New Roman" panose="02020603050405020304" pitchFamily="18" charset="0"/>
                <a:ea typeface="宋体" panose="02010600030101010101" pitchFamily="2" charset="-122"/>
              </a:rPr>
              <a:t>G = 8.15 dB</a:t>
            </a:r>
          </a:p>
        </p:txBody>
      </p:sp>
      <p:sp>
        <p:nvSpPr>
          <p:cNvPr id="66570" name="直接连接符 66569"/>
          <p:cNvSpPr/>
          <p:nvPr/>
        </p:nvSpPr>
        <p:spPr>
          <a:xfrm>
            <a:off x="1600200" y="4906108"/>
            <a:ext cx="0" cy="351692"/>
          </a:xfrm>
          <a:prstGeom prst="line">
            <a:avLst/>
          </a:prstGeom>
          <a:ln w="76200" cap="flat" cmpd="sng">
            <a:solidFill>
              <a:schemeClr val="tx1"/>
            </a:solidFill>
            <a:prstDash val="solid"/>
            <a:headEnd type="none" w="med" len="med"/>
            <a:tailEnd type="none" w="med" len="med"/>
          </a:ln>
        </p:spPr>
      </p:sp>
      <p:sp>
        <p:nvSpPr>
          <p:cNvPr id="66571" name="直接连接符 66570"/>
          <p:cNvSpPr/>
          <p:nvPr/>
        </p:nvSpPr>
        <p:spPr>
          <a:xfrm>
            <a:off x="4191000" y="4624754"/>
            <a:ext cx="0" cy="351692"/>
          </a:xfrm>
          <a:prstGeom prst="line">
            <a:avLst/>
          </a:prstGeom>
          <a:ln w="76200" cap="flat" cmpd="sng">
            <a:solidFill>
              <a:schemeClr val="tx1"/>
            </a:solidFill>
            <a:prstDash val="solid"/>
            <a:headEnd type="none" w="med" len="med"/>
            <a:tailEnd type="none" w="med" len="med"/>
          </a:ln>
        </p:spPr>
      </p:sp>
      <p:sp>
        <p:nvSpPr>
          <p:cNvPr id="66572" name="直接连接符 66571"/>
          <p:cNvSpPr/>
          <p:nvPr/>
        </p:nvSpPr>
        <p:spPr>
          <a:xfrm>
            <a:off x="4191000" y="5117123"/>
            <a:ext cx="0" cy="351692"/>
          </a:xfrm>
          <a:prstGeom prst="line">
            <a:avLst/>
          </a:prstGeom>
          <a:ln w="76200" cap="flat" cmpd="sng">
            <a:solidFill>
              <a:schemeClr val="tx1"/>
            </a:solidFill>
            <a:prstDash val="solid"/>
            <a:headEnd type="none" w="med" len="med"/>
            <a:tailEnd type="none" w="med" len="med"/>
          </a:ln>
        </p:spPr>
      </p:sp>
      <p:sp>
        <p:nvSpPr>
          <p:cNvPr id="66573" name="直接连接符 66572"/>
          <p:cNvSpPr/>
          <p:nvPr/>
        </p:nvSpPr>
        <p:spPr>
          <a:xfrm>
            <a:off x="6781800" y="4273062"/>
            <a:ext cx="0" cy="281354"/>
          </a:xfrm>
          <a:prstGeom prst="line">
            <a:avLst/>
          </a:prstGeom>
          <a:ln w="76200" cap="flat" cmpd="sng">
            <a:solidFill>
              <a:schemeClr val="tx1"/>
            </a:solidFill>
            <a:prstDash val="solid"/>
            <a:headEnd type="none" w="med" len="med"/>
            <a:tailEnd type="none" w="med" len="med"/>
          </a:ln>
        </p:spPr>
      </p:sp>
      <p:sp>
        <p:nvSpPr>
          <p:cNvPr id="66574" name="直接连接符 66573"/>
          <p:cNvSpPr/>
          <p:nvPr/>
        </p:nvSpPr>
        <p:spPr>
          <a:xfrm>
            <a:off x="6781800" y="4695092"/>
            <a:ext cx="0" cy="281354"/>
          </a:xfrm>
          <a:prstGeom prst="line">
            <a:avLst/>
          </a:prstGeom>
          <a:ln w="76200" cap="flat" cmpd="sng">
            <a:solidFill>
              <a:schemeClr val="tx1"/>
            </a:solidFill>
            <a:prstDash val="solid"/>
            <a:headEnd type="none" w="med" len="med"/>
            <a:tailEnd type="none" w="med" len="med"/>
          </a:ln>
        </p:spPr>
      </p:sp>
      <p:sp>
        <p:nvSpPr>
          <p:cNvPr id="66575" name="直接连接符 66574"/>
          <p:cNvSpPr/>
          <p:nvPr/>
        </p:nvSpPr>
        <p:spPr>
          <a:xfrm>
            <a:off x="6781800" y="5117123"/>
            <a:ext cx="0" cy="281354"/>
          </a:xfrm>
          <a:prstGeom prst="line">
            <a:avLst/>
          </a:prstGeom>
          <a:ln w="76200" cap="flat" cmpd="sng">
            <a:solidFill>
              <a:schemeClr val="tx1"/>
            </a:solidFill>
            <a:prstDash val="solid"/>
            <a:headEnd type="none" w="med" len="med"/>
            <a:tailEnd type="none" w="med" len="med"/>
          </a:ln>
        </p:spPr>
      </p:sp>
      <p:sp>
        <p:nvSpPr>
          <p:cNvPr id="66576" name="直接连接符 66575"/>
          <p:cNvSpPr/>
          <p:nvPr/>
        </p:nvSpPr>
        <p:spPr>
          <a:xfrm>
            <a:off x="6781800" y="5539154"/>
            <a:ext cx="0" cy="281354"/>
          </a:xfrm>
          <a:prstGeom prst="line">
            <a:avLst/>
          </a:prstGeom>
          <a:ln w="76200" cap="flat" cmpd="sng">
            <a:solidFill>
              <a:schemeClr val="tx1"/>
            </a:solidFill>
            <a:prstDash val="solid"/>
            <a:headEnd type="none" w="med" len="med"/>
            <a:tailEnd type="none" w="med" len="med"/>
          </a:ln>
        </p:spPr>
      </p:sp>
      <p:sp>
        <p:nvSpPr>
          <p:cNvPr id="66577" name="直接连接符 66576"/>
          <p:cNvSpPr/>
          <p:nvPr/>
        </p:nvSpPr>
        <p:spPr>
          <a:xfrm>
            <a:off x="609600" y="4132385"/>
            <a:ext cx="7467600" cy="0"/>
          </a:xfrm>
          <a:prstGeom prst="line">
            <a:avLst/>
          </a:prstGeom>
          <a:ln w="9525" cap="rnd" cmpd="sng">
            <a:solidFill>
              <a:schemeClr val="tx1"/>
            </a:solidFill>
            <a:prstDash val="sysDot"/>
            <a:headEnd type="none" w="med" len="med"/>
            <a:tailEnd type="none" w="med" len="med"/>
          </a:ln>
        </p:spPr>
      </p:sp>
      <p:sp>
        <p:nvSpPr>
          <p:cNvPr id="66578" name="直接连接符 66577"/>
          <p:cNvSpPr/>
          <p:nvPr/>
        </p:nvSpPr>
        <p:spPr>
          <a:xfrm>
            <a:off x="2743200" y="2655277"/>
            <a:ext cx="457200" cy="0"/>
          </a:xfrm>
          <a:prstGeom prst="line">
            <a:avLst/>
          </a:prstGeom>
          <a:ln w="9525" cap="flat" cmpd="sng">
            <a:solidFill>
              <a:schemeClr val="tx1"/>
            </a:solidFill>
            <a:prstDash val="solid"/>
            <a:headEnd type="none" w="med" len="med"/>
            <a:tailEnd type="triangle" w="med" len="med"/>
          </a:ln>
        </p:spPr>
      </p:sp>
      <p:sp>
        <p:nvSpPr>
          <p:cNvPr id="66579" name="直接连接符 66578"/>
          <p:cNvSpPr/>
          <p:nvPr/>
        </p:nvSpPr>
        <p:spPr>
          <a:xfrm>
            <a:off x="5257800" y="2655277"/>
            <a:ext cx="381000" cy="0"/>
          </a:xfrm>
          <a:prstGeom prst="line">
            <a:avLst/>
          </a:prstGeom>
          <a:ln w="9525" cap="flat" cmpd="sng">
            <a:solidFill>
              <a:schemeClr val="tx1"/>
            </a:solidFill>
            <a:prstDash val="solid"/>
            <a:headEnd type="none" w="med" len="med"/>
            <a:tailEnd type="triangle" w="med" len="med"/>
          </a:ln>
        </p:spPr>
      </p:sp>
      <p:sp>
        <p:nvSpPr>
          <p:cNvPr id="66580" name="直接连接符 66579"/>
          <p:cNvSpPr/>
          <p:nvPr/>
        </p:nvSpPr>
        <p:spPr>
          <a:xfrm>
            <a:off x="1905000" y="5046785"/>
            <a:ext cx="1905000" cy="0"/>
          </a:xfrm>
          <a:prstGeom prst="line">
            <a:avLst/>
          </a:prstGeom>
          <a:ln w="9525" cap="flat" cmpd="sng">
            <a:solidFill>
              <a:schemeClr val="tx1"/>
            </a:solidFill>
            <a:prstDash val="solid"/>
            <a:headEnd type="none" w="med" len="med"/>
            <a:tailEnd type="triangle" w="med" len="med"/>
          </a:ln>
        </p:spPr>
      </p:sp>
      <p:sp>
        <p:nvSpPr>
          <p:cNvPr id="66581" name="直接连接符 66580"/>
          <p:cNvSpPr/>
          <p:nvPr/>
        </p:nvSpPr>
        <p:spPr>
          <a:xfrm>
            <a:off x="4495800" y="5046785"/>
            <a:ext cx="1981200" cy="0"/>
          </a:xfrm>
          <a:prstGeom prst="line">
            <a:avLst/>
          </a:prstGeom>
          <a:ln w="9525" cap="flat" cmpd="sng">
            <a:solidFill>
              <a:schemeClr val="tx1"/>
            </a:solidFill>
            <a:prstDash val="solid"/>
            <a:headEnd type="none" w="med" len="med"/>
            <a:tailEnd type="triangle" w="med" len="med"/>
          </a:ln>
        </p:spPr>
      </p:sp>
      <p:sp>
        <p:nvSpPr>
          <p:cNvPr id="66582" name="文本框 66581"/>
          <p:cNvSpPr txBox="1"/>
          <p:nvPr/>
        </p:nvSpPr>
        <p:spPr>
          <a:xfrm>
            <a:off x="914400" y="5679831"/>
            <a:ext cx="1295400" cy="287655"/>
          </a:xfrm>
          <a:prstGeom prst="rect">
            <a:avLst/>
          </a:prstGeom>
          <a:noFill/>
          <a:ln w="9525">
            <a:noFill/>
          </a:ln>
        </p:spPr>
        <p:txBody>
          <a:bodyPr>
            <a:spAutoFit/>
          </a:bodyPr>
          <a:lstStyle/>
          <a:p>
            <a:pPr lvl="0" algn="l">
              <a:spcBef>
                <a:spcPct val="50000"/>
              </a:spcBef>
            </a:pPr>
            <a:r>
              <a:rPr lang="zh-CN" altLang="en-US" sz="1290" dirty="0">
                <a:solidFill>
                  <a:srgbClr val="FF3300"/>
                </a:solidFill>
                <a:latin typeface="Times New Roman" panose="02020603050405020304" pitchFamily="18" charset="0"/>
                <a:ea typeface="宋体" panose="02010600030101010101" pitchFamily="2" charset="-122"/>
              </a:rPr>
              <a:t>单个</a:t>
            </a:r>
            <a:r>
              <a:rPr lang="zh-CN" altLang="en-US" sz="1290" dirty="0">
                <a:latin typeface="Times New Roman" panose="02020603050405020304" pitchFamily="18" charset="0"/>
                <a:ea typeface="宋体" panose="02010600030101010101" pitchFamily="2" charset="-122"/>
              </a:rPr>
              <a:t>半波振子</a:t>
            </a:r>
          </a:p>
        </p:txBody>
      </p:sp>
      <p:sp>
        <p:nvSpPr>
          <p:cNvPr id="66583" name="文本框 66582"/>
          <p:cNvSpPr txBox="1"/>
          <p:nvPr/>
        </p:nvSpPr>
        <p:spPr>
          <a:xfrm>
            <a:off x="3505200" y="5679831"/>
            <a:ext cx="1295400" cy="287655"/>
          </a:xfrm>
          <a:prstGeom prst="rect">
            <a:avLst/>
          </a:prstGeom>
          <a:noFill/>
          <a:ln w="9525">
            <a:noFill/>
          </a:ln>
        </p:spPr>
        <p:txBody>
          <a:bodyPr>
            <a:spAutoFit/>
          </a:bodyPr>
          <a:lstStyle/>
          <a:p>
            <a:pPr lvl="0" algn="l">
              <a:spcBef>
                <a:spcPct val="50000"/>
              </a:spcBef>
            </a:pPr>
            <a:r>
              <a:rPr lang="zh-CN" altLang="en-US" sz="1290" dirty="0">
                <a:solidFill>
                  <a:srgbClr val="FF3300"/>
                </a:solidFill>
                <a:latin typeface="Times New Roman" panose="02020603050405020304" pitchFamily="18" charset="0"/>
                <a:ea typeface="宋体" panose="02010600030101010101" pitchFamily="2" charset="-122"/>
              </a:rPr>
              <a:t>两个</a:t>
            </a:r>
            <a:r>
              <a:rPr lang="zh-CN" altLang="en-US" sz="1290" dirty="0">
                <a:latin typeface="Times New Roman" panose="02020603050405020304" pitchFamily="18" charset="0"/>
                <a:ea typeface="宋体" panose="02010600030101010101" pitchFamily="2" charset="-122"/>
              </a:rPr>
              <a:t>半波振子</a:t>
            </a:r>
          </a:p>
        </p:txBody>
      </p:sp>
      <p:sp>
        <p:nvSpPr>
          <p:cNvPr id="66584" name="文本框 66583"/>
          <p:cNvSpPr txBox="1"/>
          <p:nvPr/>
        </p:nvSpPr>
        <p:spPr>
          <a:xfrm>
            <a:off x="6172200" y="5890846"/>
            <a:ext cx="1371600" cy="287655"/>
          </a:xfrm>
          <a:prstGeom prst="rect">
            <a:avLst/>
          </a:prstGeom>
          <a:noFill/>
          <a:ln w="9525">
            <a:noFill/>
          </a:ln>
        </p:spPr>
        <p:txBody>
          <a:bodyPr>
            <a:spAutoFit/>
          </a:bodyPr>
          <a:lstStyle/>
          <a:p>
            <a:pPr lvl="0" algn="l">
              <a:spcBef>
                <a:spcPct val="50000"/>
              </a:spcBef>
            </a:pPr>
            <a:r>
              <a:rPr lang="zh-CN" altLang="en-US" sz="1290" dirty="0">
                <a:solidFill>
                  <a:srgbClr val="FF3300"/>
                </a:solidFill>
                <a:latin typeface="Times New Roman" panose="02020603050405020304" pitchFamily="18" charset="0"/>
                <a:ea typeface="宋体" panose="02010600030101010101" pitchFamily="2" charset="-122"/>
              </a:rPr>
              <a:t>四个</a:t>
            </a:r>
            <a:r>
              <a:rPr lang="zh-CN" altLang="en-US" sz="1290" dirty="0">
                <a:latin typeface="Times New Roman" panose="02020603050405020304" pitchFamily="18" charset="0"/>
                <a:ea typeface="宋体" panose="02010600030101010101" pitchFamily="2" charset="-122"/>
              </a:rPr>
              <a:t>半波振子</a:t>
            </a:r>
          </a:p>
        </p:txBody>
      </p:sp>
      <p:sp>
        <p:nvSpPr>
          <p:cNvPr id="66585" name="文本框 66584"/>
          <p:cNvSpPr txBox="1"/>
          <p:nvPr/>
        </p:nvSpPr>
        <p:spPr>
          <a:xfrm>
            <a:off x="694690" y="1171087"/>
            <a:ext cx="5317470" cy="369332"/>
          </a:xfrm>
          <a:prstGeom prst="rect">
            <a:avLst/>
          </a:prstGeom>
          <a:noFill/>
          <a:ln w="9525">
            <a:noFill/>
          </a:ln>
        </p:spPr>
        <p:txBody>
          <a:bodyPr wrap="square">
            <a:spAutoFit/>
          </a:bodyPr>
          <a:lstStyle/>
          <a:p>
            <a:pPr lvl="0" algn="ctr"/>
            <a:r>
              <a:rPr lang="en-US" altLang="zh-CN" b="1" dirty="0">
                <a:latin typeface="Times New Roman" panose="02020603050405020304" pitchFamily="18" charset="0"/>
                <a:ea typeface="宋体" panose="02010600030101010101" pitchFamily="2" charset="-122"/>
              </a:rPr>
              <a:t>A.   </a:t>
            </a:r>
            <a:r>
              <a:rPr lang="zh-CN" altLang="en-US" b="1" dirty="0">
                <a:latin typeface="Times New Roman" panose="02020603050405020304" pitchFamily="18" charset="0"/>
                <a:ea typeface="宋体" panose="02010600030101010101" pitchFamily="2" charset="-122"/>
              </a:rPr>
              <a:t>采用多个半波振子排成一个垂直放置的直线阵</a:t>
            </a:r>
          </a:p>
        </p:txBody>
      </p:sp>
      <p:sp>
        <p:nvSpPr>
          <p:cNvPr id="87042" name="标题 87041"/>
          <p:cNvSpPr>
            <a:spLocks noGrp="1"/>
          </p:cNvSpPr>
          <p:nvPr/>
        </p:nvSpPr>
        <p:spPr>
          <a:xfrm>
            <a:off x="451485" y="349885"/>
            <a:ext cx="8229600" cy="68707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板状天线高增益的形成</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图片 67586" descr="2元带栅（9根）的垂直面"/>
          <p:cNvPicPr>
            <a:picLocks noChangeAspect="1"/>
          </p:cNvPicPr>
          <p:nvPr/>
        </p:nvPicPr>
        <p:blipFill>
          <a:blip r:embed="rId2"/>
          <a:stretch>
            <a:fillRect/>
          </a:stretch>
        </p:blipFill>
        <p:spPr>
          <a:xfrm>
            <a:off x="1757045" y="1669415"/>
            <a:ext cx="2380615" cy="1997710"/>
          </a:xfrm>
          <a:prstGeom prst="rect">
            <a:avLst/>
          </a:prstGeom>
          <a:noFill/>
          <a:ln w="9525">
            <a:noFill/>
          </a:ln>
        </p:spPr>
      </p:pic>
      <p:pic>
        <p:nvPicPr>
          <p:cNvPr id="67588" name="图片 67587" descr="2元带栅（9根）的水平面"/>
          <p:cNvPicPr>
            <a:picLocks noChangeAspect="1"/>
          </p:cNvPicPr>
          <p:nvPr/>
        </p:nvPicPr>
        <p:blipFill>
          <a:blip r:embed="rId3"/>
          <a:stretch>
            <a:fillRect/>
          </a:stretch>
        </p:blipFill>
        <p:spPr>
          <a:xfrm>
            <a:off x="4137025" y="1669415"/>
            <a:ext cx="2339340" cy="1936750"/>
          </a:xfrm>
          <a:prstGeom prst="rect">
            <a:avLst/>
          </a:prstGeom>
          <a:noFill/>
          <a:ln w="9525">
            <a:noFill/>
          </a:ln>
        </p:spPr>
      </p:pic>
      <p:sp>
        <p:nvSpPr>
          <p:cNvPr id="67589" name="文本框 67588"/>
          <p:cNvSpPr txBox="1"/>
          <p:nvPr/>
        </p:nvSpPr>
        <p:spPr>
          <a:xfrm>
            <a:off x="685800" y="2162908"/>
            <a:ext cx="1371600" cy="875665"/>
          </a:xfrm>
          <a:prstGeom prst="rect">
            <a:avLst/>
          </a:prstGeom>
          <a:noFill/>
          <a:ln w="9525">
            <a:noFill/>
          </a:ln>
        </p:spPr>
        <p:txBody>
          <a:bodyPr>
            <a:spAutoFit/>
          </a:bodyPr>
          <a:lstStyle/>
          <a:p>
            <a:pPr lvl="0" algn="l">
              <a:spcBef>
                <a:spcPct val="50000"/>
              </a:spcBef>
            </a:pPr>
            <a:r>
              <a:rPr lang="zh-CN" altLang="en-US" sz="1290" dirty="0">
                <a:latin typeface="Times New Roman" panose="02020603050405020304" pitchFamily="18" charset="0"/>
                <a:ea typeface="宋体" panose="02010600030101010101" pitchFamily="2" charset="-122"/>
              </a:rPr>
              <a:t>两个半波振子</a:t>
            </a:r>
          </a:p>
          <a:p>
            <a:pPr lvl="0" algn="l">
              <a:spcBef>
                <a:spcPct val="50000"/>
              </a:spcBef>
            </a:pPr>
            <a:r>
              <a:rPr lang="zh-CN" altLang="en-US" sz="1290" dirty="0">
                <a:latin typeface="Times New Roman" panose="02020603050405020304" pitchFamily="18" charset="0"/>
                <a:ea typeface="宋体" panose="02010600030101010101" pitchFamily="2" charset="-122"/>
              </a:rPr>
              <a:t>（带反射板）</a:t>
            </a:r>
          </a:p>
          <a:p>
            <a:pPr lvl="0" algn="l">
              <a:spcBef>
                <a:spcPct val="50000"/>
              </a:spcBef>
            </a:pPr>
            <a:r>
              <a:rPr lang="zh-CN" altLang="en-US" sz="1290" dirty="0">
                <a:latin typeface="Times New Roman" panose="02020603050405020304" pitchFamily="18" charset="0"/>
                <a:ea typeface="宋体" panose="02010600030101010101" pitchFamily="2" charset="-122"/>
              </a:rPr>
              <a:t>垂直面方向图</a:t>
            </a:r>
          </a:p>
        </p:txBody>
      </p:sp>
      <p:sp>
        <p:nvSpPr>
          <p:cNvPr id="67590" name="文本框 67589"/>
          <p:cNvSpPr txBox="1"/>
          <p:nvPr/>
        </p:nvSpPr>
        <p:spPr>
          <a:xfrm>
            <a:off x="6629400" y="2092569"/>
            <a:ext cx="1600200" cy="875665"/>
          </a:xfrm>
          <a:prstGeom prst="rect">
            <a:avLst/>
          </a:prstGeom>
          <a:noFill/>
          <a:ln w="9525">
            <a:noFill/>
          </a:ln>
        </p:spPr>
        <p:txBody>
          <a:bodyPr>
            <a:spAutoFit/>
          </a:bodyPr>
          <a:lstStyle/>
          <a:p>
            <a:pPr lvl="0" algn="l">
              <a:spcBef>
                <a:spcPct val="50000"/>
              </a:spcBef>
            </a:pPr>
            <a:r>
              <a:rPr lang="zh-CN" altLang="en-US" sz="1290" dirty="0">
                <a:latin typeface="Times New Roman" panose="02020603050405020304" pitchFamily="18" charset="0"/>
                <a:ea typeface="宋体" panose="02010600030101010101" pitchFamily="2" charset="-122"/>
              </a:rPr>
              <a:t>两个半波振子</a:t>
            </a:r>
          </a:p>
          <a:p>
            <a:pPr lvl="0" algn="l">
              <a:spcBef>
                <a:spcPct val="50000"/>
              </a:spcBef>
            </a:pPr>
            <a:r>
              <a:rPr lang="zh-CN" altLang="en-US" sz="1290" dirty="0">
                <a:latin typeface="Times New Roman" panose="02020603050405020304" pitchFamily="18" charset="0"/>
                <a:ea typeface="宋体" panose="02010600030101010101" pitchFamily="2" charset="-122"/>
              </a:rPr>
              <a:t>（带反射板）</a:t>
            </a:r>
          </a:p>
          <a:p>
            <a:pPr lvl="0" algn="l">
              <a:spcBef>
                <a:spcPct val="50000"/>
              </a:spcBef>
            </a:pPr>
            <a:r>
              <a:rPr lang="zh-CN" altLang="en-US" sz="1290" dirty="0">
                <a:latin typeface="Times New Roman" panose="02020603050405020304" pitchFamily="18" charset="0"/>
                <a:ea typeface="宋体" panose="02010600030101010101" pitchFamily="2" charset="-122"/>
              </a:rPr>
              <a:t>水平面方向图</a:t>
            </a:r>
          </a:p>
        </p:txBody>
      </p:sp>
      <p:sp>
        <p:nvSpPr>
          <p:cNvPr id="67591" name="直接连接符 67590"/>
          <p:cNvSpPr/>
          <p:nvPr/>
        </p:nvSpPr>
        <p:spPr>
          <a:xfrm>
            <a:off x="3200400" y="4273062"/>
            <a:ext cx="0" cy="281354"/>
          </a:xfrm>
          <a:prstGeom prst="line">
            <a:avLst/>
          </a:prstGeom>
          <a:ln w="76200" cap="flat" cmpd="sng">
            <a:solidFill>
              <a:schemeClr val="tx1"/>
            </a:solidFill>
            <a:prstDash val="solid"/>
            <a:headEnd type="none" w="med" len="med"/>
            <a:tailEnd type="none" w="med" len="med"/>
          </a:ln>
        </p:spPr>
      </p:sp>
      <p:sp>
        <p:nvSpPr>
          <p:cNvPr id="67592" name="直接连接符 67591"/>
          <p:cNvSpPr/>
          <p:nvPr/>
        </p:nvSpPr>
        <p:spPr>
          <a:xfrm>
            <a:off x="3200400" y="4695092"/>
            <a:ext cx="0" cy="281354"/>
          </a:xfrm>
          <a:prstGeom prst="line">
            <a:avLst/>
          </a:prstGeom>
          <a:ln w="76200" cap="flat" cmpd="sng">
            <a:solidFill>
              <a:schemeClr val="tx1"/>
            </a:solidFill>
            <a:prstDash val="solid"/>
            <a:headEnd type="none" w="med" len="med"/>
            <a:tailEnd type="none" w="med" len="med"/>
          </a:ln>
        </p:spPr>
      </p:sp>
      <p:sp>
        <p:nvSpPr>
          <p:cNvPr id="67593" name="直接连接符 67592"/>
          <p:cNvSpPr/>
          <p:nvPr/>
        </p:nvSpPr>
        <p:spPr>
          <a:xfrm>
            <a:off x="2819400" y="3851031"/>
            <a:ext cx="0" cy="1477108"/>
          </a:xfrm>
          <a:prstGeom prst="line">
            <a:avLst/>
          </a:prstGeom>
          <a:ln w="57150" cap="flat" cmpd="sng">
            <a:solidFill>
              <a:schemeClr val="tx1"/>
            </a:solidFill>
            <a:prstDash val="solid"/>
            <a:headEnd type="none" w="med" len="med"/>
            <a:tailEnd type="none" w="med" len="med"/>
          </a:ln>
        </p:spPr>
      </p:sp>
      <p:sp>
        <p:nvSpPr>
          <p:cNvPr id="67594" name="直接连接符 67593"/>
          <p:cNvSpPr/>
          <p:nvPr/>
        </p:nvSpPr>
        <p:spPr>
          <a:xfrm>
            <a:off x="5562600" y="4273062"/>
            <a:ext cx="0" cy="633046"/>
          </a:xfrm>
          <a:prstGeom prst="line">
            <a:avLst/>
          </a:prstGeom>
          <a:ln w="57150" cap="flat" cmpd="sng">
            <a:solidFill>
              <a:schemeClr val="tx1"/>
            </a:solidFill>
            <a:prstDash val="solid"/>
            <a:headEnd type="none" w="med" len="med"/>
            <a:tailEnd type="none" w="med" len="med"/>
          </a:ln>
        </p:spPr>
      </p:sp>
      <p:sp>
        <p:nvSpPr>
          <p:cNvPr id="67595" name="流程图: 联系 67594"/>
          <p:cNvSpPr/>
          <p:nvPr/>
        </p:nvSpPr>
        <p:spPr>
          <a:xfrm>
            <a:off x="5867400" y="4484077"/>
            <a:ext cx="152400" cy="140677"/>
          </a:xfrm>
          <a:prstGeom prst="flowChartConnector">
            <a:avLst/>
          </a:prstGeom>
          <a:solidFill>
            <a:schemeClr val="tx2"/>
          </a:solidFill>
          <a:ln w="9525" cap="flat" cmpd="sng">
            <a:solidFill>
              <a:schemeClr val="tx1"/>
            </a:solidFill>
            <a:prstDash val="solid"/>
            <a:headEnd type="none" w="med" len="med"/>
            <a:tailEnd type="none" w="med" len="med"/>
          </a:ln>
        </p:spPr>
        <p:txBody>
          <a:bodyPr/>
          <a:lstStyle/>
          <a:p>
            <a:endParaRPr lang="zh-CN" altLang="en-US" sz="100"/>
          </a:p>
        </p:txBody>
      </p:sp>
      <p:sp>
        <p:nvSpPr>
          <p:cNvPr id="67596" name="直接连接符 67595"/>
          <p:cNvSpPr/>
          <p:nvPr/>
        </p:nvSpPr>
        <p:spPr>
          <a:xfrm flipH="1">
            <a:off x="2438400" y="4976446"/>
            <a:ext cx="304800" cy="211015"/>
          </a:xfrm>
          <a:prstGeom prst="line">
            <a:avLst/>
          </a:prstGeom>
          <a:ln w="9525" cap="flat" cmpd="sng">
            <a:solidFill>
              <a:schemeClr val="tx1"/>
            </a:solidFill>
            <a:prstDash val="solid"/>
            <a:headEnd type="none" w="med" len="med"/>
            <a:tailEnd type="none" w="med" len="med"/>
          </a:ln>
        </p:spPr>
      </p:sp>
      <p:sp>
        <p:nvSpPr>
          <p:cNvPr id="67597" name="文本框 67596"/>
          <p:cNvSpPr txBox="1"/>
          <p:nvPr/>
        </p:nvSpPr>
        <p:spPr>
          <a:xfrm>
            <a:off x="2082312" y="4800600"/>
            <a:ext cx="432288" cy="1562735"/>
          </a:xfrm>
          <a:prstGeom prst="rect">
            <a:avLst/>
          </a:prstGeom>
          <a:noFill/>
          <a:ln w="9525">
            <a:noFill/>
          </a:ln>
        </p:spPr>
        <p:txBody>
          <a:bodyPr>
            <a:spAutoFit/>
          </a:bodyPr>
          <a:lstStyle/>
          <a:p>
            <a:pPr lvl="0" algn="ctr">
              <a:spcBef>
                <a:spcPct val="50000"/>
              </a:spcBef>
            </a:pPr>
            <a:r>
              <a:rPr lang="zh-CN" altLang="en-US" sz="1290" b="1" dirty="0">
                <a:latin typeface="Times New Roman" panose="02020603050405020304" pitchFamily="18" charset="0"/>
                <a:ea typeface="宋体" panose="02010600030101010101" pitchFamily="2" charset="-122"/>
              </a:rPr>
              <a:t>反射板</a:t>
            </a:r>
            <a:r>
              <a:rPr lang="zh-CN" altLang="en-US" sz="1290" dirty="0">
                <a:latin typeface="Times New Roman" panose="02020603050405020304" pitchFamily="18" charset="0"/>
                <a:ea typeface="宋体" panose="02010600030101010101" pitchFamily="2" charset="-122"/>
              </a:rPr>
              <a:t>  </a:t>
            </a:r>
          </a:p>
          <a:p>
            <a:pPr lvl="0" algn="ctr">
              <a:spcBef>
                <a:spcPct val="50000"/>
              </a:spcBef>
            </a:pPr>
            <a:r>
              <a:rPr lang="zh-CN" altLang="en-US" sz="1290" dirty="0">
                <a:latin typeface="Times New Roman" panose="02020603050405020304" pitchFamily="18" charset="0"/>
                <a:ea typeface="宋体" panose="02010600030101010101" pitchFamily="2" charset="-122"/>
              </a:rPr>
              <a:t>长度为</a:t>
            </a:r>
            <a:r>
              <a:rPr lang="en-US" altLang="zh-CN" sz="1290">
                <a:latin typeface="Times New Roman" panose="02020603050405020304" pitchFamily="18" charset="0"/>
                <a:ea typeface="宋体" panose="02010600030101010101" pitchFamily="2" charset="-122"/>
              </a:rPr>
              <a:t>L</a:t>
            </a:r>
          </a:p>
        </p:txBody>
      </p:sp>
      <p:sp>
        <p:nvSpPr>
          <p:cNvPr id="67598" name="直接连接符 67597"/>
          <p:cNvSpPr/>
          <p:nvPr/>
        </p:nvSpPr>
        <p:spPr>
          <a:xfrm>
            <a:off x="3276600" y="4835769"/>
            <a:ext cx="457200" cy="281354"/>
          </a:xfrm>
          <a:prstGeom prst="line">
            <a:avLst/>
          </a:prstGeom>
          <a:ln w="9525" cap="flat" cmpd="sng">
            <a:solidFill>
              <a:schemeClr val="tx1"/>
            </a:solidFill>
            <a:prstDash val="solid"/>
            <a:headEnd type="none" w="med" len="med"/>
            <a:tailEnd type="none" w="med" len="med"/>
          </a:ln>
        </p:spPr>
      </p:sp>
      <p:sp>
        <p:nvSpPr>
          <p:cNvPr id="67599" name="直接连接符 67598"/>
          <p:cNvSpPr/>
          <p:nvPr/>
        </p:nvSpPr>
        <p:spPr>
          <a:xfrm flipH="1" flipV="1">
            <a:off x="3276600" y="4413738"/>
            <a:ext cx="457200" cy="703385"/>
          </a:xfrm>
          <a:prstGeom prst="line">
            <a:avLst/>
          </a:prstGeom>
          <a:ln w="9525" cap="flat" cmpd="sng">
            <a:solidFill>
              <a:schemeClr val="tx1"/>
            </a:solidFill>
            <a:prstDash val="solid"/>
            <a:headEnd type="none" w="med" len="med"/>
            <a:tailEnd type="none" w="med" len="med"/>
          </a:ln>
        </p:spPr>
      </p:sp>
      <p:sp>
        <p:nvSpPr>
          <p:cNvPr id="67600" name="文本框 67599"/>
          <p:cNvSpPr txBox="1"/>
          <p:nvPr/>
        </p:nvSpPr>
        <p:spPr>
          <a:xfrm>
            <a:off x="3733800" y="4835769"/>
            <a:ext cx="304800" cy="1268730"/>
          </a:xfrm>
          <a:prstGeom prst="rect">
            <a:avLst/>
          </a:prstGeom>
          <a:noFill/>
          <a:ln w="9525">
            <a:noFill/>
          </a:ln>
        </p:spPr>
        <p:txBody>
          <a:bodyPr>
            <a:spAutoFit/>
          </a:bodyPr>
          <a:lstStyle/>
          <a:p>
            <a:pPr lvl="0" algn="ctr">
              <a:spcBef>
                <a:spcPct val="50000"/>
              </a:spcBef>
            </a:pPr>
            <a:r>
              <a:rPr lang="zh-CN" altLang="en-US" sz="1290" dirty="0">
                <a:latin typeface="Times New Roman" panose="02020603050405020304" pitchFamily="18" charset="0"/>
                <a:ea typeface="宋体" panose="02010600030101010101" pitchFamily="2" charset="-122"/>
              </a:rPr>
              <a:t>两个</a:t>
            </a:r>
            <a:r>
              <a:rPr lang="zh-CN" altLang="en-US" sz="1290" b="1" dirty="0">
                <a:latin typeface="Times New Roman" panose="02020603050405020304" pitchFamily="18" charset="0"/>
                <a:ea typeface="宋体" panose="02010600030101010101" pitchFamily="2" charset="-122"/>
              </a:rPr>
              <a:t>半波振子</a:t>
            </a:r>
          </a:p>
        </p:txBody>
      </p:sp>
      <p:sp>
        <p:nvSpPr>
          <p:cNvPr id="67601" name="文本框 67600"/>
          <p:cNvSpPr txBox="1"/>
          <p:nvPr/>
        </p:nvSpPr>
        <p:spPr>
          <a:xfrm>
            <a:off x="4800600" y="4765431"/>
            <a:ext cx="381000" cy="1549400"/>
          </a:xfrm>
          <a:prstGeom prst="rect">
            <a:avLst/>
          </a:prstGeom>
          <a:noFill/>
          <a:ln w="9525">
            <a:noFill/>
          </a:ln>
        </p:spPr>
        <p:txBody>
          <a:bodyPr>
            <a:spAutoFit/>
          </a:bodyPr>
          <a:lstStyle/>
          <a:p>
            <a:pPr lvl="0" algn="ctr">
              <a:spcBef>
                <a:spcPct val="50000"/>
              </a:spcBef>
            </a:pPr>
            <a:r>
              <a:rPr lang="zh-CN" altLang="en-US" sz="1290" b="1" dirty="0">
                <a:latin typeface="Times New Roman" panose="02020603050405020304" pitchFamily="18" charset="0"/>
                <a:ea typeface="宋体" panose="02010600030101010101" pitchFamily="2" charset="-122"/>
              </a:rPr>
              <a:t>反射板</a:t>
            </a:r>
          </a:p>
          <a:p>
            <a:pPr lvl="0" algn="ctr">
              <a:spcBef>
                <a:spcPct val="50000"/>
              </a:spcBef>
            </a:pPr>
            <a:r>
              <a:rPr lang="zh-CN" altLang="en-US" sz="1290" dirty="0">
                <a:latin typeface="Times New Roman" panose="02020603050405020304" pitchFamily="18" charset="0"/>
                <a:ea typeface="宋体" panose="02010600030101010101" pitchFamily="2" charset="-122"/>
              </a:rPr>
              <a:t>宽度为</a:t>
            </a:r>
            <a:r>
              <a:rPr lang="en-US" altLang="zh-CN" sz="1200">
                <a:latin typeface="Times New Roman" panose="02020603050405020304" pitchFamily="18" charset="0"/>
                <a:ea typeface="宋体" panose="02010600030101010101" pitchFamily="2" charset="-122"/>
              </a:rPr>
              <a:t>W</a:t>
            </a:r>
          </a:p>
        </p:txBody>
      </p:sp>
      <p:sp>
        <p:nvSpPr>
          <p:cNvPr id="67602" name="直接连接符 67601"/>
          <p:cNvSpPr/>
          <p:nvPr/>
        </p:nvSpPr>
        <p:spPr>
          <a:xfrm flipH="1">
            <a:off x="5105400" y="4695092"/>
            <a:ext cx="381000" cy="351692"/>
          </a:xfrm>
          <a:prstGeom prst="line">
            <a:avLst/>
          </a:prstGeom>
          <a:ln w="9525" cap="flat" cmpd="sng">
            <a:solidFill>
              <a:schemeClr val="tx1"/>
            </a:solidFill>
            <a:prstDash val="solid"/>
            <a:headEnd type="none" w="med" len="med"/>
            <a:tailEnd type="none" w="med" len="med"/>
          </a:ln>
        </p:spPr>
      </p:sp>
      <p:sp>
        <p:nvSpPr>
          <p:cNvPr id="67603" name="文本框 67602"/>
          <p:cNvSpPr txBox="1"/>
          <p:nvPr/>
        </p:nvSpPr>
        <p:spPr>
          <a:xfrm>
            <a:off x="6096000" y="4906108"/>
            <a:ext cx="381000" cy="1268730"/>
          </a:xfrm>
          <a:prstGeom prst="rect">
            <a:avLst/>
          </a:prstGeom>
          <a:noFill/>
          <a:ln w="9525">
            <a:noFill/>
          </a:ln>
        </p:spPr>
        <p:txBody>
          <a:bodyPr>
            <a:spAutoFit/>
          </a:bodyPr>
          <a:lstStyle/>
          <a:p>
            <a:pPr lvl="0" algn="ctr">
              <a:spcBef>
                <a:spcPct val="50000"/>
              </a:spcBef>
            </a:pPr>
            <a:r>
              <a:rPr lang="zh-CN" altLang="en-US" sz="1290" dirty="0">
                <a:latin typeface="Times New Roman" panose="02020603050405020304" pitchFamily="18" charset="0"/>
                <a:ea typeface="宋体" panose="02010600030101010101" pitchFamily="2" charset="-122"/>
              </a:rPr>
              <a:t>两个</a:t>
            </a:r>
            <a:r>
              <a:rPr lang="zh-CN" altLang="en-US" sz="1290" b="1" dirty="0">
                <a:latin typeface="Times New Roman" panose="02020603050405020304" pitchFamily="18" charset="0"/>
                <a:ea typeface="宋体" panose="02010600030101010101" pitchFamily="2" charset="-122"/>
              </a:rPr>
              <a:t>半波振子</a:t>
            </a:r>
          </a:p>
        </p:txBody>
      </p:sp>
      <p:sp>
        <p:nvSpPr>
          <p:cNvPr id="67604" name="直接连接符 67603"/>
          <p:cNvSpPr/>
          <p:nvPr/>
        </p:nvSpPr>
        <p:spPr>
          <a:xfrm>
            <a:off x="6019800" y="4624754"/>
            <a:ext cx="152400" cy="281354"/>
          </a:xfrm>
          <a:prstGeom prst="line">
            <a:avLst/>
          </a:prstGeom>
          <a:ln w="9525" cap="flat" cmpd="sng">
            <a:solidFill>
              <a:schemeClr val="tx1"/>
            </a:solidFill>
            <a:prstDash val="solid"/>
            <a:headEnd type="none" w="med" len="med"/>
            <a:tailEnd type="none" w="med" len="med"/>
          </a:ln>
        </p:spPr>
      </p:sp>
      <p:sp>
        <p:nvSpPr>
          <p:cNvPr id="67605" name="文本框 67604"/>
          <p:cNvSpPr txBox="1"/>
          <p:nvPr/>
        </p:nvSpPr>
        <p:spPr>
          <a:xfrm>
            <a:off x="381000" y="4202723"/>
            <a:ext cx="2286000" cy="581660"/>
          </a:xfrm>
          <a:prstGeom prst="rect">
            <a:avLst/>
          </a:prstGeom>
          <a:noFill/>
          <a:ln w="9525">
            <a:noFill/>
          </a:ln>
        </p:spPr>
        <p:txBody>
          <a:bodyPr>
            <a:spAutoFit/>
          </a:bodyPr>
          <a:lstStyle/>
          <a:p>
            <a:pPr lvl="0" algn="l">
              <a:spcBef>
                <a:spcPct val="50000"/>
              </a:spcBef>
            </a:pPr>
            <a:r>
              <a:rPr lang="zh-CN" altLang="en-US" sz="1290" b="1" dirty="0">
                <a:latin typeface="Times New Roman" panose="02020603050405020304" pitchFamily="18" charset="0"/>
                <a:ea typeface="宋体" panose="02010600030101010101" pitchFamily="2" charset="-122"/>
              </a:rPr>
              <a:t>两个半波振子（带反射板）</a:t>
            </a:r>
          </a:p>
          <a:p>
            <a:pPr lvl="0" algn="l">
              <a:spcBef>
                <a:spcPct val="50000"/>
              </a:spcBef>
            </a:pPr>
            <a:r>
              <a:rPr lang="zh-CN" altLang="en-US" sz="1290" b="1" dirty="0">
                <a:latin typeface="Times New Roman" panose="02020603050405020304" pitchFamily="18" charset="0"/>
                <a:ea typeface="宋体" panose="02010600030101010101" pitchFamily="2" charset="-122"/>
              </a:rPr>
              <a:t>在垂直面上的配置</a:t>
            </a:r>
          </a:p>
        </p:txBody>
      </p:sp>
      <p:sp>
        <p:nvSpPr>
          <p:cNvPr id="67606" name="文本框 67605"/>
          <p:cNvSpPr txBox="1"/>
          <p:nvPr/>
        </p:nvSpPr>
        <p:spPr>
          <a:xfrm>
            <a:off x="6553200" y="4273062"/>
            <a:ext cx="2286000" cy="483870"/>
          </a:xfrm>
          <a:prstGeom prst="rect">
            <a:avLst/>
          </a:prstGeom>
          <a:noFill/>
          <a:ln w="9525">
            <a:noFill/>
          </a:ln>
        </p:spPr>
        <p:txBody>
          <a:bodyPr>
            <a:spAutoFit/>
          </a:bodyPr>
          <a:lstStyle/>
          <a:p>
            <a:pPr lvl="0" algn="l">
              <a:spcBef>
                <a:spcPct val="50000"/>
              </a:spcBef>
            </a:pPr>
            <a:r>
              <a:rPr lang="zh-CN" altLang="en-US" sz="1290" b="1" dirty="0">
                <a:latin typeface="Times New Roman" panose="02020603050405020304" pitchFamily="18" charset="0"/>
                <a:ea typeface="宋体" panose="02010600030101010101" pitchFamily="2" charset="-122"/>
              </a:rPr>
              <a:t>两个半波振子（带反射板）在水平面上的配置</a:t>
            </a:r>
          </a:p>
        </p:txBody>
      </p:sp>
      <p:sp>
        <p:nvSpPr>
          <p:cNvPr id="67607" name="直接连接符 67606"/>
          <p:cNvSpPr/>
          <p:nvPr/>
        </p:nvSpPr>
        <p:spPr>
          <a:xfrm>
            <a:off x="4495800" y="1881554"/>
            <a:ext cx="0" cy="1477108"/>
          </a:xfrm>
          <a:prstGeom prst="line">
            <a:avLst/>
          </a:prstGeom>
          <a:ln w="9525" cap="rnd" cmpd="sng">
            <a:solidFill>
              <a:schemeClr val="tx1"/>
            </a:solidFill>
            <a:prstDash val="sysDot"/>
            <a:headEnd type="none" w="med" len="med"/>
            <a:tailEnd type="none" w="med" len="med"/>
          </a:ln>
        </p:spPr>
      </p:sp>
      <p:sp>
        <p:nvSpPr>
          <p:cNvPr id="67608" name="文本框 67607"/>
          <p:cNvSpPr txBox="1"/>
          <p:nvPr/>
        </p:nvSpPr>
        <p:spPr>
          <a:xfrm>
            <a:off x="833755" y="1134440"/>
            <a:ext cx="6553200" cy="338554"/>
          </a:xfrm>
          <a:prstGeom prst="rect">
            <a:avLst/>
          </a:prstGeom>
          <a:noFill/>
          <a:ln w="9525">
            <a:noFill/>
          </a:ln>
        </p:spPr>
        <p:txBody>
          <a:bodyPr>
            <a:spAutoFit/>
          </a:bodyPr>
          <a:lstStyle/>
          <a:p>
            <a:pPr lvl="0"/>
            <a:r>
              <a:rPr lang="en-US" altLang="zh-CN" sz="1600" b="1" dirty="0">
                <a:latin typeface="Times New Roman" panose="02020603050405020304" pitchFamily="18" charset="0"/>
                <a:ea typeface="黑体" panose="02010609060101010101" pitchFamily="2" charset="-122"/>
              </a:rPr>
              <a:t>B.  </a:t>
            </a:r>
            <a:r>
              <a:rPr lang="zh-CN" altLang="en-US" sz="1600" b="1" dirty="0">
                <a:latin typeface="Times New Roman" panose="02020603050405020304" pitchFamily="18" charset="0"/>
                <a:ea typeface="黑体" panose="02010609060101010101" pitchFamily="2" charset="-122"/>
              </a:rPr>
              <a:t>在直线阵的一侧加一块反射板</a:t>
            </a:r>
          </a:p>
        </p:txBody>
      </p:sp>
      <p:sp>
        <p:nvSpPr>
          <p:cNvPr id="67609" name="直接连接符 67608"/>
          <p:cNvSpPr/>
          <p:nvPr/>
        </p:nvSpPr>
        <p:spPr>
          <a:xfrm>
            <a:off x="4495800" y="3991708"/>
            <a:ext cx="0" cy="2250831"/>
          </a:xfrm>
          <a:prstGeom prst="line">
            <a:avLst/>
          </a:prstGeom>
          <a:ln w="9525" cap="rnd" cmpd="sng">
            <a:solidFill>
              <a:schemeClr val="tx1"/>
            </a:solidFill>
            <a:prstDash val="sysDot"/>
            <a:headEnd type="none" w="med" len="med"/>
            <a:tailEnd type="none" w="med" len="med"/>
          </a:ln>
        </p:spPr>
      </p:sp>
      <p:sp>
        <p:nvSpPr>
          <p:cNvPr id="67610" name="文本框 67609"/>
          <p:cNvSpPr txBox="1"/>
          <p:nvPr/>
        </p:nvSpPr>
        <p:spPr>
          <a:xfrm>
            <a:off x="3200400" y="3499338"/>
            <a:ext cx="2514600" cy="485775"/>
          </a:xfrm>
          <a:prstGeom prst="rect">
            <a:avLst/>
          </a:prstGeom>
          <a:noFill/>
          <a:ln w="9525">
            <a:noFill/>
          </a:ln>
        </p:spPr>
        <p:txBody>
          <a:bodyPr>
            <a:spAutoFit/>
          </a:bodyPr>
          <a:lstStyle/>
          <a:p>
            <a:pPr lvl="0" algn="ctr">
              <a:spcBef>
                <a:spcPct val="50000"/>
              </a:spcBef>
            </a:pPr>
            <a:endParaRPr sz="2585" dirty="0">
              <a:latin typeface="Times New Roman" panose="02020603050405020304" pitchFamily="18" charset="0"/>
              <a:ea typeface="宋体" panose="02010600030101010101" pitchFamily="2" charset="-122"/>
            </a:endParaRPr>
          </a:p>
        </p:txBody>
      </p:sp>
      <p:sp>
        <p:nvSpPr>
          <p:cNvPr id="67611" name="文本框 67610"/>
          <p:cNvSpPr txBox="1"/>
          <p:nvPr/>
        </p:nvSpPr>
        <p:spPr>
          <a:xfrm>
            <a:off x="3124200" y="3569677"/>
            <a:ext cx="2590800" cy="287655"/>
          </a:xfrm>
          <a:prstGeom prst="rect">
            <a:avLst/>
          </a:prstGeom>
          <a:noFill/>
          <a:ln w="9525">
            <a:noFill/>
          </a:ln>
        </p:spPr>
        <p:txBody>
          <a:bodyPr>
            <a:spAutoFit/>
          </a:bodyPr>
          <a:lstStyle/>
          <a:p>
            <a:pPr lvl="0" algn="ctr">
              <a:spcBef>
                <a:spcPct val="50000"/>
              </a:spcBef>
            </a:pPr>
            <a:r>
              <a:rPr lang="zh-CN" altLang="en-US" sz="1290" dirty="0">
                <a:solidFill>
                  <a:srgbClr val="9900FF"/>
                </a:solidFill>
                <a:latin typeface="Times New Roman" panose="02020603050405020304" pitchFamily="18" charset="0"/>
                <a:ea typeface="宋体" panose="02010600030101010101" pitchFamily="2" charset="-122"/>
              </a:rPr>
              <a:t>增益为 </a:t>
            </a:r>
            <a:r>
              <a:rPr lang="en-US" altLang="zh-CN" sz="1290">
                <a:solidFill>
                  <a:srgbClr val="9900FF"/>
                </a:solidFill>
                <a:latin typeface="Times New Roman" panose="02020603050405020304" pitchFamily="18" charset="0"/>
                <a:ea typeface="宋体" panose="02010600030101010101" pitchFamily="2" charset="-122"/>
              </a:rPr>
              <a:t>G = </a:t>
            </a:r>
            <a:r>
              <a:rPr lang="en-US" altLang="zh-CN" sz="1290" b="1">
                <a:solidFill>
                  <a:srgbClr val="9900FF"/>
                </a:solidFill>
                <a:latin typeface="Times New Roman" panose="02020603050405020304" pitchFamily="18" charset="0"/>
                <a:ea typeface="宋体" panose="02010600030101010101" pitchFamily="2" charset="-122"/>
              </a:rPr>
              <a:t>11</a:t>
            </a:r>
            <a:r>
              <a:rPr lang="en-US" altLang="zh-CN" sz="1290" b="1">
                <a:solidFill>
                  <a:srgbClr val="9900FF"/>
                </a:solidFill>
                <a:latin typeface="Times New Roman" panose="02020603050405020304" pitchFamily="18" charset="0"/>
                <a:ea typeface="Times New Roman" panose="02020603050405020304" pitchFamily="18" charset="0"/>
              </a:rPr>
              <a:t> ~ 14 </a:t>
            </a:r>
            <a:r>
              <a:rPr lang="en-US" altLang="zh-CN" sz="1290">
                <a:solidFill>
                  <a:srgbClr val="9900FF"/>
                </a:solidFill>
                <a:latin typeface="Times New Roman" panose="02020603050405020304" pitchFamily="18" charset="0"/>
                <a:ea typeface="宋体" panose="02010600030101010101" pitchFamily="2" charset="-122"/>
              </a:rPr>
              <a:t>dB</a:t>
            </a:r>
          </a:p>
        </p:txBody>
      </p:sp>
      <p:sp>
        <p:nvSpPr>
          <p:cNvPr id="87042" name="标题 87041"/>
          <p:cNvSpPr>
            <a:spLocks noGrp="1"/>
          </p:cNvSpPr>
          <p:nvPr/>
        </p:nvSpPr>
        <p:spPr>
          <a:xfrm>
            <a:off x="451485" y="349885"/>
            <a:ext cx="8229600" cy="68707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板状天线高增益的形成</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文本框 68611"/>
          <p:cNvSpPr txBox="1"/>
          <p:nvPr/>
        </p:nvSpPr>
        <p:spPr>
          <a:xfrm>
            <a:off x="755576" y="1264887"/>
            <a:ext cx="7433900" cy="3016210"/>
          </a:xfrm>
          <a:prstGeom prst="rect">
            <a:avLst/>
          </a:prstGeom>
          <a:noFill/>
          <a:ln w="9525">
            <a:noFill/>
          </a:ln>
        </p:spPr>
        <p:txBody>
          <a:bodyPr wrap="square">
            <a:spAutoFit/>
          </a:bodyPr>
          <a:lstStyle/>
          <a:p>
            <a:pPr lvl="0" algn="l">
              <a:spcBef>
                <a:spcPct val="50000"/>
              </a:spcBef>
            </a:pPr>
            <a:r>
              <a:rPr lang="en-US" altLang="zh-CN" sz="2000" dirty="0">
                <a:latin typeface="Times New Roman" panose="02020603050405020304" pitchFamily="18" charset="0"/>
                <a:ea typeface="黑体" panose="02010609060101010101" pitchFamily="2" charset="-122"/>
              </a:rPr>
              <a:t>        </a:t>
            </a:r>
            <a:r>
              <a:rPr lang="zh-CN" altLang="en-US" sz="2000" dirty="0">
                <a:latin typeface="Times New Roman" panose="02020603050405020304" pitchFamily="18" charset="0"/>
                <a:ea typeface="黑体" panose="02010609060101010101" pitchFamily="2" charset="-122"/>
              </a:rPr>
              <a:t>四个半波振子排成一个垂直放置的直线阵的增益约为 8 dB；</a:t>
            </a:r>
          </a:p>
          <a:p>
            <a:pPr lvl="0" algn="l">
              <a:spcBef>
                <a:spcPct val="50000"/>
              </a:spcBef>
            </a:pPr>
            <a:r>
              <a:rPr lang="zh-CN" altLang="en-US" sz="2000" dirty="0">
                <a:latin typeface="Times New Roman" panose="02020603050405020304" pitchFamily="18" charset="0"/>
                <a:ea typeface="黑体" panose="02010609060101010101" pitchFamily="2" charset="-122"/>
              </a:rPr>
              <a:t>        一侧加有一个反射板的四元式直线阵，即常规板状天线，其增益约为 14 ~ 17 dB 。 </a:t>
            </a:r>
          </a:p>
          <a:p>
            <a:pPr lvl="0" algn="l">
              <a:spcBef>
                <a:spcPct val="50000"/>
              </a:spcBef>
            </a:pPr>
            <a:r>
              <a:rPr lang="zh-CN" altLang="en-US" sz="2000" dirty="0">
                <a:latin typeface="Times New Roman" panose="02020603050405020304" pitchFamily="18" charset="0"/>
                <a:ea typeface="黑体" panose="02010609060101010101" pitchFamily="2" charset="-122"/>
              </a:rPr>
              <a:t>         一侧加有一个反射板的八元式直线阵，即加长型板状天线，其增益约为 16 ~ 19 dB . </a:t>
            </a:r>
          </a:p>
          <a:p>
            <a:pPr lvl="0" algn="l">
              <a:spcBef>
                <a:spcPct val="50000"/>
              </a:spcBef>
            </a:pPr>
            <a:r>
              <a:rPr lang="zh-CN" altLang="en-US" sz="2000" dirty="0">
                <a:latin typeface="Times New Roman" panose="02020603050405020304" pitchFamily="18" charset="0"/>
                <a:ea typeface="黑体" panose="02010609060101010101" pitchFamily="2" charset="-122"/>
              </a:rPr>
              <a:t>加长型板状天线的长度，为常规板状天线的</a:t>
            </a:r>
            <a:r>
              <a:rPr lang="en-US" altLang="zh-CN" sz="2000" dirty="0">
                <a:latin typeface="Times New Roman" panose="02020603050405020304" pitchFamily="18" charset="0"/>
                <a:ea typeface="黑体" panose="02010609060101010101" pitchFamily="2" charset="-122"/>
              </a:rPr>
              <a:t>2</a:t>
            </a:r>
            <a:r>
              <a:rPr lang="zh-CN" altLang="en-US" sz="2000" dirty="0">
                <a:latin typeface="Times New Roman" panose="02020603050405020304" pitchFamily="18" charset="0"/>
                <a:ea typeface="黑体" panose="02010609060101010101" pitchFamily="2" charset="-122"/>
              </a:rPr>
              <a:t>倍，实际应用中基站天线长达 2.4 m 左右。</a:t>
            </a:r>
          </a:p>
          <a:p>
            <a:pPr lvl="0" algn="l"/>
            <a:endParaRPr lang="zh-CN" altLang="en-US" sz="2000" dirty="0">
              <a:latin typeface="Times New Roman" panose="02020603050405020304" pitchFamily="18" charset="0"/>
              <a:ea typeface="黑体" panose="02010609060101010101" pitchFamily="2" charset="-122"/>
            </a:endParaRPr>
          </a:p>
        </p:txBody>
      </p:sp>
      <p:sp>
        <p:nvSpPr>
          <p:cNvPr id="68614" name="标题 68613"/>
          <p:cNvSpPr>
            <a:spLocks noGrp="1"/>
          </p:cNvSpPr>
          <p:nvPr>
            <p:ph type="title"/>
          </p:nvPr>
        </p:nvSpPr>
        <p:spPr>
          <a:xfrm>
            <a:off x="457200" y="981808"/>
            <a:ext cx="8229600" cy="253512"/>
          </a:xfrm>
          <a:prstGeom prst="rect">
            <a:avLst/>
          </a:prstGeom>
          <a:noFill/>
          <a:ln w="9525">
            <a:noFill/>
          </a:ln>
        </p:spPr>
        <p:txBody>
          <a:bodyPr/>
          <a:lstStyle/>
          <a:p>
            <a:pPr lvl="0"/>
            <a:r>
              <a:rPr lang="zh-CN" altLang="en-US" sz="925" b="1" dirty="0">
                <a:solidFill>
                  <a:schemeClr val="bg1"/>
                </a:solidFill>
              </a:rPr>
              <a:t>板状天线高增益的形成</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文本框 70659"/>
          <p:cNvSpPr txBox="1"/>
          <p:nvPr/>
        </p:nvSpPr>
        <p:spPr>
          <a:xfrm>
            <a:off x="351330" y="1728599"/>
            <a:ext cx="3962400" cy="4197303"/>
          </a:xfrm>
          <a:prstGeom prst="rect">
            <a:avLst/>
          </a:prstGeom>
          <a:noFill/>
          <a:ln w="9525">
            <a:noFill/>
          </a:ln>
        </p:spPr>
        <p:txBody>
          <a:bodyPr>
            <a:spAutoFit/>
          </a:bodyPr>
          <a:lstStyle/>
          <a:p>
            <a:pPr lvl="0" algn="l">
              <a:spcBef>
                <a:spcPct val="50000"/>
              </a:spcBef>
            </a:pPr>
            <a:endParaRPr lang="en-US" altLang="zh-CN" sz="740" b="1" dirty="0">
              <a:solidFill>
                <a:srgbClr val="996600"/>
              </a:solidFill>
              <a:latin typeface="Times New Roman" panose="02020603050405020304" pitchFamily="18" charset="0"/>
              <a:ea typeface="宋体" panose="02010600030101010101" pitchFamily="2" charset="-122"/>
            </a:endParaRPr>
          </a:p>
          <a:p>
            <a:pPr lvl="0">
              <a:spcBef>
                <a:spcPct val="50000"/>
              </a:spcBef>
            </a:pPr>
            <a:r>
              <a:rPr lang="zh-CN" altLang="en-US" sz="2000" dirty="0">
                <a:latin typeface="Times New Roman" panose="02020603050405020304" pitchFamily="18" charset="0"/>
                <a:ea typeface="黑体" panose="02010609060101010101" pitchFamily="2" charset="-122"/>
              </a:rPr>
              <a:t>        八木定向天线，具有增益较高、结构轻巧、架设方便、价格便宜等优点。因此，它特别适用于点对点的通信，例如它是室内分布系统的室外接收天线的首选天线类型。</a:t>
            </a:r>
          </a:p>
          <a:p>
            <a:pPr lvl="0" algn="l">
              <a:spcBef>
                <a:spcPct val="50000"/>
              </a:spcBef>
              <a:buNone/>
            </a:pPr>
            <a:r>
              <a:rPr lang="zh-CN" altLang="en-US" sz="2000" dirty="0">
                <a:latin typeface="Times New Roman" panose="02020603050405020304" pitchFamily="18" charset="0"/>
                <a:ea typeface="黑体" panose="02010609060101010101" pitchFamily="2" charset="-122"/>
              </a:rPr>
              <a:t>        八木定向天线的单元数越多，其增益越高，通常采用 6 ~ 12 单元的八木定向天线，其增益可达 10~15 dB   。</a:t>
            </a:r>
          </a:p>
          <a:p>
            <a:pPr lvl="0" algn="l">
              <a:spcBef>
                <a:spcPct val="50000"/>
              </a:spcBef>
              <a:buNone/>
            </a:pPr>
            <a:r>
              <a:rPr lang="zh-CN" altLang="en-US" sz="2000" dirty="0">
                <a:latin typeface="Times New Roman" panose="02020603050405020304" pitchFamily="18" charset="0"/>
                <a:ea typeface="黑体" panose="02010609060101010101" pitchFamily="2" charset="-122"/>
              </a:rPr>
              <a:t>    </a:t>
            </a:r>
          </a:p>
        </p:txBody>
      </p:sp>
      <p:pic>
        <p:nvPicPr>
          <p:cNvPr id="70661" name="图片 70660" descr="031 TDJ-900L"/>
          <p:cNvPicPr>
            <a:picLocks noChangeAspect="1"/>
          </p:cNvPicPr>
          <p:nvPr/>
        </p:nvPicPr>
        <p:blipFill>
          <a:blip r:embed="rId3"/>
          <a:stretch>
            <a:fillRect/>
          </a:stretch>
        </p:blipFill>
        <p:spPr>
          <a:xfrm>
            <a:off x="4644008" y="1556792"/>
            <a:ext cx="3852545" cy="2667000"/>
          </a:xfrm>
          <a:prstGeom prst="rect">
            <a:avLst/>
          </a:prstGeom>
          <a:noFill/>
          <a:ln w="9525">
            <a:noFill/>
          </a:ln>
        </p:spPr>
      </p:pic>
      <p:sp>
        <p:nvSpPr>
          <p:cNvPr id="70662" name="标题 70661"/>
          <p:cNvSpPr>
            <a:spLocks noGrp="1"/>
          </p:cNvSpPr>
          <p:nvPr>
            <p:ph type="title"/>
          </p:nvPr>
        </p:nvSpPr>
        <p:spPr>
          <a:xfrm>
            <a:off x="457200" y="915866"/>
            <a:ext cx="8229600" cy="319454"/>
          </a:xfrm>
          <a:prstGeom prst="rect">
            <a:avLst/>
          </a:prstGeom>
          <a:noFill/>
          <a:ln w="9525">
            <a:noFill/>
          </a:ln>
        </p:spPr>
        <p:txBody>
          <a:bodyPr/>
          <a:lstStyle/>
          <a:p>
            <a:pPr lvl="0"/>
            <a:r>
              <a:rPr lang="zh-CN" altLang="en-US" sz="925" b="1" dirty="0">
                <a:solidFill>
                  <a:schemeClr val="bg1"/>
                </a:solidFill>
              </a:rPr>
              <a:t>八木定向天线</a:t>
            </a:r>
          </a:p>
        </p:txBody>
      </p:sp>
      <p:sp>
        <p:nvSpPr>
          <p:cNvPr id="87042" name="标题 87041"/>
          <p:cNvSpPr>
            <a:spLocks noGrp="1"/>
          </p:cNvSpPr>
          <p:nvPr/>
        </p:nvSpPr>
        <p:spPr>
          <a:xfrm>
            <a:off x="451485" y="349885"/>
            <a:ext cx="8229600" cy="85979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八木定向天线</a:t>
            </a:r>
          </a:p>
        </p:txBody>
      </p:sp>
      <p:pic>
        <p:nvPicPr>
          <p:cNvPr id="2" name="图片 1">
            <a:extLst>
              <a:ext uri="{FF2B5EF4-FFF2-40B4-BE49-F238E27FC236}">
                <a16:creationId xmlns:a16="http://schemas.microsoft.com/office/drawing/2014/main" id="{DD6725F9-6B3B-4B85-B001-B376C0906386}"/>
              </a:ext>
            </a:extLst>
          </p:cNvPr>
          <p:cNvPicPr>
            <a:picLocks noChangeAspect="1"/>
          </p:cNvPicPr>
          <p:nvPr/>
        </p:nvPicPr>
        <p:blipFill>
          <a:blip r:embed="rId4"/>
          <a:stretch>
            <a:fillRect/>
          </a:stretch>
        </p:blipFill>
        <p:spPr>
          <a:xfrm>
            <a:off x="4616688" y="4545264"/>
            <a:ext cx="3970364" cy="1661304"/>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D6725F9-6B3B-4B85-B001-B376C0906386}"/>
              </a:ext>
            </a:extLst>
          </p:cNvPr>
          <p:cNvPicPr>
            <a:picLocks noChangeAspect="1"/>
          </p:cNvPicPr>
          <p:nvPr/>
        </p:nvPicPr>
        <p:blipFill>
          <a:blip r:embed="rId3"/>
          <a:stretch>
            <a:fillRect/>
          </a:stretch>
        </p:blipFill>
        <p:spPr>
          <a:xfrm>
            <a:off x="-1" y="880790"/>
            <a:ext cx="4541155" cy="1900138"/>
          </a:xfrm>
          <a:prstGeom prst="rect">
            <a:avLst/>
          </a:prstGeom>
        </p:spPr>
      </p:pic>
      <p:sp>
        <p:nvSpPr>
          <p:cNvPr id="70662" name="标题 70661"/>
          <p:cNvSpPr>
            <a:spLocks noGrp="1"/>
          </p:cNvSpPr>
          <p:nvPr>
            <p:ph type="title"/>
          </p:nvPr>
        </p:nvSpPr>
        <p:spPr>
          <a:xfrm>
            <a:off x="457200" y="915866"/>
            <a:ext cx="8229600" cy="319454"/>
          </a:xfrm>
          <a:prstGeom prst="rect">
            <a:avLst/>
          </a:prstGeom>
          <a:noFill/>
          <a:ln w="9525">
            <a:noFill/>
          </a:ln>
        </p:spPr>
        <p:txBody>
          <a:bodyPr/>
          <a:lstStyle/>
          <a:p>
            <a:pPr lvl="0"/>
            <a:r>
              <a:rPr lang="zh-CN" altLang="en-US" sz="925" b="1" dirty="0">
                <a:solidFill>
                  <a:schemeClr val="bg1"/>
                </a:solidFill>
              </a:rPr>
              <a:t>八木定向天线</a:t>
            </a:r>
          </a:p>
        </p:txBody>
      </p:sp>
      <p:sp>
        <p:nvSpPr>
          <p:cNvPr id="87042" name="标题 87041"/>
          <p:cNvSpPr>
            <a:spLocks noGrp="1"/>
          </p:cNvSpPr>
          <p:nvPr/>
        </p:nvSpPr>
        <p:spPr>
          <a:xfrm>
            <a:off x="451485" y="349885"/>
            <a:ext cx="8229600" cy="85979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八木定向天线</a:t>
            </a:r>
          </a:p>
        </p:txBody>
      </p:sp>
      <p:sp>
        <p:nvSpPr>
          <p:cNvPr id="3" name="矩形 2">
            <a:extLst>
              <a:ext uri="{FF2B5EF4-FFF2-40B4-BE49-F238E27FC236}">
                <a16:creationId xmlns:a16="http://schemas.microsoft.com/office/drawing/2014/main" id="{27DCCD15-25E0-49D1-959B-55CE1FA210B9}"/>
              </a:ext>
            </a:extLst>
          </p:cNvPr>
          <p:cNvSpPr/>
          <p:nvPr/>
        </p:nvSpPr>
        <p:spPr>
          <a:xfrm>
            <a:off x="-6320" y="2881086"/>
            <a:ext cx="9036496" cy="3693319"/>
          </a:xfrm>
          <a:prstGeom prst="rect">
            <a:avLst/>
          </a:prstGeom>
        </p:spPr>
        <p:txBody>
          <a:bodyPr wrap="square">
            <a:spAutoFit/>
          </a:bodyPr>
          <a:lstStyle/>
          <a:p>
            <a:r>
              <a:rPr lang="zh-CN" altLang="en-US" dirty="0"/>
              <a:t>        由于主振子</a:t>
            </a:r>
            <a:r>
              <a:rPr lang="en-US" altLang="zh-CN" dirty="0"/>
              <a:t>L</a:t>
            </a:r>
            <a:r>
              <a:rPr lang="zh-CN" altLang="en-US" dirty="0"/>
              <a:t>采用长约</a:t>
            </a:r>
            <a:r>
              <a:rPr lang="en-US" altLang="zh-CN" dirty="0"/>
              <a:t>λ/2</a:t>
            </a:r>
            <a:r>
              <a:rPr lang="zh-CN" altLang="en-US" dirty="0"/>
              <a:t>的半波对称振子或半波折合振子，在中心频点工作时处于谐振状态，阻抗呈现为纯电阻，而反射器</a:t>
            </a:r>
            <a:r>
              <a:rPr lang="en-US" altLang="zh-CN" dirty="0"/>
              <a:t>A</a:t>
            </a:r>
            <a:r>
              <a:rPr lang="zh-CN" altLang="en-US" dirty="0"/>
              <a:t>比主振子略长，呈现感性。</a:t>
            </a:r>
            <a:endParaRPr lang="en-US" altLang="zh-CN" dirty="0"/>
          </a:p>
          <a:p>
            <a:r>
              <a:rPr lang="en-US" altLang="zh-CN" dirty="0"/>
              <a:t>       </a:t>
            </a:r>
            <a:r>
              <a:rPr lang="zh-CN" altLang="en-US" dirty="0"/>
              <a:t>假设两者间距</a:t>
            </a:r>
            <a:r>
              <a:rPr lang="en-US" altLang="zh-CN" dirty="0"/>
              <a:t>a</a:t>
            </a:r>
            <a:r>
              <a:rPr lang="zh-CN" altLang="en-US" dirty="0"/>
              <a:t>为</a:t>
            </a:r>
            <a:r>
              <a:rPr lang="en-US" altLang="zh-CN" dirty="0"/>
              <a:t>λ/4</a:t>
            </a:r>
            <a:r>
              <a:rPr lang="zh-CN" altLang="en-US" dirty="0"/>
              <a:t>，以接收状态为例，从天线前方某点过来的电磁波将先到达主振子，并产生感应电动势</a:t>
            </a:r>
            <a:r>
              <a:rPr lang="en-US" altLang="zh-CN" dirty="0"/>
              <a:t>ε1</a:t>
            </a:r>
            <a:r>
              <a:rPr lang="zh-CN" altLang="en-US" dirty="0"/>
              <a:t>和感应电流</a:t>
            </a:r>
            <a:r>
              <a:rPr lang="en-US" altLang="zh-CN" dirty="0"/>
              <a:t>I1</a:t>
            </a:r>
            <a:r>
              <a:rPr lang="zh-CN" altLang="en-US" dirty="0"/>
              <a:t>，再经</a:t>
            </a:r>
            <a:r>
              <a:rPr lang="en-US" altLang="zh-CN" dirty="0"/>
              <a:t>λ/4</a:t>
            </a:r>
            <a:r>
              <a:rPr lang="zh-CN" altLang="en-US" dirty="0"/>
              <a:t>的距离后电磁波方到达反射器，产生感应电动势</a:t>
            </a:r>
            <a:r>
              <a:rPr lang="en-US" altLang="zh-CN" dirty="0"/>
              <a:t>ε2</a:t>
            </a:r>
            <a:r>
              <a:rPr lang="zh-CN" altLang="en-US" dirty="0"/>
              <a:t>和感应电流</a:t>
            </a:r>
            <a:r>
              <a:rPr lang="en-US" altLang="zh-CN" dirty="0"/>
              <a:t>I2</a:t>
            </a:r>
            <a:r>
              <a:rPr lang="zh-CN" altLang="en-US" dirty="0"/>
              <a:t>，因空间上相差</a:t>
            </a:r>
            <a:r>
              <a:rPr lang="en-US" altLang="zh-CN" dirty="0"/>
              <a:t>λ/4</a:t>
            </a:r>
            <a:r>
              <a:rPr lang="zh-CN" altLang="en-US" dirty="0"/>
              <a:t>的路程，故</a:t>
            </a:r>
            <a:r>
              <a:rPr lang="en-US" altLang="zh-CN" dirty="0"/>
              <a:t>ε2</a:t>
            </a:r>
            <a:r>
              <a:rPr lang="zh-CN" altLang="en-US" dirty="0"/>
              <a:t>比</a:t>
            </a:r>
            <a:r>
              <a:rPr lang="en-US" altLang="zh-CN" dirty="0"/>
              <a:t>ε1</a:t>
            </a:r>
            <a:r>
              <a:rPr lang="zh-CN" altLang="en-US" dirty="0"/>
              <a:t>滞后</a:t>
            </a:r>
            <a:r>
              <a:rPr lang="en-US" altLang="zh-CN" dirty="0"/>
              <a:t>90°</a:t>
            </a:r>
            <a:r>
              <a:rPr lang="zh-CN" altLang="en-US" dirty="0"/>
              <a:t>，又因反射器呈感性</a:t>
            </a:r>
            <a:r>
              <a:rPr lang="en-US" altLang="zh-CN" dirty="0"/>
              <a:t>I2</a:t>
            </a:r>
            <a:r>
              <a:rPr lang="zh-CN" altLang="en-US" dirty="0"/>
              <a:t>比</a:t>
            </a:r>
            <a:r>
              <a:rPr lang="en-US" altLang="zh-CN" dirty="0"/>
              <a:t>ε2</a:t>
            </a:r>
            <a:r>
              <a:rPr lang="zh-CN" altLang="en-US" dirty="0"/>
              <a:t>滞后</a:t>
            </a:r>
            <a:r>
              <a:rPr lang="en-US" altLang="zh-CN" dirty="0"/>
              <a:t>90°</a:t>
            </a:r>
            <a:r>
              <a:rPr lang="zh-CN" altLang="en-US" dirty="0"/>
              <a:t>，所以</a:t>
            </a:r>
            <a:r>
              <a:rPr lang="en-US" altLang="zh-CN" dirty="0"/>
              <a:t>I2</a:t>
            </a:r>
            <a:r>
              <a:rPr lang="zh-CN" altLang="en-US" dirty="0"/>
              <a:t>比</a:t>
            </a:r>
            <a:r>
              <a:rPr lang="en-US" altLang="zh-CN" dirty="0"/>
              <a:t>ε1</a:t>
            </a:r>
            <a:r>
              <a:rPr lang="zh-CN" altLang="en-US" dirty="0"/>
              <a:t>滞后</a:t>
            </a:r>
            <a:r>
              <a:rPr lang="en-US" altLang="zh-CN" dirty="0"/>
              <a:t>180°</a:t>
            </a:r>
            <a:r>
              <a:rPr lang="zh-CN" altLang="en-US" dirty="0"/>
              <a:t>，反射器感应电流</a:t>
            </a:r>
            <a:r>
              <a:rPr lang="en-US" altLang="zh-CN" dirty="0"/>
              <a:t>I2</a:t>
            </a:r>
            <a:r>
              <a:rPr lang="zh-CN" altLang="en-US" dirty="0"/>
              <a:t>产生辐射到达主振子形成的磁场</a:t>
            </a:r>
            <a:r>
              <a:rPr lang="en-US" altLang="zh-CN" dirty="0"/>
              <a:t>H2</a:t>
            </a:r>
            <a:r>
              <a:rPr lang="zh-CN" altLang="en-US" dirty="0"/>
              <a:t>又比</a:t>
            </a:r>
            <a:r>
              <a:rPr lang="en-US" altLang="zh-CN" dirty="0"/>
              <a:t>I2</a:t>
            </a:r>
            <a:r>
              <a:rPr lang="zh-CN" altLang="en-US" dirty="0"/>
              <a:t>滞后</a:t>
            </a:r>
            <a:r>
              <a:rPr lang="en-US" altLang="zh-CN" dirty="0"/>
              <a:t>90°</a:t>
            </a:r>
            <a:r>
              <a:rPr lang="zh-CN" altLang="en-US" dirty="0"/>
              <a:t>，根据电磁感应定律</a:t>
            </a:r>
            <a:r>
              <a:rPr lang="en-US" altLang="zh-CN" dirty="0"/>
              <a:t>H2</a:t>
            </a:r>
            <a:r>
              <a:rPr lang="zh-CN" altLang="en-US" dirty="0"/>
              <a:t>在主振子上产生的感应电动势</a:t>
            </a:r>
            <a:r>
              <a:rPr lang="en-US" altLang="zh-CN" dirty="0"/>
              <a:t>ε1‘</a:t>
            </a:r>
            <a:r>
              <a:rPr lang="zh-CN" altLang="en-US" dirty="0"/>
              <a:t>比</a:t>
            </a:r>
            <a:r>
              <a:rPr lang="en-US" altLang="zh-CN" dirty="0"/>
              <a:t>H2</a:t>
            </a:r>
            <a:r>
              <a:rPr lang="zh-CN" altLang="en-US" dirty="0"/>
              <a:t>滞后</a:t>
            </a:r>
            <a:r>
              <a:rPr lang="en-US" altLang="zh-CN" dirty="0"/>
              <a:t>90°</a:t>
            </a:r>
            <a:r>
              <a:rPr lang="zh-CN" altLang="en-US" dirty="0"/>
              <a:t>，也就是</a:t>
            </a:r>
            <a:r>
              <a:rPr lang="en-US" altLang="zh-CN" dirty="0"/>
              <a:t>ε1</a:t>
            </a:r>
            <a:r>
              <a:rPr lang="zh-CN" altLang="en-US" dirty="0"/>
              <a:t>比</a:t>
            </a:r>
            <a:r>
              <a:rPr lang="en-US" altLang="zh-CN" dirty="0"/>
              <a:t>ε1</a:t>
            </a:r>
            <a:r>
              <a:rPr lang="zh-CN" altLang="en-US" dirty="0"/>
              <a:t>滞后</a:t>
            </a:r>
            <a:r>
              <a:rPr lang="en-US" altLang="zh-CN" dirty="0"/>
              <a:t>360°</a:t>
            </a:r>
            <a:r>
              <a:rPr lang="zh-CN" altLang="en-US" dirty="0"/>
              <a:t>，即反射器在主振子产生的感应电动势</a:t>
            </a:r>
            <a:r>
              <a:rPr lang="en-US" altLang="zh-CN" dirty="0"/>
              <a:t>ε1‘</a:t>
            </a:r>
            <a:r>
              <a:rPr lang="zh-CN" altLang="en-US" dirty="0"/>
              <a:t>与电磁信号源直接产生的感应电动势</a:t>
            </a:r>
            <a:r>
              <a:rPr lang="en-US" altLang="zh-CN" dirty="0"/>
              <a:t>ε1</a:t>
            </a:r>
            <a:r>
              <a:rPr lang="zh-CN" altLang="en-US" dirty="0"/>
              <a:t>是同相的，天线输出电压为两者之和。</a:t>
            </a:r>
            <a:endParaRPr lang="en-US" altLang="zh-CN" dirty="0"/>
          </a:p>
          <a:p>
            <a:r>
              <a:rPr lang="en-US" altLang="zh-CN" dirty="0"/>
              <a:t>        </a:t>
            </a:r>
            <a:r>
              <a:rPr lang="zh-CN" altLang="en-US" dirty="0"/>
              <a:t>而引向器</a:t>
            </a:r>
            <a:r>
              <a:rPr lang="en-US" altLang="zh-CN" dirty="0"/>
              <a:t>B</a:t>
            </a:r>
            <a:r>
              <a:rPr lang="zh-CN" altLang="en-US" dirty="0"/>
              <a:t>、</a:t>
            </a:r>
            <a:r>
              <a:rPr lang="en-US" altLang="zh-CN" dirty="0"/>
              <a:t>C</a:t>
            </a:r>
            <a:r>
              <a:rPr lang="zh-CN" altLang="en-US" dirty="0"/>
              <a:t>、</a:t>
            </a:r>
            <a:r>
              <a:rPr lang="en-US" altLang="zh-CN" dirty="0"/>
              <a:t>D</a:t>
            </a:r>
            <a:r>
              <a:rPr lang="zh-CN" altLang="en-US" dirty="0"/>
              <a:t>等都比主振子略短，阻抗呈容性，假定振子间距</a:t>
            </a:r>
            <a:r>
              <a:rPr lang="en-US" altLang="zh-CN" dirty="0"/>
              <a:t>b</a:t>
            </a:r>
            <a:r>
              <a:rPr lang="zh-CN" altLang="en-US" dirty="0"/>
              <a:t>、</a:t>
            </a:r>
            <a:r>
              <a:rPr lang="en-US" altLang="zh-CN" dirty="0"/>
              <a:t>c</a:t>
            </a:r>
            <a:r>
              <a:rPr lang="zh-CN" altLang="en-US" dirty="0"/>
              <a:t>、</a:t>
            </a:r>
            <a:r>
              <a:rPr lang="en-US" altLang="zh-CN" dirty="0"/>
              <a:t>d</a:t>
            </a:r>
            <a:r>
              <a:rPr lang="zh-CN" altLang="en-US" dirty="0"/>
              <a:t>也等于</a:t>
            </a:r>
            <a:r>
              <a:rPr lang="en-US" altLang="zh-CN" dirty="0"/>
              <a:t>λ/4</a:t>
            </a:r>
            <a:r>
              <a:rPr lang="zh-CN" altLang="en-US" dirty="0"/>
              <a:t>，按上述方法也可推出引向器对前方过来的信号起着增强天线输出的作用。</a:t>
            </a:r>
            <a:endParaRPr lang="en-US" altLang="zh-CN" dirty="0"/>
          </a:p>
          <a:p>
            <a:r>
              <a:rPr lang="en-US" altLang="zh-CN" dirty="0"/>
              <a:t>        </a:t>
            </a:r>
            <a:r>
              <a:rPr lang="zh-CN" altLang="en-US" dirty="0"/>
              <a:t>综上所述，反射器能够有效消除天线方向图后瓣，并和引向器共同增强天线对前方信号的灵敏度，使天线具有了强方向性，提高了天线增益。</a:t>
            </a:r>
          </a:p>
        </p:txBody>
      </p:sp>
    </p:spTree>
    <p:extLst>
      <p:ext uri="{BB962C8B-B14F-4D97-AF65-F5344CB8AC3E}">
        <p14:creationId xmlns:p14="http://schemas.microsoft.com/office/powerpoint/2010/main" val="1530942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2" name="标题 70661"/>
          <p:cNvSpPr>
            <a:spLocks noGrp="1"/>
          </p:cNvSpPr>
          <p:nvPr>
            <p:ph type="title"/>
          </p:nvPr>
        </p:nvSpPr>
        <p:spPr>
          <a:xfrm>
            <a:off x="457200" y="915866"/>
            <a:ext cx="8229600" cy="319454"/>
          </a:xfrm>
          <a:prstGeom prst="rect">
            <a:avLst/>
          </a:prstGeom>
          <a:noFill/>
          <a:ln w="9525">
            <a:noFill/>
          </a:ln>
        </p:spPr>
        <p:txBody>
          <a:bodyPr/>
          <a:lstStyle/>
          <a:p>
            <a:pPr lvl="0"/>
            <a:r>
              <a:rPr lang="zh-CN" altLang="en-US" sz="925" b="1" dirty="0">
                <a:solidFill>
                  <a:schemeClr val="bg1"/>
                </a:solidFill>
              </a:rPr>
              <a:t>八木定向天线</a:t>
            </a:r>
          </a:p>
        </p:txBody>
      </p:sp>
      <p:sp>
        <p:nvSpPr>
          <p:cNvPr id="87042" name="标题 87041"/>
          <p:cNvSpPr>
            <a:spLocks noGrp="1"/>
          </p:cNvSpPr>
          <p:nvPr/>
        </p:nvSpPr>
        <p:spPr>
          <a:xfrm>
            <a:off x="451485" y="349885"/>
            <a:ext cx="8229600" cy="85979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八木定向天线</a:t>
            </a:r>
          </a:p>
        </p:txBody>
      </p:sp>
      <p:pic>
        <p:nvPicPr>
          <p:cNvPr id="2" name="图片 1">
            <a:extLst>
              <a:ext uri="{FF2B5EF4-FFF2-40B4-BE49-F238E27FC236}">
                <a16:creationId xmlns:a16="http://schemas.microsoft.com/office/drawing/2014/main" id="{DD6725F9-6B3B-4B85-B001-B376C0906386}"/>
              </a:ext>
            </a:extLst>
          </p:cNvPr>
          <p:cNvPicPr>
            <a:picLocks noChangeAspect="1"/>
          </p:cNvPicPr>
          <p:nvPr/>
        </p:nvPicPr>
        <p:blipFill>
          <a:blip r:embed="rId3"/>
          <a:stretch>
            <a:fillRect/>
          </a:stretch>
        </p:blipFill>
        <p:spPr>
          <a:xfrm>
            <a:off x="2699792" y="1412776"/>
            <a:ext cx="3970364" cy="1661304"/>
          </a:xfrm>
          <a:prstGeom prst="rect">
            <a:avLst/>
          </a:prstGeom>
        </p:spPr>
      </p:pic>
      <p:pic>
        <p:nvPicPr>
          <p:cNvPr id="79874" name="Picture 2" descr="https://images2015.cnblogs.com/blog/406557/201604/406557-20160420222714101-710800627.gif">
            <a:extLst>
              <a:ext uri="{FF2B5EF4-FFF2-40B4-BE49-F238E27FC236}">
                <a16:creationId xmlns:a16="http://schemas.microsoft.com/office/drawing/2014/main" id="{F46ABE4E-BD5F-4D9D-B3ED-B4120FCDC24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27474" y="3410808"/>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B6E3DBCC-186C-4653-8333-E497CDB35B68}"/>
              </a:ext>
            </a:extLst>
          </p:cNvPr>
          <p:cNvSpPr/>
          <p:nvPr/>
        </p:nvSpPr>
        <p:spPr>
          <a:xfrm>
            <a:off x="1201714" y="6488668"/>
            <a:ext cx="6966520" cy="369332"/>
          </a:xfrm>
          <a:prstGeom prst="rect">
            <a:avLst/>
          </a:prstGeom>
        </p:spPr>
        <p:txBody>
          <a:bodyPr wrap="square">
            <a:spAutoFit/>
          </a:bodyPr>
          <a:lstStyle/>
          <a:p>
            <a:r>
              <a:rPr lang="zh-CN" altLang="en-US" dirty="0"/>
              <a:t>图片出处 </a:t>
            </a:r>
            <a:r>
              <a:rPr lang="en-US" altLang="zh-CN" dirty="0"/>
              <a:t>http://www.cnblogs.com/hiramlee0534/p/5300234.html</a:t>
            </a:r>
            <a:endParaRPr lang="zh-CN" altLang="en-US" dirty="0"/>
          </a:p>
        </p:txBody>
      </p:sp>
    </p:spTree>
    <p:extLst>
      <p:ext uri="{BB962C8B-B14F-4D97-AF65-F5344CB8AC3E}">
        <p14:creationId xmlns:p14="http://schemas.microsoft.com/office/powerpoint/2010/main" val="42347557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文本框 71683"/>
          <p:cNvSpPr txBox="1"/>
          <p:nvPr/>
        </p:nvSpPr>
        <p:spPr>
          <a:xfrm>
            <a:off x="762000" y="1158338"/>
            <a:ext cx="4114800" cy="5163337"/>
          </a:xfrm>
          <a:prstGeom prst="rect">
            <a:avLst/>
          </a:prstGeom>
          <a:noFill/>
          <a:ln w="9525">
            <a:noFill/>
          </a:ln>
        </p:spPr>
        <p:txBody>
          <a:bodyPr>
            <a:spAutoFit/>
          </a:bodyPr>
          <a:lstStyle/>
          <a:p>
            <a:pPr lvl="0" algn="l">
              <a:spcBef>
                <a:spcPct val="50000"/>
              </a:spcBef>
            </a:pPr>
            <a:endParaRPr lang="en-US" altLang="zh-CN" sz="740" b="1" dirty="0">
              <a:solidFill>
                <a:srgbClr val="996600"/>
              </a:solidFill>
              <a:latin typeface="Times New Roman" panose="02020603050405020304" pitchFamily="18" charset="0"/>
              <a:ea typeface="宋体" panose="02010600030101010101" pitchFamily="2" charset="-122"/>
            </a:endParaRPr>
          </a:p>
          <a:p>
            <a:pPr lvl="0" algn="l">
              <a:spcBef>
                <a:spcPct val="50000"/>
              </a:spcBef>
            </a:pPr>
            <a:r>
              <a:rPr lang="en-US" altLang="zh-CN" sz="1290" b="1" dirty="0">
                <a:solidFill>
                  <a:srgbClr val="800080"/>
                </a:solidFill>
                <a:latin typeface="Times New Roman" panose="02020603050405020304" pitchFamily="18" charset="0"/>
                <a:ea typeface="幼圆" pitchFamily="49" charset="-122"/>
              </a:rPr>
              <a:t>        </a:t>
            </a:r>
            <a:r>
              <a:rPr lang="zh-CN" altLang="en-US" sz="2000" dirty="0">
                <a:latin typeface="Times New Roman" panose="02020603050405020304" pitchFamily="18" charset="0"/>
                <a:ea typeface="黑体" panose="02010609060101010101" pitchFamily="2" charset="-122"/>
              </a:rPr>
              <a:t>室内吸顶天线必须具有结构轻巧、外型美观、安装方便等优点。</a:t>
            </a:r>
          </a:p>
          <a:p>
            <a:pPr lvl="0" algn="l">
              <a:spcBef>
                <a:spcPct val="50000"/>
              </a:spcBef>
              <a:buNone/>
            </a:pPr>
            <a:r>
              <a:rPr lang="zh-CN" altLang="en-US" sz="2000" dirty="0">
                <a:latin typeface="Times New Roman" panose="02020603050405020304" pitchFamily="18" charset="0"/>
                <a:ea typeface="黑体" panose="02010609060101010101" pitchFamily="2" charset="-122"/>
              </a:rPr>
              <a:t>        这种吸顶天线的内部结构，虽然尺寸很小，但由于是在天线宽带理论的基础上，借助计算机的辅助设计，以及使用网络分析仪进行调试，所以能很好地满足在非常宽的工作频带内的驻波比要求。</a:t>
            </a:r>
            <a:endParaRPr lang="en-US" altLang="zh-CN" sz="2000" dirty="0">
              <a:latin typeface="Times New Roman" panose="02020603050405020304" pitchFamily="18" charset="0"/>
              <a:ea typeface="黑体" panose="02010609060101010101" pitchFamily="2" charset="-122"/>
            </a:endParaRPr>
          </a:p>
          <a:p>
            <a:pPr lvl="0" algn="l">
              <a:spcBef>
                <a:spcPct val="50000"/>
              </a:spcBef>
              <a:buNone/>
            </a:pPr>
            <a:r>
              <a:rPr lang="en-US" altLang="zh-CN" sz="2000" dirty="0">
                <a:latin typeface="Times New Roman" panose="02020603050405020304" pitchFamily="18" charset="0"/>
                <a:ea typeface="黑体" panose="02010609060101010101" pitchFamily="2" charset="-122"/>
              </a:rPr>
              <a:t>     </a:t>
            </a:r>
            <a:r>
              <a:rPr lang="zh-CN" altLang="en-US" sz="2000" dirty="0">
                <a:latin typeface="Times New Roman" panose="02020603050405020304" pitchFamily="18" charset="0"/>
                <a:ea typeface="黑体" panose="02010609060101010101" pitchFamily="2" charset="-122"/>
              </a:rPr>
              <a:t>按照国家标准，在很宽的频带内工作的天线其驻波比指标为VSWR ≤ 2 ，甚至能达到VSWR ≤ 1.5。</a:t>
            </a:r>
          </a:p>
          <a:p>
            <a:pPr lvl="0" algn="l">
              <a:spcBef>
                <a:spcPct val="50000"/>
              </a:spcBef>
              <a:buNone/>
            </a:pPr>
            <a:r>
              <a:rPr lang="zh-CN" altLang="en-US" sz="2000" dirty="0">
                <a:latin typeface="Times New Roman" panose="02020603050405020304" pitchFamily="18" charset="0"/>
                <a:ea typeface="黑体" panose="02010609060101010101" pitchFamily="2" charset="-122"/>
              </a:rPr>
              <a:t>       室内吸顶天线属于低增益天线, 一般为 G  = 2 dB 。</a:t>
            </a:r>
          </a:p>
          <a:p>
            <a:pPr lvl="0" algn="l">
              <a:spcBef>
                <a:spcPct val="50000"/>
              </a:spcBef>
            </a:pPr>
            <a:r>
              <a:rPr lang="zh-CN" altLang="en-US" sz="1475" b="1" dirty="0">
                <a:solidFill>
                  <a:srgbClr val="996600"/>
                </a:solidFill>
                <a:latin typeface="Times New Roman" panose="02020603050405020304" pitchFamily="18" charset="0"/>
                <a:ea typeface="黑体" panose="02010609060101010101" pitchFamily="2" charset="-122"/>
              </a:rPr>
              <a:t>    </a:t>
            </a:r>
          </a:p>
        </p:txBody>
      </p:sp>
      <p:pic>
        <p:nvPicPr>
          <p:cNvPr id="71685" name="图片 71684" descr="TQJ-900-1800XTF"/>
          <p:cNvPicPr>
            <a:picLocks noChangeAspect="1"/>
          </p:cNvPicPr>
          <p:nvPr/>
        </p:nvPicPr>
        <p:blipFill>
          <a:blip r:embed="rId2"/>
          <a:stretch>
            <a:fillRect/>
          </a:stretch>
        </p:blipFill>
        <p:spPr>
          <a:xfrm>
            <a:off x="4998085" y="1521460"/>
            <a:ext cx="3951605" cy="2735580"/>
          </a:xfrm>
          <a:prstGeom prst="rect">
            <a:avLst/>
          </a:prstGeom>
          <a:noFill/>
          <a:ln w="9525">
            <a:noFill/>
          </a:ln>
        </p:spPr>
      </p:pic>
      <p:sp>
        <p:nvSpPr>
          <p:cNvPr id="71686" name="标题 71685"/>
          <p:cNvSpPr>
            <a:spLocks noGrp="1"/>
          </p:cNvSpPr>
          <p:nvPr>
            <p:ph type="title"/>
          </p:nvPr>
        </p:nvSpPr>
        <p:spPr>
          <a:prstGeom prst="rect">
            <a:avLst/>
          </a:prstGeom>
          <a:noFill/>
          <a:ln w="9525">
            <a:noFill/>
          </a:ln>
        </p:spPr>
        <p:txBody>
          <a:bodyPr/>
          <a:lstStyle/>
          <a:p>
            <a:pPr lvl="0"/>
            <a:r>
              <a:rPr lang="zh-CN" altLang="en-US" sz="830" b="1" dirty="0">
                <a:solidFill>
                  <a:schemeClr val="bg1"/>
                </a:solidFill>
              </a:rPr>
              <a:t>室内吸顶天线</a:t>
            </a:r>
          </a:p>
        </p:txBody>
      </p:sp>
      <p:sp>
        <p:nvSpPr>
          <p:cNvPr id="87042" name="标题 87041"/>
          <p:cNvSpPr>
            <a:spLocks noGrp="1"/>
          </p:cNvSpPr>
          <p:nvPr/>
        </p:nvSpPr>
        <p:spPr>
          <a:xfrm>
            <a:off x="451485" y="349885"/>
            <a:ext cx="8229600" cy="85979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室内吸顶天线</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文本框 72707"/>
          <p:cNvSpPr txBox="1"/>
          <p:nvPr/>
        </p:nvSpPr>
        <p:spPr>
          <a:xfrm>
            <a:off x="578485" y="1228530"/>
            <a:ext cx="4343400" cy="2947035"/>
          </a:xfrm>
          <a:prstGeom prst="rect">
            <a:avLst/>
          </a:prstGeom>
          <a:noFill/>
          <a:ln w="9525">
            <a:noFill/>
          </a:ln>
        </p:spPr>
        <p:txBody>
          <a:bodyPr>
            <a:spAutoFit/>
          </a:bodyPr>
          <a:lstStyle/>
          <a:p>
            <a:pPr lvl="0" algn="l">
              <a:spcBef>
                <a:spcPct val="50000"/>
              </a:spcBef>
            </a:pPr>
            <a:endParaRPr lang="en-US" altLang="zh-CN" sz="740" b="1" dirty="0">
              <a:solidFill>
                <a:srgbClr val="996600"/>
              </a:solidFill>
              <a:latin typeface="Times New Roman" panose="02020603050405020304" pitchFamily="18" charset="0"/>
              <a:ea typeface="宋体" panose="02010600030101010101" pitchFamily="2" charset="-122"/>
            </a:endParaRPr>
          </a:p>
          <a:p>
            <a:pPr lvl="0" algn="l">
              <a:spcBef>
                <a:spcPct val="50000"/>
              </a:spcBef>
              <a:buNone/>
            </a:pPr>
            <a:r>
              <a:rPr lang="en-US" altLang="zh-CN" sz="1290" b="1" dirty="0">
                <a:solidFill>
                  <a:srgbClr val="800080"/>
                </a:solidFill>
                <a:latin typeface="Times New Roman" panose="02020603050405020304" pitchFamily="18" charset="0"/>
                <a:ea typeface="幼圆" pitchFamily="49" charset="-122"/>
              </a:rPr>
              <a:t>        </a:t>
            </a:r>
            <a:r>
              <a:rPr lang="zh-CN" altLang="en-US" sz="2000" dirty="0">
                <a:latin typeface="Times New Roman" panose="02020603050405020304" pitchFamily="18" charset="0"/>
                <a:ea typeface="黑体" panose="02010609060101010101" pitchFamily="2" charset="-122"/>
              </a:rPr>
              <a:t>室内壁挂天线同样必须具有结构轻巧、外型美观、安装方便等优点。</a:t>
            </a:r>
          </a:p>
          <a:p>
            <a:pPr lvl="0" algn="l">
              <a:spcBef>
                <a:spcPct val="50000"/>
              </a:spcBef>
              <a:buNone/>
            </a:pPr>
            <a:r>
              <a:rPr lang="zh-CN" altLang="en-US" sz="2000" dirty="0">
                <a:latin typeface="Times New Roman" panose="02020603050405020304" pitchFamily="18" charset="0"/>
                <a:ea typeface="黑体" panose="02010609060101010101" pitchFamily="2" charset="-122"/>
              </a:rPr>
              <a:t>        这种壁挂天线的内部结构，属于空气介质型微带天线。</a:t>
            </a:r>
          </a:p>
          <a:p>
            <a:pPr lvl="0" algn="l">
              <a:spcBef>
                <a:spcPct val="50000"/>
              </a:spcBef>
              <a:buNone/>
            </a:pPr>
            <a:r>
              <a:rPr lang="zh-CN" altLang="en-US" sz="2000" dirty="0">
                <a:latin typeface="Times New Roman" panose="02020603050405020304" pitchFamily="18" charset="0"/>
                <a:ea typeface="黑体" panose="02010609060101010101" pitchFamily="2" charset="-122"/>
              </a:rPr>
              <a:t>        室内壁挂天线具有一定的增益，约为G = 7 dB 。</a:t>
            </a:r>
          </a:p>
          <a:p>
            <a:pPr lvl="0" algn="l">
              <a:spcBef>
                <a:spcPct val="50000"/>
              </a:spcBef>
              <a:buNone/>
            </a:pPr>
            <a:r>
              <a:rPr lang="zh-CN" altLang="en-US" sz="2000" dirty="0">
                <a:latin typeface="Times New Roman" panose="02020603050405020304" pitchFamily="18" charset="0"/>
                <a:ea typeface="黑体" panose="02010609060101010101" pitchFamily="2" charset="-122"/>
              </a:rPr>
              <a:t>    </a:t>
            </a:r>
          </a:p>
        </p:txBody>
      </p:sp>
      <p:pic>
        <p:nvPicPr>
          <p:cNvPr id="72709" name="图片 72708" descr="TDJ-2400BKC"/>
          <p:cNvPicPr>
            <a:picLocks noChangeAspect="1"/>
          </p:cNvPicPr>
          <p:nvPr/>
        </p:nvPicPr>
        <p:blipFill>
          <a:blip r:embed="rId2"/>
          <a:stretch>
            <a:fillRect/>
          </a:stretch>
        </p:blipFill>
        <p:spPr>
          <a:xfrm>
            <a:off x="4921885" y="1528445"/>
            <a:ext cx="4001135" cy="2769870"/>
          </a:xfrm>
          <a:prstGeom prst="rect">
            <a:avLst/>
          </a:prstGeom>
          <a:noFill/>
          <a:ln w="9525">
            <a:noFill/>
          </a:ln>
        </p:spPr>
      </p:pic>
      <p:sp>
        <p:nvSpPr>
          <p:cNvPr id="72710" name="标题 72709"/>
          <p:cNvSpPr>
            <a:spLocks noGrp="1"/>
          </p:cNvSpPr>
          <p:nvPr>
            <p:ph type="title"/>
          </p:nvPr>
        </p:nvSpPr>
        <p:spPr>
          <a:xfrm>
            <a:off x="457200" y="1181100"/>
            <a:ext cx="8229600" cy="253512"/>
          </a:xfrm>
          <a:prstGeom prst="rect">
            <a:avLst/>
          </a:prstGeom>
          <a:noFill/>
          <a:ln w="9525">
            <a:noFill/>
          </a:ln>
        </p:spPr>
        <p:txBody>
          <a:bodyPr/>
          <a:lstStyle/>
          <a:p>
            <a:pPr lvl="0"/>
            <a:r>
              <a:rPr lang="zh-CN" altLang="en-US" sz="925" b="1" dirty="0">
                <a:solidFill>
                  <a:schemeClr val="bg1"/>
                </a:solidFill>
              </a:rPr>
              <a:t>室内壁挂天线</a:t>
            </a:r>
          </a:p>
        </p:txBody>
      </p:sp>
      <p:sp>
        <p:nvSpPr>
          <p:cNvPr id="87042" name="标题 87041"/>
          <p:cNvSpPr>
            <a:spLocks noGrp="1"/>
          </p:cNvSpPr>
          <p:nvPr/>
        </p:nvSpPr>
        <p:spPr>
          <a:xfrm>
            <a:off x="451485" y="349885"/>
            <a:ext cx="8229600" cy="859790"/>
          </a:xfrm>
          <a:prstGeom prst="rect">
            <a:avLst/>
          </a:prstGeom>
          <a:noFill/>
          <a:ln w="9525">
            <a:noFill/>
            <a:miter lim="800000"/>
          </a:ln>
        </p:spPr>
        <p:txBody>
          <a:bodyPr vert="horz" wrap="square" lIns="91440" tIns="45720" rIns="91440" bIns="45720" numCol="1" anchor="b" anchorCtr="0" compatLnSpc="1"/>
          <a:lstStyle>
            <a:lvl1pPr algn="l" rtl="0" eaLnBrk="0" fontAlgn="base" hangingPunct="0">
              <a:spcBef>
                <a:spcPct val="0"/>
              </a:spcBef>
              <a:spcAft>
                <a:spcPct val="0"/>
              </a:spcAft>
              <a:defRPr sz="4400">
                <a:solidFill>
                  <a:srgbClr val="CC0099"/>
                </a:solidFill>
                <a:latin typeface="+mj-lt"/>
                <a:ea typeface="+mj-ea"/>
                <a:cs typeface="+mj-cs"/>
              </a:defRPr>
            </a:lvl1pPr>
            <a:lvl2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2pPr>
            <a:lvl3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3pPr>
            <a:lvl4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4pPr>
            <a:lvl5pPr algn="l" rtl="0" eaLnBrk="0" fontAlgn="base" hangingPunct="0">
              <a:spcBef>
                <a:spcPct val="0"/>
              </a:spcBef>
              <a:spcAft>
                <a:spcPct val="0"/>
              </a:spcAft>
              <a:defRPr sz="4400">
                <a:solidFill>
                  <a:srgbClr val="CC0099"/>
                </a:solidFill>
                <a:latin typeface="Tahoma" panose="020B0604030504040204"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anose="020B0604030504040204" pitchFamily="34" charset="0"/>
                <a:ea typeface="楷体_GB2312" pitchFamily="49" charset="-122"/>
              </a:defRPr>
            </a:lvl9pPr>
          </a:lstStyle>
          <a:p>
            <a:pPr lvl="0" algn="ctr"/>
            <a:r>
              <a:rPr lang="zh-CN" altLang="en-US" sz="3200">
                <a:sym typeface="+mn-ea"/>
              </a:rPr>
              <a:t>室内壁挂天线</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DEA5CE2-E0D4-475B-B7AF-C96ED5AA1D20}" type="slidenum">
              <a:rPr lang="zh-CN" altLang="en-US"/>
              <a:t>4</a:t>
            </a:fld>
            <a:endParaRPr lang="zh-CN" altLang="en-US"/>
          </a:p>
        </p:txBody>
      </p:sp>
      <p:pic>
        <p:nvPicPr>
          <p:cNvPr id="5" name="Picture 7" descr="hertz_experiment_schematic2"/>
          <p:cNvPicPr>
            <a:picLocks noChangeAspect="1"/>
          </p:cNvPicPr>
          <p:nvPr/>
        </p:nvPicPr>
        <p:blipFill>
          <a:blip r:embed="rId2"/>
          <a:stretch>
            <a:fillRect/>
          </a:stretch>
        </p:blipFill>
        <p:spPr>
          <a:xfrm>
            <a:off x="13575" y="1278748"/>
            <a:ext cx="5600971" cy="2476048"/>
          </a:xfrm>
          <a:prstGeom prst="rect">
            <a:avLst/>
          </a:prstGeom>
          <a:noFill/>
          <a:ln w="9525">
            <a:noFill/>
          </a:ln>
        </p:spPr>
      </p:pic>
      <p:pic>
        <p:nvPicPr>
          <p:cNvPr id="6" name="Picture 8" descr="Image11752"/>
          <p:cNvPicPr>
            <a:picLocks noChangeAspect="1"/>
          </p:cNvPicPr>
          <p:nvPr/>
        </p:nvPicPr>
        <p:blipFill>
          <a:blip r:embed="rId3"/>
          <a:stretch>
            <a:fillRect/>
          </a:stretch>
        </p:blipFill>
        <p:spPr>
          <a:xfrm>
            <a:off x="6266138" y="1596399"/>
            <a:ext cx="2241204" cy="1571964"/>
          </a:xfrm>
          <a:prstGeom prst="rect">
            <a:avLst/>
          </a:prstGeom>
          <a:noFill/>
          <a:ln w="9525">
            <a:noFill/>
          </a:ln>
        </p:spPr>
      </p:pic>
      <p:sp>
        <p:nvSpPr>
          <p:cNvPr id="7" name="Rectangle 9"/>
          <p:cNvSpPr/>
          <p:nvPr/>
        </p:nvSpPr>
        <p:spPr>
          <a:xfrm>
            <a:off x="604080" y="3819955"/>
            <a:ext cx="8138105" cy="2617001"/>
          </a:xfrm>
          <a:prstGeom prst="rect">
            <a:avLst/>
          </a:prstGeom>
          <a:noFill/>
          <a:ln w="9525">
            <a:noFill/>
          </a:ln>
        </p:spPr>
        <p:txBody>
          <a:bodyPr lIns="92333" tIns="46166" rIns="92333" bIns="46166">
            <a:spAutoFit/>
          </a:bodyPr>
          <a:lstStyle/>
          <a:p>
            <a:pPr lvl="0" defTabSz="1079500" eaLnBrk="1" hangingPunct="1"/>
            <a:r>
              <a:rPr lang="zh-CN" altLang="en-US" sz="2050" dirty="0">
                <a:latin typeface="仿宋_GB2312" pitchFamily="49" charset="-122"/>
                <a:ea typeface="仿宋_GB2312" pitchFamily="49" charset="-122"/>
              </a:rPr>
              <a:t>最早的发射天线是</a:t>
            </a:r>
            <a:r>
              <a:rPr lang="zh-CN" altLang="en-US" sz="2050" dirty="0">
                <a:solidFill>
                  <a:srgbClr val="FF0000"/>
                </a:solidFill>
                <a:latin typeface="仿宋_GB2312" pitchFamily="49" charset="-122"/>
                <a:ea typeface="仿宋_GB2312" pitchFamily="49" charset="-122"/>
              </a:rPr>
              <a:t>赫兹</a:t>
            </a:r>
            <a:r>
              <a:rPr lang="zh-CN" altLang="en-US" sz="2050" dirty="0">
                <a:latin typeface="仿宋_GB2312" pitchFamily="49" charset="-122"/>
                <a:ea typeface="仿宋_GB2312" pitchFamily="49" charset="-122"/>
              </a:rPr>
              <a:t>在</a:t>
            </a:r>
            <a:r>
              <a:rPr lang="en-US" altLang="zh-CN" sz="2050" dirty="0">
                <a:latin typeface="仿宋_GB2312" pitchFamily="49" charset="-122"/>
                <a:ea typeface="仿宋_GB2312" pitchFamily="49" charset="-122"/>
              </a:rPr>
              <a:t>1887</a:t>
            </a:r>
            <a:r>
              <a:rPr lang="zh-CN" altLang="en-US" sz="2050" dirty="0">
                <a:latin typeface="仿宋_GB2312" pitchFamily="49" charset="-122"/>
                <a:ea typeface="仿宋_GB2312" pitchFamily="49" charset="-122"/>
              </a:rPr>
              <a:t>年为了验证麦克斯韦根据理论推导所作关于存在电磁波的预言而设计的。</a:t>
            </a:r>
            <a:endParaRPr lang="en-US" altLang="zh-CN" sz="2050" dirty="0">
              <a:latin typeface="仿宋_GB2312" pitchFamily="49" charset="-122"/>
              <a:ea typeface="仿宋_GB2312" pitchFamily="49" charset="-122"/>
            </a:endParaRPr>
          </a:p>
          <a:p>
            <a:pPr lvl="0" defTabSz="1079500" eaLnBrk="1" hangingPunct="1"/>
            <a:r>
              <a:rPr lang="zh-CN" altLang="en-US" sz="2050" dirty="0">
                <a:latin typeface="仿宋_GB2312" pitchFamily="49" charset="-122"/>
                <a:ea typeface="仿宋_GB2312" pitchFamily="49" charset="-122"/>
              </a:rPr>
              <a:t>它是两个约为</a:t>
            </a:r>
            <a:r>
              <a:rPr lang="en-US" altLang="zh-CN" sz="2050" dirty="0">
                <a:latin typeface="仿宋_GB2312" pitchFamily="49" charset="-122"/>
                <a:ea typeface="仿宋_GB2312" pitchFamily="49" charset="-122"/>
              </a:rPr>
              <a:t>30</a:t>
            </a:r>
            <a:r>
              <a:rPr lang="zh-CN" altLang="en-US" sz="2050" dirty="0">
                <a:latin typeface="仿宋_GB2312" pitchFamily="49" charset="-122"/>
                <a:ea typeface="仿宋_GB2312" pitchFamily="49" charset="-122"/>
              </a:rPr>
              <a:t>厘米长、位于一直线上的金属杆，其远离的两端分别与两个约</a:t>
            </a:r>
            <a:r>
              <a:rPr lang="en-US" altLang="zh-CN" sz="2050" dirty="0">
                <a:latin typeface="仿宋_GB2312" pitchFamily="49" charset="-122"/>
                <a:ea typeface="仿宋_GB2312" pitchFamily="49" charset="-122"/>
              </a:rPr>
              <a:t>40</a:t>
            </a:r>
            <a:r>
              <a:rPr lang="zh-CN" altLang="en-US" sz="2050" dirty="0">
                <a:latin typeface="仿宋_GB2312" pitchFamily="49" charset="-122"/>
                <a:ea typeface="仿宋_GB2312" pitchFamily="49" charset="-122"/>
              </a:rPr>
              <a:t>厘米</a:t>
            </a:r>
            <a:r>
              <a:rPr lang="en-US" altLang="zh-CN" sz="2050" baseline="30000" dirty="0">
                <a:latin typeface="仿宋_GB2312" pitchFamily="49" charset="-122"/>
                <a:ea typeface="仿宋_GB2312" pitchFamily="49" charset="-122"/>
              </a:rPr>
              <a:t>2</a:t>
            </a:r>
            <a:r>
              <a:rPr lang="zh-CN" altLang="en-US" sz="2050" dirty="0">
                <a:latin typeface="仿宋_GB2312" pitchFamily="49" charset="-122"/>
                <a:ea typeface="仿宋_GB2312" pitchFamily="49" charset="-122"/>
              </a:rPr>
              <a:t>的正方形金属板相连接，靠近的两端分别连接两个金属球并接到一个感应线圈的两端，利用金属球之间的火花放电来产生振荡。</a:t>
            </a:r>
            <a:endParaRPr lang="en-US" altLang="zh-CN" sz="2050" dirty="0">
              <a:latin typeface="仿宋_GB2312" pitchFamily="49" charset="-122"/>
              <a:ea typeface="仿宋_GB2312" pitchFamily="49" charset="-122"/>
            </a:endParaRPr>
          </a:p>
          <a:p>
            <a:pPr lvl="0" defTabSz="1079500" eaLnBrk="1" hangingPunct="1"/>
            <a:r>
              <a:rPr lang="zh-CN" altLang="en-US" sz="2050" dirty="0">
                <a:latin typeface="仿宋_GB2312" pitchFamily="49" charset="-122"/>
                <a:ea typeface="仿宋_GB2312" pitchFamily="49" charset="-122"/>
              </a:rPr>
              <a:t>当时，赫兹用的接收天线是单圈金属方形环状天线，根据方环端点之间空隙出现火花来指示收到了信号。 </a:t>
            </a:r>
          </a:p>
        </p:txBody>
      </p:sp>
      <p:sp>
        <p:nvSpPr>
          <p:cNvPr id="9" name="文本框 8"/>
          <p:cNvSpPr txBox="1"/>
          <p:nvPr/>
        </p:nvSpPr>
        <p:spPr>
          <a:xfrm>
            <a:off x="407670" y="636905"/>
            <a:ext cx="5872480" cy="579120"/>
          </a:xfrm>
          <a:prstGeom prst="rect">
            <a:avLst/>
          </a:prstGeom>
          <a:noFill/>
        </p:spPr>
        <p:txBody>
          <a:bodyPr wrap="none" rtlCol="0" anchor="t">
            <a:spAutoFit/>
          </a:bodyPr>
          <a:lstStyle/>
          <a:p>
            <a:pPr marL="0" marR="0" lvl="0" indent="0" algn="l" defTabSz="1041400" rtl="0" eaLnBrk="1" fontAlgn="base" latinLnBrk="0" hangingPunct="1">
              <a:lnSpc>
                <a:spcPct val="100000"/>
              </a:lnSpc>
              <a:spcBef>
                <a:spcPct val="0"/>
              </a:spcBef>
              <a:spcAft>
                <a:spcPct val="0"/>
              </a:spcAft>
              <a:buClrTx/>
              <a:buSzTx/>
              <a:buFontTx/>
              <a:buNone/>
              <a:defRPr/>
            </a:pPr>
            <a:r>
              <a:rPr lang="zh-CN" altLang="en-US" sz="3200" kern="0">
                <a:solidFill>
                  <a:srgbClr val="CC0099"/>
                </a:solidFill>
                <a:latin typeface="+mj-lt"/>
                <a:ea typeface="+mj-ea"/>
                <a:cs typeface="+mj-cs"/>
                <a:sym typeface="+mn-ea"/>
              </a:rPr>
              <a:t>最早的天线，再次回顾赫兹实验</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250825" y="214630"/>
            <a:ext cx="8693150" cy="986790"/>
          </a:xfrm>
        </p:spPr>
        <p:txBody>
          <a:bodyPr/>
          <a:lstStyle/>
          <a:p>
            <a:r>
              <a:rPr lang="zh-CN" altLang="en-US"/>
              <a:t>本章内容</a:t>
            </a:r>
          </a:p>
        </p:txBody>
      </p:sp>
      <p:sp>
        <p:nvSpPr>
          <p:cNvPr id="15362" name="内容占位符 2"/>
          <p:cNvSpPr>
            <a:spLocks noGrp="1"/>
          </p:cNvSpPr>
          <p:nvPr>
            <p:ph idx="1"/>
          </p:nvPr>
        </p:nvSpPr>
        <p:spPr>
          <a:xfrm>
            <a:off x="250825" y="1055370"/>
            <a:ext cx="8704263" cy="4287838"/>
          </a:xfrm>
        </p:spPr>
        <p:txBody>
          <a:bodyPr/>
          <a:lstStyle/>
          <a:p>
            <a:r>
              <a:rPr lang="zh-CN" altLang="en-US" sz="2800" dirty="0">
                <a:solidFill>
                  <a:schemeClr val="bg1">
                    <a:lumMod val="65000"/>
                  </a:schemeClr>
                </a:solidFill>
              </a:rPr>
              <a:t>天线</a:t>
            </a:r>
          </a:p>
          <a:p>
            <a:pPr lvl="1"/>
            <a:r>
              <a:rPr lang="zh-CN" altLang="en-US" sz="2450" dirty="0">
                <a:solidFill>
                  <a:schemeClr val="bg1">
                    <a:lumMod val="65000"/>
                  </a:schemeClr>
                </a:solidFill>
              </a:rPr>
              <a:t>电磁波辐射与天线参数</a:t>
            </a:r>
          </a:p>
          <a:p>
            <a:pPr lvl="1"/>
            <a:r>
              <a:rPr lang="zh-CN" altLang="en-US" sz="2450" dirty="0">
                <a:solidFill>
                  <a:schemeClr val="bg1">
                    <a:lumMod val="65000"/>
                  </a:schemeClr>
                </a:solidFill>
              </a:rPr>
              <a:t>天线类型</a:t>
            </a:r>
          </a:p>
          <a:p>
            <a:pPr lvl="1"/>
            <a:r>
              <a:rPr lang="zh-CN" altLang="en-US" sz="2450" dirty="0"/>
              <a:t>天线极化、增益</a:t>
            </a:r>
          </a:p>
          <a:p>
            <a:pPr lvl="1"/>
            <a:r>
              <a:rPr lang="zh-CN" altLang="en-US" sz="2450" dirty="0"/>
              <a:t>辐射方向图和有效面积</a:t>
            </a:r>
          </a:p>
          <a:p>
            <a:r>
              <a:rPr lang="zh-CN" sz="2800" dirty="0"/>
              <a:t>电磁波的传输方式</a:t>
            </a:r>
          </a:p>
          <a:p>
            <a:pPr lvl="1"/>
            <a:r>
              <a:rPr lang="zh-CN" sz="2450" dirty="0">
                <a:sym typeface="+mn-ea"/>
              </a:rPr>
              <a:t>电磁波传播特点</a:t>
            </a:r>
          </a:p>
          <a:p>
            <a:pPr lvl="2"/>
            <a:r>
              <a:rPr lang="zh-CN" sz="2100" dirty="0">
                <a:sym typeface="+mn-ea"/>
              </a:rPr>
              <a:t>理想模型</a:t>
            </a:r>
            <a:r>
              <a:rPr lang="en-US" altLang="zh-CN" sz="2100" dirty="0">
                <a:sym typeface="+mn-ea"/>
              </a:rPr>
              <a:t>-</a:t>
            </a:r>
            <a:r>
              <a:rPr lang="zh-CN" altLang="en-US" sz="2100" dirty="0">
                <a:sym typeface="+mn-ea"/>
              </a:rPr>
              <a:t>自由空间衰落</a:t>
            </a:r>
          </a:p>
          <a:p>
            <a:pPr lvl="2"/>
            <a:r>
              <a:rPr lang="zh-CN" altLang="en-US" sz="2100" dirty="0">
                <a:sym typeface="+mn-ea"/>
              </a:rPr>
              <a:t>媒介因素</a:t>
            </a:r>
          </a:p>
          <a:p>
            <a:pPr lvl="1"/>
            <a:r>
              <a:rPr lang="zh-CN" altLang="en-US" sz="2450" dirty="0">
                <a:sym typeface="+mn-ea"/>
              </a:rPr>
              <a:t>地波</a:t>
            </a:r>
            <a:endParaRPr lang="zh-CN" altLang="en-US" sz="2450" dirty="0"/>
          </a:p>
          <a:p>
            <a:pPr lvl="1"/>
            <a:r>
              <a:rPr lang="zh-CN" altLang="en-US" sz="2450" dirty="0">
                <a:sym typeface="+mn-ea"/>
              </a:rPr>
              <a:t>天波</a:t>
            </a:r>
            <a:endParaRPr lang="zh-CN" altLang="en-US" sz="2450" dirty="0"/>
          </a:p>
          <a:p>
            <a:pPr lvl="1"/>
            <a:r>
              <a:rPr lang="zh-CN" altLang="en-US" sz="2450" dirty="0">
                <a:sym typeface="+mn-ea"/>
              </a:rPr>
              <a:t>视距传输</a:t>
            </a:r>
            <a:endParaRPr lang="en-US" altLang="zh-CN" sz="2450" dirty="0"/>
          </a:p>
          <a:p>
            <a:pPr lvl="0"/>
            <a:r>
              <a:rPr lang="zh-CN" sz="2450" dirty="0">
                <a:sym typeface="+mn-ea"/>
              </a:rPr>
              <a:t>信道衰落与差错补偿机制</a:t>
            </a:r>
            <a:endParaRPr lang="zh-CN" sz="2740" dirty="0"/>
          </a:p>
        </p:txBody>
      </p:sp>
      <p:sp>
        <p:nvSpPr>
          <p:cNvPr id="4" name="灯片编号占位符 3"/>
          <p:cNvSpPr>
            <a:spLocks noGrp="1"/>
          </p:cNvSpPr>
          <p:nvPr>
            <p:ph type="sldNum" sz="quarter" idx="12"/>
          </p:nvPr>
        </p:nvSpPr>
        <p:spPr/>
        <p:txBody>
          <a:bodyPr/>
          <a:lstStyle/>
          <a:p>
            <a:pPr>
              <a:defRPr/>
            </a:pPr>
            <a:fld id="{73F6F858-3D07-46A9-A4F4-65D9DC97926D}" type="slidenum">
              <a:rPr lang="zh-CN" altLang="en-US" smtClean="0"/>
              <a:t>40</a:t>
            </a:fld>
            <a:endParaRPr lang="zh-CN" altLang="en-US"/>
          </a:p>
        </p:txBody>
      </p:sp>
    </p:spTree>
    <p:extLst>
      <p:ext uri="{BB962C8B-B14F-4D97-AF65-F5344CB8AC3E}">
        <p14:creationId xmlns:p14="http://schemas.microsoft.com/office/powerpoint/2010/main" val="34811115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58" name="图片 87057" descr="PolnVert"/>
          <p:cNvPicPr>
            <a:picLocks noChangeAspect="1"/>
          </p:cNvPicPr>
          <p:nvPr/>
        </p:nvPicPr>
        <p:blipFill>
          <a:blip r:embed="rId2"/>
          <a:stretch>
            <a:fillRect/>
          </a:stretch>
        </p:blipFill>
        <p:spPr>
          <a:xfrm>
            <a:off x="725170" y="2223135"/>
            <a:ext cx="3637280" cy="2407285"/>
          </a:xfrm>
          <a:prstGeom prst="rect">
            <a:avLst/>
          </a:prstGeom>
          <a:noFill/>
          <a:ln w="9525">
            <a:noFill/>
          </a:ln>
        </p:spPr>
      </p:pic>
      <p:sp>
        <p:nvSpPr>
          <p:cNvPr id="87060" name="文本框 87059"/>
          <p:cNvSpPr txBox="1"/>
          <p:nvPr/>
        </p:nvSpPr>
        <p:spPr>
          <a:xfrm>
            <a:off x="1740535" y="4552315"/>
            <a:ext cx="1722755" cy="396240"/>
          </a:xfrm>
          <a:prstGeom prst="rect">
            <a:avLst/>
          </a:prstGeom>
          <a:noFill/>
          <a:ln w="9525">
            <a:noFill/>
          </a:ln>
        </p:spPr>
        <p:txBody>
          <a:bodyPr wrap="square">
            <a:spAutoFit/>
          </a:bodyPr>
          <a:lstStyle/>
          <a:p>
            <a:pPr lvl="0" algn="l">
              <a:spcBef>
                <a:spcPct val="50000"/>
              </a:spcBef>
            </a:pPr>
            <a:r>
              <a:rPr lang="zh-CN" altLang="en-US" sz="2000" b="1" dirty="0">
                <a:solidFill>
                  <a:srgbClr val="996600"/>
                </a:solidFill>
                <a:latin typeface="Times New Roman" panose="02020603050405020304" pitchFamily="18" charset="0"/>
                <a:ea typeface="幼圆" pitchFamily="49" charset="-122"/>
              </a:rPr>
              <a:t>垂直极化</a:t>
            </a:r>
          </a:p>
        </p:txBody>
      </p:sp>
      <p:sp>
        <p:nvSpPr>
          <p:cNvPr id="87059" name="文本框 87058"/>
          <p:cNvSpPr txBox="1"/>
          <p:nvPr/>
        </p:nvSpPr>
        <p:spPr>
          <a:xfrm>
            <a:off x="631825" y="639885"/>
            <a:ext cx="7696200" cy="1767840"/>
          </a:xfrm>
          <a:prstGeom prst="rect">
            <a:avLst/>
          </a:prstGeom>
          <a:noFill/>
          <a:ln w="9525">
            <a:noFill/>
          </a:ln>
        </p:spPr>
        <p:txBody>
          <a:bodyPr>
            <a:spAutoFit/>
          </a:bodyPr>
          <a:lstStyle/>
          <a:p>
            <a:pPr lvl="0" algn="l">
              <a:spcBef>
                <a:spcPct val="50000"/>
              </a:spcBef>
            </a:pPr>
            <a:endParaRPr lang="zh-CN" altLang="en-US" sz="2000" dirty="0">
              <a:solidFill>
                <a:schemeClr val="tx1"/>
              </a:solidFill>
              <a:latin typeface="Times New Roman" panose="02020603050405020304" pitchFamily="18" charset="0"/>
              <a:ea typeface="黑体" panose="02010609060101010101" pitchFamily="2" charset="-122"/>
            </a:endParaRPr>
          </a:p>
          <a:p>
            <a:pPr lvl="0" algn="l">
              <a:spcBef>
                <a:spcPct val="50000"/>
              </a:spcBef>
            </a:pPr>
            <a:r>
              <a:rPr lang="zh-CN" altLang="en-US" sz="2000" dirty="0">
                <a:solidFill>
                  <a:schemeClr val="tx1"/>
                </a:solidFill>
                <a:latin typeface="Times New Roman" panose="02020603050405020304" pitchFamily="18" charset="0"/>
                <a:ea typeface="黑体" panose="02010609060101010101" pitchFamily="2" charset="-122"/>
              </a:rPr>
              <a:t>        天线向周围空间辐射电磁波。电磁波由电场和磁场构成。人们规定：</a:t>
            </a:r>
            <a:r>
              <a:rPr lang="zh-CN" altLang="en-US" sz="2000" dirty="0">
                <a:solidFill>
                  <a:srgbClr val="C00000"/>
                </a:solidFill>
                <a:latin typeface="Times New Roman" panose="02020603050405020304" pitchFamily="18" charset="0"/>
                <a:ea typeface="黑体" panose="02010609060101010101" pitchFamily="2" charset="-122"/>
              </a:rPr>
              <a:t>电场的方向就是天线极化方向</a:t>
            </a:r>
            <a:r>
              <a:rPr lang="zh-CN" altLang="en-US" sz="2000" dirty="0">
                <a:solidFill>
                  <a:schemeClr val="tx1"/>
                </a:solidFill>
                <a:latin typeface="Times New Roman" panose="02020603050405020304" pitchFamily="18" charset="0"/>
                <a:ea typeface="黑体" panose="02010609060101010101" pitchFamily="2" charset="-122"/>
              </a:rPr>
              <a:t>。一般使用的天线为单极化的。下图示出了两种基本的单极化的情况：垂直极化</a:t>
            </a:r>
            <a:r>
              <a:rPr lang="en-US" altLang="zh-CN" sz="2000" dirty="0">
                <a:solidFill>
                  <a:schemeClr val="tx1"/>
                </a:solidFill>
                <a:latin typeface="Times New Roman" panose="02020603050405020304" pitchFamily="18" charset="0"/>
                <a:ea typeface="黑体" panose="02010609060101010101" pitchFamily="2" charset="-122"/>
              </a:rPr>
              <a:t>---</a:t>
            </a:r>
            <a:r>
              <a:rPr lang="zh-CN" altLang="en-US" sz="2000" dirty="0">
                <a:solidFill>
                  <a:schemeClr val="tx1"/>
                </a:solidFill>
                <a:latin typeface="Times New Roman" panose="02020603050405020304" pitchFamily="18" charset="0"/>
                <a:ea typeface="黑体" panose="02010609060101010101" pitchFamily="2" charset="-122"/>
              </a:rPr>
              <a:t>是最常用的；水平极化</a:t>
            </a:r>
            <a:r>
              <a:rPr lang="en-US" altLang="zh-CN" sz="2000" dirty="0">
                <a:solidFill>
                  <a:schemeClr val="tx1"/>
                </a:solidFill>
                <a:latin typeface="Times New Roman" panose="02020603050405020304" pitchFamily="18" charset="0"/>
                <a:ea typeface="黑体" panose="02010609060101010101" pitchFamily="2" charset="-122"/>
              </a:rPr>
              <a:t>---</a:t>
            </a:r>
            <a:r>
              <a:rPr lang="zh-CN" altLang="en-US" sz="2000" dirty="0">
                <a:solidFill>
                  <a:schemeClr val="tx1"/>
                </a:solidFill>
                <a:latin typeface="Times New Roman" panose="02020603050405020304" pitchFamily="18" charset="0"/>
                <a:ea typeface="黑体" panose="02010609060101010101" pitchFamily="2" charset="-122"/>
              </a:rPr>
              <a:t>也是要被用到的。</a:t>
            </a:r>
          </a:p>
        </p:txBody>
      </p:sp>
      <p:pic>
        <p:nvPicPr>
          <p:cNvPr id="87057" name="图片 87056" descr="PolnHoriz"/>
          <p:cNvPicPr>
            <a:picLocks noChangeAspect="1"/>
          </p:cNvPicPr>
          <p:nvPr/>
        </p:nvPicPr>
        <p:blipFill>
          <a:blip r:embed="rId3"/>
          <a:stretch>
            <a:fillRect/>
          </a:stretch>
        </p:blipFill>
        <p:spPr>
          <a:xfrm>
            <a:off x="5044440" y="2216785"/>
            <a:ext cx="3636645" cy="2407285"/>
          </a:xfrm>
          <a:prstGeom prst="rect">
            <a:avLst/>
          </a:prstGeom>
          <a:noFill/>
          <a:ln w="9525">
            <a:noFill/>
          </a:ln>
        </p:spPr>
      </p:pic>
      <p:sp>
        <p:nvSpPr>
          <p:cNvPr id="87055" name="文本框 87054"/>
          <p:cNvSpPr txBox="1"/>
          <p:nvPr/>
        </p:nvSpPr>
        <p:spPr>
          <a:xfrm>
            <a:off x="5702300" y="4483735"/>
            <a:ext cx="1618615" cy="396240"/>
          </a:xfrm>
          <a:prstGeom prst="rect">
            <a:avLst/>
          </a:prstGeom>
          <a:noFill/>
          <a:ln w="9525">
            <a:noFill/>
          </a:ln>
        </p:spPr>
        <p:txBody>
          <a:bodyPr wrap="square">
            <a:spAutoFit/>
          </a:bodyPr>
          <a:lstStyle/>
          <a:p>
            <a:pPr lvl="0" algn="l">
              <a:spcBef>
                <a:spcPct val="50000"/>
              </a:spcBef>
            </a:pPr>
            <a:r>
              <a:rPr lang="zh-CN" altLang="en-US" sz="2000" b="1" dirty="0">
                <a:solidFill>
                  <a:srgbClr val="996600"/>
                </a:solidFill>
                <a:latin typeface="Times New Roman" panose="02020603050405020304" pitchFamily="18" charset="0"/>
                <a:ea typeface="幼圆" pitchFamily="49" charset="-122"/>
              </a:rPr>
              <a:t>水平极化</a:t>
            </a:r>
          </a:p>
        </p:txBody>
      </p:sp>
      <p:sp>
        <p:nvSpPr>
          <p:cNvPr id="87054" name="直接连接符 87053"/>
          <p:cNvSpPr/>
          <p:nvPr/>
        </p:nvSpPr>
        <p:spPr>
          <a:xfrm flipV="1">
            <a:off x="2286000" y="3147646"/>
            <a:ext cx="0" cy="281354"/>
          </a:xfrm>
          <a:prstGeom prst="line">
            <a:avLst/>
          </a:prstGeom>
          <a:ln w="9525" cap="flat" cmpd="sng">
            <a:solidFill>
              <a:srgbClr val="FF0000"/>
            </a:solidFill>
            <a:prstDash val="solid"/>
            <a:headEnd type="none" w="med" len="med"/>
            <a:tailEnd type="triangle" w="sm" len="lg"/>
          </a:ln>
        </p:spPr>
      </p:sp>
      <p:grpSp>
        <p:nvGrpSpPr>
          <p:cNvPr id="87049" name="组合 87048"/>
          <p:cNvGrpSpPr/>
          <p:nvPr/>
        </p:nvGrpSpPr>
        <p:grpSpPr>
          <a:xfrm>
            <a:off x="2171700" y="2901462"/>
            <a:ext cx="247135" cy="218342"/>
            <a:chOff x="1424" y="1612"/>
            <a:chExt cx="156" cy="149"/>
          </a:xfrm>
        </p:grpSpPr>
        <p:sp>
          <p:nvSpPr>
            <p:cNvPr id="87053" name="文本框 87052"/>
            <p:cNvSpPr txBox="1"/>
            <p:nvPr/>
          </p:nvSpPr>
          <p:spPr>
            <a:xfrm>
              <a:off x="1424" y="1612"/>
              <a:ext cx="156" cy="149"/>
            </a:xfrm>
            <a:prstGeom prst="rect">
              <a:avLst/>
            </a:prstGeom>
            <a:noFill/>
            <a:ln w="9525">
              <a:noFill/>
            </a:ln>
          </p:spPr>
          <p:txBody>
            <a:bodyPr wrap="none" anchor="t">
              <a:spAutoFit/>
            </a:bodyPr>
            <a:lstStyle/>
            <a:p>
              <a:pPr lvl="0" algn="l"/>
              <a:r>
                <a:rPr lang="en-US" altLang="zh-CN" sz="830">
                  <a:solidFill>
                    <a:srgbClr val="FF3300"/>
                  </a:solidFill>
                  <a:latin typeface="Times New Roman" panose="02020603050405020304" pitchFamily="18" charset="0"/>
                  <a:ea typeface="宋体" panose="02010600030101010101" pitchFamily="2" charset="-122"/>
                </a:rPr>
                <a:t>E</a:t>
              </a:r>
            </a:p>
          </p:txBody>
        </p:sp>
        <p:grpSp>
          <p:nvGrpSpPr>
            <p:cNvPr id="87050" name="组合 87049"/>
            <p:cNvGrpSpPr/>
            <p:nvPr/>
          </p:nvGrpSpPr>
          <p:grpSpPr>
            <a:xfrm>
              <a:off x="1480" y="1634"/>
              <a:ext cx="48" cy="12"/>
              <a:chOff x="1480" y="1634"/>
              <a:chExt cx="48" cy="12"/>
            </a:xfrm>
          </p:grpSpPr>
          <p:sp>
            <p:nvSpPr>
              <p:cNvPr id="87052" name="直接连接符 87051"/>
              <p:cNvSpPr/>
              <p:nvPr/>
            </p:nvSpPr>
            <p:spPr>
              <a:xfrm>
                <a:off x="1480" y="1646"/>
                <a:ext cx="48" cy="0"/>
              </a:xfrm>
              <a:prstGeom prst="line">
                <a:avLst/>
              </a:prstGeom>
              <a:ln w="9525" cap="flat" cmpd="sng">
                <a:solidFill>
                  <a:srgbClr val="FF0000"/>
                </a:solidFill>
                <a:prstDash val="solid"/>
                <a:headEnd type="none" w="med" len="med"/>
                <a:tailEnd type="none" w="med" len="med"/>
              </a:ln>
            </p:spPr>
          </p:sp>
          <p:sp>
            <p:nvSpPr>
              <p:cNvPr id="87051" name="直接连接符 87050"/>
              <p:cNvSpPr/>
              <p:nvPr/>
            </p:nvSpPr>
            <p:spPr>
              <a:xfrm flipH="1" flipV="1">
                <a:off x="1506" y="1634"/>
                <a:ext cx="22" cy="11"/>
              </a:xfrm>
              <a:prstGeom prst="line">
                <a:avLst/>
              </a:prstGeom>
              <a:ln w="9525" cap="flat" cmpd="sng">
                <a:solidFill>
                  <a:srgbClr val="FF0000"/>
                </a:solidFill>
                <a:prstDash val="solid"/>
                <a:headEnd type="none" w="med" len="med"/>
                <a:tailEnd type="none" w="med" len="med"/>
              </a:ln>
            </p:spPr>
          </p:sp>
        </p:grpSp>
      </p:grpSp>
      <p:sp>
        <p:nvSpPr>
          <p:cNvPr id="87048" name="直接连接符 87047"/>
          <p:cNvSpPr/>
          <p:nvPr/>
        </p:nvSpPr>
        <p:spPr>
          <a:xfrm rot="3600000" flipV="1">
            <a:off x="6311412" y="3124200"/>
            <a:ext cx="0" cy="304800"/>
          </a:xfrm>
          <a:prstGeom prst="line">
            <a:avLst/>
          </a:prstGeom>
          <a:ln w="9525" cap="flat" cmpd="sng">
            <a:solidFill>
              <a:srgbClr val="FF0000"/>
            </a:solidFill>
            <a:prstDash val="solid"/>
            <a:headEnd type="none" w="med" len="med"/>
            <a:tailEnd type="triangle" w="sm" len="lg"/>
          </a:ln>
        </p:spPr>
      </p:sp>
      <p:grpSp>
        <p:nvGrpSpPr>
          <p:cNvPr id="87043" name="组合 87042"/>
          <p:cNvGrpSpPr/>
          <p:nvPr/>
        </p:nvGrpSpPr>
        <p:grpSpPr>
          <a:xfrm>
            <a:off x="6477000" y="3006969"/>
            <a:ext cx="247135" cy="218342"/>
            <a:chOff x="1424" y="1612"/>
            <a:chExt cx="156" cy="149"/>
          </a:xfrm>
        </p:grpSpPr>
        <p:sp>
          <p:nvSpPr>
            <p:cNvPr id="87047" name="文本框 87046"/>
            <p:cNvSpPr txBox="1"/>
            <p:nvPr/>
          </p:nvSpPr>
          <p:spPr>
            <a:xfrm>
              <a:off x="1424" y="1612"/>
              <a:ext cx="156" cy="149"/>
            </a:xfrm>
            <a:prstGeom prst="rect">
              <a:avLst/>
            </a:prstGeom>
            <a:noFill/>
            <a:ln w="9525">
              <a:noFill/>
            </a:ln>
          </p:spPr>
          <p:txBody>
            <a:bodyPr wrap="none" anchor="t">
              <a:spAutoFit/>
            </a:bodyPr>
            <a:lstStyle/>
            <a:p>
              <a:pPr lvl="0" algn="l"/>
              <a:r>
                <a:rPr lang="en-US" altLang="zh-CN" sz="830">
                  <a:solidFill>
                    <a:srgbClr val="FF3300"/>
                  </a:solidFill>
                  <a:latin typeface="Times New Roman" panose="02020603050405020304" pitchFamily="18" charset="0"/>
                  <a:ea typeface="宋体" panose="02010600030101010101" pitchFamily="2" charset="-122"/>
                </a:rPr>
                <a:t>E</a:t>
              </a:r>
            </a:p>
          </p:txBody>
        </p:sp>
        <p:grpSp>
          <p:nvGrpSpPr>
            <p:cNvPr id="87044" name="组合 87043"/>
            <p:cNvGrpSpPr/>
            <p:nvPr/>
          </p:nvGrpSpPr>
          <p:grpSpPr>
            <a:xfrm>
              <a:off x="1480" y="1634"/>
              <a:ext cx="48" cy="12"/>
              <a:chOff x="1480" y="1634"/>
              <a:chExt cx="48" cy="12"/>
            </a:xfrm>
          </p:grpSpPr>
          <p:sp>
            <p:nvSpPr>
              <p:cNvPr id="87046" name="直接连接符 87045"/>
              <p:cNvSpPr/>
              <p:nvPr/>
            </p:nvSpPr>
            <p:spPr>
              <a:xfrm>
                <a:off x="1480" y="1646"/>
                <a:ext cx="48" cy="0"/>
              </a:xfrm>
              <a:prstGeom prst="line">
                <a:avLst/>
              </a:prstGeom>
              <a:ln w="9525" cap="flat" cmpd="sng">
                <a:solidFill>
                  <a:srgbClr val="FF0000"/>
                </a:solidFill>
                <a:prstDash val="solid"/>
                <a:headEnd type="none" w="med" len="med"/>
                <a:tailEnd type="none" w="med" len="med"/>
              </a:ln>
            </p:spPr>
          </p:sp>
          <p:sp>
            <p:nvSpPr>
              <p:cNvPr id="87045" name="直接连接符 87044"/>
              <p:cNvSpPr/>
              <p:nvPr/>
            </p:nvSpPr>
            <p:spPr>
              <a:xfrm flipH="1" flipV="1">
                <a:off x="1506" y="1634"/>
                <a:ext cx="22" cy="11"/>
              </a:xfrm>
              <a:prstGeom prst="line">
                <a:avLst/>
              </a:prstGeom>
              <a:ln w="9525" cap="flat" cmpd="sng">
                <a:solidFill>
                  <a:srgbClr val="FF0000"/>
                </a:solidFill>
                <a:prstDash val="solid"/>
                <a:headEnd type="none" w="med" len="med"/>
                <a:tailEnd type="none" w="med" len="med"/>
              </a:ln>
            </p:spPr>
          </p:sp>
        </p:grpSp>
      </p:grpSp>
      <p:sp>
        <p:nvSpPr>
          <p:cNvPr id="87042" name="标题 87041"/>
          <p:cNvSpPr>
            <a:spLocks noGrp="1"/>
          </p:cNvSpPr>
          <p:nvPr>
            <p:ph type="title"/>
          </p:nvPr>
        </p:nvSpPr>
        <p:spPr>
          <a:xfrm>
            <a:off x="451485" y="349885"/>
            <a:ext cx="8229600" cy="859790"/>
          </a:xfrm>
          <a:prstGeom prst="rect">
            <a:avLst/>
          </a:prstGeom>
          <a:noFill/>
          <a:ln w="9525">
            <a:noFill/>
          </a:ln>
        </p:spPr>
        <p:txBody>
          <a:bodyPr/>
          <a:lstStyle/>
          <a:p>
            <a:pPr lvl="0" algn="l"/>
            <a:r>
              <a:rPr lang="zh-CN" altLang="en-US" sz="4400">
                <a:sym typeface="+mn-ea"/>
              </a:rPr>
              <a:t>天线的极化</a:t>
            </a:r>
            <a:endParaRPr lang="zh-CN" altLang="en-US" sz="4400"/>
          </a:p>
        </p:txBody>
      </p:sp>
      <p:sp>
        <p:nvSpPr>
          <p:cNvPr id="317444" name="椭圆 317443"/>
          <p:cNvSpPr/>
          <p:nvPr/>
        </p:nvSpPr>
        <p:spPr>
          <a:xfrm rot="-13626978">
            <a:off x="6269673" y="5375593"/>
            <a:ext cx="1168400" cy="523875"/>
          </a:xfrm>
          <a:prstGeom prst="ellipse">
            <a:avLst/>
          </a:prstGeom>
          <a:solidFill>
            <a:srgbClr val="0000CC"/>
          </a:solidFill>
          <a:ln w="9525" cap="flat" cmpd="sng">
            <a:solidFill>
              <a:srgbClr val="FFFF00"/>
            </a:solidFill>
            <a:prstDash val="solid"/>
            <a:headEnd type="none" w="med" len="med"/>
            <a:tailEnd type="none" w="med" len="med"/>
          </a:ln>
        </p:spPr>
        <p:txBody>
          <a:bodyPr/>
          <a:lstStyle/>
          <a:p>
            <a:endParaRPr lang="zh-CN" altLang="en-US"/>
          </a:p>
        </p:txBody>
      </p:sp>
      <p:sp>
        <p:nvSpPr>
          <p:cNvPr id="317446" name="椭圆 317445"/>
          <p:cNvSpPr/>
          <p:nvPr/>
        </p:nvSpPr>
        <p:spPr>
          <a:xfrm rot="-2577230">
            <a:off x="5731510" y="5253355"/>
            <a:ext cx="1079500" cy="565150"/>
          </a:xfrm>
          <a:prstGeom prst="ellipse">
            <a:avLst/>
          </a:prstGeom>
          <a:solidFill>
            <a:srgbClr val="0000CC"/>
          </a:solidFill>
          <a:ln w="9525" cap="flat" cmpd="sng">
            <a:solidFill>
              <a:srgbClr val="FFFF00"/>
            </a:solidFill>
            <a:prstDash val="solid"/>
            <a:headEnd type="none" w="med" len="med"/>
            <a:tailEnd type="none" w="med" len="med"/>
          </a:ln>
        </p:spPr>
        <p:txBody>
          <a:bodyPr/>
          <a:lstStyle/>
          <a:p>
            <a:endParaRPr lang="zh-CN" altLang="en-US"/>
          </a:p>
        </p:txBody>
      </p:sp>
      <p:sp>
        <p:nvSpPr>
          <p:cNvPr id="317448" name="直接连接符 317447"/>
          <p:cNvSpPr/>
          <p:nvPr/>
        </p:nvSpPr>
        <p:spPr>
          <a:xfrm flipV="1">
            <a:off x="5379085" y="4451668"/>
            <a:ext cx="0" cy="1116012"/>
          </a:xfrm>
          <a:prstGeom prst="line">
            <a:avLst/>
          </a:prstGeom>
          <a:ln w="9525" cap="flat" cmpd="sng">
            <a:solidFill>
              <a:srgbClr val="FF0000"/>
            </a:solidFill>
            <a:prstDash val="solid"/>
            <a:headEnd type="none" w="med" len="med"/>
            <a:tailEnd type="triangle" w="med" len="med"/>
          </a:ln>
        </p:spPr>
      </p:sp>
      <p:sp>
        <p:nvSpPr>
          <p:cNvPr id="317449" name="直接连接符 317448"/>
          <p:cNvSpPr/>
          <p:nvPr/>
        </p:nvSpPr>
        <p:spPr>
          <a:xfrm flipH="1">
            <a:off x="4799648" y="5586730"/>
            <a:ext cx="608012" cy="558800"/>
          </a:xfrm>
          <a:prstGeom prst="line">
            <a:avLst/>
          </a:prstGeom>
          <a:ln w="9525" cap="flat" cmpd="sng">
            <a:solidFill>
              <a:srgbClr val="FF0000"/>
            </a:solidFill>
            <a:prstDash val="solid"/>
            <a:headEnd type="none" w="med" len="med"/>
            <a:tailEnd type="triangle" w="med" len="med"/>
          </a:ln>
        </p:spPr>
      </p:sp>
      <p:sp>
        <p:nvSpPr>
          <p:cNvPr id="317450" name="直接连接符 317449"/>
          <p:cNvSpPr/>
          <p:nvPr/>
        </p:nvSpPr>
        <p:spPr>
          <a:xfrm>
            <a:off x="5407660" y="5567680"/>
            <a:ext cx="2432050" cy="0"/>
          </a:xfrm>
          <a:prstGeom prst="line">
            <a:avLst/>
          </a:prstGeom>
          <a:ln w="9525" cap="flat" cmpd="sng">
            <a:solidFill>
              <a:srgbClr val="FF0000"/>
            </a:solidFill>
            <a:prstDash val="solid"/>
            <a:headEnd type="none" w="med" len="med"/>
            <a:tailEnd type="triangle" w="med" len="med"/>
          </a:ln>
        </p:spPr>
      </p:sp>
      <p:sp>
        <p:nvSpPr>
          <p:cNvPr id="317451" name="任意多边形 317450"/>
          <p:cNvSpPr/>
          <p:nvPr/>
        </p:nvSpPr>
        <p:spPr>
          <a:xfrm>
            <a:off x="6453823" y="5577205"/>
            <a:ext cx="115887" cy="165100"/>
          </a:xfrm>
          <a:custGeom>
            <a:avLst/>
            <a:gdLst/>
            <a:ahLst/>
            <a:cxnLst/>
            <a:rect l="0" t="0" r="0" b="0"/>
            <a:pathLst>
              <a:path w="139" h="184">
                <a:moveTo>
                  <a:pt x="0" y="184"/>
                </a:moveTo>
                <a:cubicBezTo>
                  <a:pt x="58" y="107"/>
                  <a:pt x="116" y="31"/>
                  <a:pt x="139" y="0"/>
                </a:cubicBezTo>
              </a:path>
            </a:pathLst>
          </a:custGeom>
          <a:solidFill>
            <a:srgbClr val="0000CC"/>
          </a:solidFill>
          <a:ln w="9525" cap="flat" cmpd="sng">
            <a:solidFill>
              <a:srgbClr val="FFFF00">
                <a:alpha val="100000"/>
              </a:srgbClr>
            </a:solidFill>
            <a:prstDash val="solid"/>
            <a:headEnd type="none" w="med" len="med"/>
            <a:tailEnd type="none" w="med" len="med"/>
          </a:ln>
        </p:spPr>
        <p:txBody>
          <a:bodyPr/>
          <a:lstStyle/>
          <a:p>
            <a:endParaRPr lang="zh-CN" altLang="en-US"/>
          </a:p>
        </p:txBody>
      </p:sp>
      <p:sp>
        <p:nvSpPr>
          <p:cNvPr id="317452" name="任意多边形 317451"/>
          <p:cNvSpPr/>
          <p:nvPr/>
        </p:nvSpPr>
        <p:spPr>
          <a:xfrm>
            <a:off x="6568123" y="5424805"/>
            <a:ext cx="134937" cy="152400"/>
          </a:xfrm>
          <a:custGeom>
            <a:avLst/>
            <a:gdLst/>
            <a:ahLst/>
            <a:cxnLst/>
            <a:rect l="0" t="0" r="0" b="0"/>
            <a:pathLst>
              <a:path w="82" h="145">
                <a:moveTo>
                  <a:pt x="0" y="145"/>
                </a:moveTo>
                <a:cubicBezTo>
                  <a:pt x="34" y="84"/>
                  <a:pt x="68" y="24"/>
                  <a:pt x="82" y="0"/>
                </a:cubicBezTo>
              </a:path>
            </a:pathLst>
          </a:custGeom>
          <a:solidFill>
            <a:srgbClr val="0000CC"/>
          </a:solidFill>
          <a:ln w="9525" cap="flat" cmpd="sng">
            <a:solidFill>
              <a:srgbClr val="FFFF00">
                <a:alpha val="100000"/>
              </a:srgbClr>
            </a:solidFill>
            <a:prstDash val="solid"/>
            <a:headEnd type="none" w="med" len="med"/>
            <a:tailEnd type="none" w="med" len="med"/>
          </a:ln>
        </p:spPr>
        <p:txBody>
          <a:bodyPr/>
          <a:lstStyle/>
          <a:p>
            <a:endParaRPr lang="zh-CN" altLang="en-US"/>
          </a:p>
        </p:txBody>
      </p:sp>
      <p:sp>
        <p:nvSpPr>
          <p:cNvPr id="317453" name="任意多边形 317452"/>
          <p:cNvSpPr/>
          <p:nvPr/>
        </p:nvSpPr>
        <p:spPr>
          <a:xfrm>
            <a:off x="6758623" y="5299393"/>
            <a:ext cx="58737" cy="61912"/>
          </a:xfrm>
          <a:custGeom>
            <a:avLst/>
            <a:gdLst/>
            <a:ahLst/>
            <a:cxnLst/>
            <a:rect l="0" t="0" r="0" b="0"/>
            <a:pathLst>
              <a:path w="72" h="69">
                <a:moveTo>
                  <a:pt x="72" y="0"/>
                </a:moveTo>
                <a:cubicBezTo>
                  <a:pt x="43" y="28"/>
                  <a:pt x="15" y="57"/>
                  <a:pt x="0" y="69"/>
                </a:cubicBezTo>
              </a:path>
            </a:pathLst>
          </a:custGeom>
          <a:solidFill>
            <a:srgbClr val="0000CC"/>
          </a:solidFill>
          <a:ln w="9525" cap="flat" cmpd="sng">
            <a:solidFill>
              <a:srgbClr val="FFFF00">
                <a:alpha val="100000"/>
              </a:srgbClr>
            </a:solidFill>
            <a:prstDash val="solid"/>
            <a:headEnd type="none" w="med" len="med"/>
            <a:tailEnd type="none" w="med" len="med"/>
          </a:ln>
        </p:spPr>
        <p:txBody>
          <a:bodyPr/>
          <a:lstStyle/>
          <a:p>
            <a:endParaRPr lang="zh-CN" altLang="en-US"/>
          </a:p>
        </p:txBody>
      </p:sp>
      <p:sp>
        <p:nvSpPr>
          <p:cNvPr id="317454" name="任意多边形 317453"/>
          <p:cNvSpPr/>
          <p:nvPr/>
        </p:nvSpPr>
        <p:spPr>
          <a:xfrm>
            <a:off x="6703060" y="5361305"/>
            <a:ext cx="49213" cy="63500"/>
          </a:xfrm>
          <a:custGeom>
            <a:avLst/>
            <a:gdLst/>
            <a:ahLst/>
            <a:cxnLst/>
            <a:rect l="0" t="0" r="0" b="0"/>
            <a:pathLst>
              <a:path w="60" h="71">
                <a:moveTo>
                  <a:pt x="60" y="0"/>
                </a:moveTo>
                <a:cubicBezTo>
                  <a:pt x="35" y="29"/>
                  <a:pt x="10" y="59"/>
                  <a:pt x="0" y="71"/>
                </a:cubicBezTo>
              </a:path>
            </a:pathLst>
          </a:custGeom>
          <a:solidFill>
            <a:srgbClr val="0000CC"/>
          </a:solidFill>
          <a:ln w="9525" cap="flat" cmpd="sng">
            <a:solidFill>
              <a:srgbClr val="FFFF00">
                <a:alpha val="100000"/>
              </a:srgbClr>
            </a:solidFill>
            <a:prstDash val="solid"/>
            <a:headEnd type="none" w="med" len="med"/>
            <a:tailEnd type="none" w="med" len="med"/>
          </a:ln>
        </p:spPr>
        <p:txBody>
          <a:bodyPr/>
          <a:lstStyle/>
          <a:p>
            <a:endParaRPr lang="zh-CN" altLang="en-US"/>
          </a:p>
        </p:txBody>
      </p:sp>
      <p:sp>
        <p:nvSpPr>
          <p:cNvPr id="317455" name="直接连接符 317454"/>
          <p:cNvSpPr/>
          <p:nvPr/>
        </p:nvSpPr>
        <p:spPr>
          <a:xfrm>
            <a:off x="5923598" y="5577205"/>
            <a:ext cx="1271587" cy="0"/>
          </a:xfrm>
          <a:prstGeom prst="line">
            <a:avLst/>
          </a:prstGeom>
          <a:ln w="9525" cap="flat" cmpd="sng">
            <a:solidFill>
              <a:srgbClr val="FFFF00"/>
            </a:solidFill>
            <a:prstDash val="solid"/>
            <a:headEnd type="none" w="med" len="med"/>
            <a:tailEnd type="none" w="med" len="med"/>
          </a:ln>
        </p:spPr>
      </p:sp>
      <p:sp>
        <p:nvSpPr>
          <p:cNvPr id="317456" name="直接连接符 317455"/>
          <p:cNvSpPr/>
          <p:nvPr/>
        </p:nvSpPr>
        <p:spPr>
          <a:xfrm flipH="1">
            <a:off x="5937885" y="5574030"/>
            <a:ext cx="284163" cy="388938"/>
          </a:xfrm>
          <a:prstGeom prst="line">
            <a:avLst/>
          </a:prstGeom>
          <a:ln w="9525" cap="flat" cmpd="sng">
            <a:solidFill>
              <a:srgbClr val="FFFF00"/>
            </a:solidFill>
            <a:prstDash val="solid"/>
            <a:headEnd type="none" w="med" len="med"/>
            <a:tailEnd type="none" w="med" len="med"/>
          </a:ln>
        </p:spPr>
      </p:sp>
      <p:sp>
        <p:nvSpPr>
          <p:cNvPr id="317457" name="直接连接符 317456"/>
          <p:cNvSpPr/>
          <p:nvPr/>
        </p:nvSpPr>
        <p:spPr>
          <a:xfrm flipH="1">
            <a:off x="5858510" y="5577205"/>
            <a:ext cx="247650" cy="312738"/>
          </a:xfrm>
          <a:prstGeom prst="line">
            <a:avLst/>
          </a:prstGeom>
          <a:ln w="9525" cap="flat" cmpd="sng">
            <a:solidFill>
              <a:srgbClr val="FFFF00"/>
            </a:solidFill>
            <a:prstDash val="solid"/>
            <a:headEnd type="none" w="med" len="med"/>
            <a:tailEnd type="none" w="med" len="med"/>
          </a:ln>
        </p:spPr>
      </p:sp>
      <p:sp>
        <p:nvSpPr>
          <p:cNvPr id="317458" name="直接连接符 317457"/>
          <p:cNvSpPr/>
          <p:nvPr/>
        </p:nvSpPr>
        <p:spPr>
          <a:xfrm flipH="1">
            <a:off x="6056948" y="5577205"/>
            <a:ext cx="274637" cy="385763"/>
          </a:xfrm>
          <a:prstGeom prst="line">
            <a:avLst/>
          </a:prstGeom>
          <a:ln w="9525" cap="flat" cmpd="sng">
            <a:solidFill>
              <a:srgbClr val="FFFF00"/>
            </a:solidFill>
            <a:prstDash val="solid"/>
            <a:headEnd type="none" w="med" len="med"/>
            <a:tailEnd type="none" w="med" len="med"/>
          </a:ln>
        </p:spPr>
      </p:sp>
      <p:sp>
        <p:nvSpPr>
          <p:cNvPr id="317459" name="直接连接符 317458"/>
          <p:cNvSpPr/>
          <p:nvPr/>
        </p:nvSpPr>
        <p:spPr>
          <a:xfrm flipH="1">
            <a:off x="6239510" y="5577205"/>
            <a:ext cx="198438" cy="312738"/>
          </a:xfrm>
          <a:prstGeom prst="line">
            <a:avLst/>
          </a:prstGeom>
          <a:ln w="9525" cap="flat" cmpd="sng">
            <a:solidFill>
              <a:srgbClr val="FFFF00"/>
            </a:solidFill>
            <a:prstDash val="solid"/>
            <a:headEnd type="none" w="med" len="med"/>
            <a:tailEnd type="none" w="med" len="med"/>
          </a:ln>
        </p:spPr>
      </p:sp>
      <p:sp>
        <p:nvSpPr>
          <p:cNvPr id="317460" name="直接连接符 317459"/>
          <p:cNvSpPr/>
          <p:nvPr/>
        </p:nvSpPr>
        <p:spPr>
          <a:xfrm flipH="1">
            <a:off x="5858510" y="5577205"/>
            <a:ext cx="131763" cy="165100"/>
          </a:xfrm>
          <a:prstGeom prst="line">
            <a:avLst/>
          </a:prstGeom>
          <a:ln w="9525" cap="flat" cmpd="sng">
            <a:solidFill>
              <a:srgbClr val="FFFF00"/>
            </a:solidFill>
            <a:prstDash val="solid"/>
            <a:headEnd type="none" w="med" len="med"/>
            <a:tailEnd type="none" w="med" len="med"/>
          </a:ln>
        </p:spPr>
      </p:sp>
      <p:sp>
        <p:nvSpPr>
          <p:cNvPr id="317461" name="直接连接符 317460"/>
          <p:cNvSpPr/>
          <p:nvPr/>
        </p:nvSpPr>
        <p:spPr>
          <a:xfrm flipH="1">
            <a:off x="5937885" y="5889943"/>
            <a:ext cx="52388" cy="73025"/>
          </a:xfrm>
          <a:prstGeom prst="line">
            <a:avLst/>
          </a:prstGeom>
          <a:ln w="9525" cap="flat" cmpd="sng">
            <a:solidFill>
              <a:srgbClr val="FFFF00"/>
            </a:solidFill>
            <a:prstDash val="solid"/>
            <a:headEnd type="none" w="med" len="med"/>
            <a:tailEnd type="triangle" w="med" len="med"/>
          </a:ln>
        </p:spPr>
      </p:sp>
      <p:sp>
        <p:nvSpPr>
          <p:cNvPr id="317462" name="直接连接符 317461"/>
          <p:cNvSpPr/>
          <p:nvPr/>
        </p:nvSpPr>
        <p:spPr>
          <a:xfrm flipH="1">
            <a:off x="5858510" y="5818505"/>
            <a:ext cx="50800" cy="71438"/>
          </a:xfrm>
          <a:prstGeom prst="line">
            <a:avLst/>
          </a:prstGeom>
          <a:ln w="9525" cap="flat" cmpd="sng">
            <a:solidFill>
              <a:srgbClr val="FFFF00"/>
            </a:solidFill>
            <a:prstDash val="solid"/>
            <a:headEnd type="none" w="med" len="med"/>
            <a:tailEnd type="triangle" w="med" len="med"/>
          </a:ln>
        </p:spPr>
      </p:sp>
      <p:sp>
        <p:nvSpPr>
          <p:cNvPr id="317463" name="直接连接符 317462"/>
          <p:cNvSpPr/>
          <p:nvPr/>
        </p:nvSpPr>
        <p:spPr>
          <a:xfrm flipH="1">
            <a:off x="6056948" y="5889943"/>
            <a:ext cx="49212" cy="73025"/>
          </a:xfrm>
          <a:prstGeom prst="line">
            <a:avLst/>
          </a:prstGeom>
          <a:ln w="9525" cap="flat" cmpd="sng">
            <a:solidFill>
              <a:srgbClr val="FFFF00"/>
            </a:solidFill>
            <a:prstDash val="solid"/>
            <a:headEnd type="none" w="med" len="med"/>
            <a:tailEnd type="triangle" w="med" len="med"/>
          </a:ln>
        </p:spPr>
      </p:sp>
      <p:sp>
        <p:nvSpPr>
          <p:cNvPr id="317464" name="直接连接符 317463"/>
          <p:cNvSpPr/>
          <p:nvPr/>
        </p:nvSpPr>
        <p:spPr>
          <a:xfrm flipH="1">
            <a:off x="6222048" y="5818505"/>
            <a:ext cx="50800" cy="71438"/>
          </a:xfrm>
          <a:prstGeom prst="line">
            <a:avLst/>
          </a:prstGeom>
          <a:ln w="9525" cap="flat" cmpd="sng">
            <a:solidFill>
              <a:srgbClr val="FFFF00"/>
            </a:solidFill>
            <a:prstDash val="solid"/>
            <a:headEnd type="none" w="med" len="med"/>
            <a:tailEnd type="triangle" w="med" len="med"/>
          </a:ln>
        </p:spPr>
      </p:sp>
      <p:sp>
        <p:nvSpPr>
          <p:cNvPr id="317465" name="直接连接符 317464"/>
          <p:cNvSpPr/>
          <p:nvPr/>
        </p:nvSpPr>
        <p:spPr>
          <a:xfrm flipH="1">
            <a:off x="5858510" y="5667693"/>
            <a:ext cx="46038" cy="79375"/>
          </a:xfrm>
          <a:prstGeom prst="line">
            <a:avLst/>
          </a:prstGeom>
          <a:ln w="9525" cap="flat" cmpd="sng">
            <a:solidFill>
              <a:srgbClr val="FFFF00"/>
            </a:solidFill>
            <a:prstDash val="solid"/>
            <a:headEnd type="none" w="med" len="med"/>
            <a:tailEnd type="triangle" w="med" len="med"/>
          </a:ln>
        </p:spPr>
      </p:sp>
      <p:sp>
        <p:nvSpPr>
          <p:cNvPr id="317466" name="直接连接符 317465"/>
          <p:cNvSpPr/>
          <p:nvPr/>
        </p:nvSpPr>
        <p:spPr>
          <a:xfrm flipV="1">
            <a:off x="6868160" y="5193030"/>
            <a:ext cx="231775" cy="381000"/>
          </a:xfrm>
          <a:prstGeom prst="line">
            <a:avLst/>
          </a:prstGeom>
          <a:ln w="9525" cap="flat" cmpd="sng">
            <a:solidFill>
              <a:srgbClr val="FFFF00"/>
            </a:solidFill>
            <a:prstDash val="solid"/>
            <a:headEnd type="none" w="med" len="med"/>
            <a:tailEnd type="none" w="med" len="med"/>
          </a:ln>
        </p:spPr>
      </p:sp>
      <p:sp>
        <p:nvSpPr>
          <p:cNvPr id="317467" name="直接连接符 317466"/>
          <p:cNvSpPr/>
          <p:nvPr/>
        </p:nvSpPr>
        <p:spPr>
          <a:xfrm flipV="1">
            <a:off x="6752273" y="5193030"/>
            <a:ext cx="231775" cy="381000"/>
          </a:xfrm>
          <a:prstGeom prst="line">
            <a:avLst/>
          </a:prstGeom>
          <a:ln w="9525" cap="flat" cmpd="sng">
            <a:solidFill>
              <a:srgbClr val="FFFF00"/>
            </a:solidFill>
            <a:prstDash val="solid"/>
            <a:headEnd type="none" w="med" len="med"/>
            <a:tailEnd type="none" w="med" len="med"/>
          </a:ln>
        </p:spPr>
      </p:sp>
      <p:sp>
        <p:nvSpPr>
          <p:cNvPr id="317468" name="直接连接符 317467"/>
          <p:cNvSpPr/>
          <p:nvPr/>
        </p:nvSpPr>
        <p:spPr>
          <a:xfrm flipV="1">
            <a:off x="6636385" y="5361305"/>
            <a:ext cx="122238" cy="206375"/>
          </a:xfrm>
          <a:prstGeom prst="line">
            <a:avLst/>
          </a:prstGeom>
          <a:ln w="9525" cap="flat" cmpd="sng">
            <a:solidFill>
              <a:srgbClr val="FFFF00"/>
            </a:solidFill>
            <a:prstDash val="solid"/>
            <a:headEnd type="none" w="med" len="med"/>
            <a:tailEnd type="none" w="med" len="med"/>
          </a:ln>
        </p:spPr>
      </p:sp>
      <p:sp>
        <p:nvSpPr>
          <p:cNvPr id="317469" name="直接连接符 317468"/>
          <p:cNvSpPr/>
          <p:nvPr/>
        </p:nvSpPr>
        <p:spPr>
          <a:xfrm flipV="1">
            <a:off x="6984048" y="5299393"/>
            <a:ext cx="165100" cy="268287"/>
          </a:xfrm>
          <a:prstGeom prst="line">
            <a:avLst/>
          </a:prstGeom>
          <a:ln w="9525" cap="flat" cmpd="sng">
            <a:solidFill>
              <a:srgbClr val="FFFF00"/>
            </a:solidFill>
            <a:prstDash val="solid"/>
            <a:headEnd type="none" w="med" len="med"/>
            <a:tailEnd type="none" w="med" len="med"/>
          </a:ln>
        </p:spPr>
      </p:sp>
      <p:sp>
        <p:nvSpPr>
          <p:cNvPr id="317470" name="直接连接符 317469"/>
          <p:cNvSpPr/>
          <p:nvPr/>
        </p:nvSpPr>
        <p:spPr>
          <a:xfrm flipV="1">
            <a:off x="7099935" y="5299393"/>
            <a:ext cx="147638" cy="268287"/>
          </a:xfrm>
          <a:prstGeom prst="line">
            <a:avLst/>
          </a:prstGeom>
          <a:ln w="9525" cap="flat" cmpd="sng">
            <a:solidFill>
              <a:srgbClr val="FFFF00"/>
            </a:solidFill>
            <a:prstDash val="solid"/>
            <a:headEnd type="none" w="med" len="med"/>
            <a:tailEnd type="none" w="med" len="med"/>
          </a:ln>
        </p:spPr>
      </p:sp>
      <p:sp>
        <p:nvSpPr>
          <p:cNvPr id="317471" name="直接连接符 317470"/>
          <p:cNvSpPr/>
          <p:nvPr/>
        </p:nvSpPr>
        <p:spPr>
          <a:xfrm flipV="1">
            <a:off x="7149148" y="5193030"/>
            <a:ext cx="49212" cy="106363"/>
          </a:xfrm>
          <a:prstGeom prst="line">
            <a:avLst/>
          </a:prstGeom>
          <a:ln w="9525" cap="flat" cmpd="sng">
            <a:solidFill>
              <a:srgbClr val="FFFF00"/>
            </a:solidFill>
            <a:prstDash val="solid"/>
            <a:headEnd type="none" w="med" len="med"/>
            <a:tailEnd type="triangle" w="med" len="med"/>
          </a:ln>
        </p:spPr>
      </p:sp>
      <p:sp>
        <p:nvSpPr>
          <p:cNvPr id="317472" name="直接连接符 317471"/>
          <p:cNvSpPr/>
          <p:nvPr/>
        </p:nvSpPr>
        <p:spPr>
          <a:xfrm flipV="1">
            <a:off x="7204710" y="5299393"/>
            <a:ext cx="42863" cy="61912"/>
          </a:xfrm>
          <a:prstGeom prst="line">
            <a:avLst/>
          </a:prstGeom>
          <a:ln w="9525" cap="flat" cmpd="sng">
            <a:solidFill>
              <a:srgbClr val="FFFF00"/>
            </a:solidFill>
            <a:prstDash val="solid"/>
            <a:headEnd type="none" w="med" len="med"/>
            <a:tailEnd type="triangle" w="med" len="med"/>
          </a:ln>
        </p:spPr>
      </p:sp>
      <p:sp>
        <p:nvSpPr>
          <p:cNvPr id="317473" name="直接连接符 317472"/>
          <p:cNvSpPr/>
          <p:nvPr/>
        </p:nvSpPr>
        <p:spPr>
          <a:xfrm flipV="1">
            <a:off x="7033260" y="5193030"/>
            <a:ext cx="66675" cy="106363"/>
          </a:xfrm>
          <a:prstGeom prst="line">
            <a:avLst/>
          </a:prstGeom>
          <a:ln w="9525" cap="flat" cmpd="sng">
            <a:solidFill>
              <a:srgbClr val="FFFF00"/>
            </a:solidFill>
            <a:prstDash val="solid"/>
            <a:headEnd type="none" w="med" len="med"/>
            <a:tailEnd type="triangle" w="med" len="med"/>
          </a:ln>
        </p:spPr>
      </p:sp>
      <p:sp>
        <p:nvSpPr>
          <p:cNvPr id="317474" name="直接连接符 317473"/>
          <p:cNvSpPr/>
          <p:nvPr/>
        </p:nvSpPr>
        <p:spPr>
          <a:xfrm flipV="1">
            <a:off x="6901498" y="5193030"/>
            <a:ext cx="82550" cy="106363"/>
          </a:xfrm>
          <a:prstGeom prst="line">
            <a:avLst/>
          </a:prstGeom>
          <a:ln w="9525" cap="flat" cmpd="sng">
            <a:solidFill>
              <a:srgbClr val="FFFF00"/>
            </a:solidFill>
            <a:prstDash val="solid"/>
            <a:headEnd type="none" w="med" len="med"/>
            <a:tailEnd type="triangle" w="med" len="med"/>
          </a:ln>
        </p:spPr>
      </p:sp>
      <p:sp>
        <p:nvSpPr>
          <p:cNvPr id="317475" name="直接连接符 317474"/>
          <p:cNvSpPr/>
          <p:nvPr/>
        </p:nvSpPr>
        <p:spPr>
          <a:xfrm flipV="1">
            <a:off x="6703060" y="5361305"/>
            <a:ext cx="49213" cy="117475"/>
          </a:xfrm>
          <a:prstGeom prst="line">
            <a:avLst/>
          </a:prstGeom>
          <a:ln w="9525" cap="flat" cmpd="sng">
            <a:solidFill>
              <a:srgbClr val="FFFF00"/>
            </a:solidFill>
            <a:prstDash val="solid"/>
            <a:headEnd type="none" w="med" len="med"/>
            <a:tailEnd type="triangle" w="med" len="med"/>
          </a:ln>
        </p:spPr>
      </p:sp>
      <p:sp>
        <p:nvSpPr>
          <p:cNvPr id="317476" name="直接连接符 317475"/>
          <p:cNvSpPr/>
          <p:nvPr/>
        </p:nvSpPr>
        <p:spPr>
          <a:xfrm flipV="1">
            <a:off x="1475423" y="4316730"/>
            <a:ext cx="0" cy="1177925"/>
          </a:xfrm>
          <a:prstGeom prst="line">
            <a:avLst/>
          </a:prstGeom>
          <a:ln w="9525" cap="flat" cmpd="sng">
            <a:solidFill>
              <a:srgbClr val="FF0000"/>
            </a:solidFill>
            <a:prstDash val="solid"/>
            <a:headEnd type="none" w="med" len="med"/>
            <a:tailEnd type="triangle" w="med" len="med"/>
          </a:ln>
        </p:spPr>
      </p:sp>
      <p:sp>
        <p:nvSpPr>
          <p:cNvPr id="317477" name="直接连接符 317476"/>
          <p:cNvSpPr/>
          <p:nvPr/>
        </p:nvSpPr>
        <p:spPr>
          <a:xfrm flipH="1">
            <a:off x="905510" y="5513705"/>
            <a:ext cx="598488" cy="588963"/>
          </a:xfrm>
          <a:prstGeom prst="line">
            <a:avLst/>
          </a:prstGeom>
          <a:ln w="9525" cap="flat" cmpd="sng">
            <a:solidFill>
              <a:srgbClr val="FF0000"/>
            </a:solidFill>
            <a:prstDash val="solid"/>
            <a:headEnd type="none" w="med" len="med"/>
            <a:tailEnd type="triangle" w="med" len="med"/>
          </a:ln>
        </p:spPr>
      </p:sp>
      <p:sp>
        <p:nvSpPr>
          <p:cNvPr id="317478" name="新月形 317477"/>
          <p:cNvSpPr/>
          <p:nvPr/>
        </p:nvSpPr>
        <p:spPr>
          <a:xfrm rot="-16200000">
            <a:off x="2016760" y="4967605"/>
            <a:ext cx="595313" cy="635000"/>
          </a:xfrm>
          <a:prstGeom prst="moon">
            <a:avLst>
              <a:gd name="adj" fmla="val 87500"/>
            </a:avLst>
          </a:prstGeom>
          <a:solidFill>
            <a:srgbClr val="000099"/>
          </a:solidFill>
          <a:ln w="9525" cap="flat" cmpd="sng">
            <a:solidFill>
              <a:srgbClr val="FFFF00"/>
            </a:solidFill>
            <a:prstDash val="solid"/>
            <a:miter/>
            <a:headEnd type="none" w="med" len="med"/>
            <a:tailEnd type="none" w="med" len="med"/>
          </a:ln>
        </p:spPr>
        <p:txBody>
          <a:bodyPr/>
          <a:lstStyle/>
          <a:p>
            <a:endParaRPr lang="zh-CN" altLang="en-US"/>
          </a:p>
        </p:txBody>
      </p:sp>
      <p:sp>
        <p:nvSpPr>
          <p:cNvPr id="317479" name="矩形 317478"/>
          <p:cNvSpPr/>
          <p:nvPr/>
        </p:nvSpPr>
        <p:spPr>
          <a:xfrm rot="-16200000">
            <a:off x="2259965" y="5160645"/>
            <a:ext cx="133985" cy="635000"/>
          </a:xfrm>
          <a:prstGeom prst="rect">
            <a:avLst/>
          </a:prstGeom>
          <a:solidFill>
            <a:srgbClr val="000099"/>
          </a:solidFill>
          <a:ln w="9525" cap="flat" cmpd="sng">
            <a:solidFill>
              <a:srgbClr val="000099"/>
            </a:solidFill>
            <a:prstDash val="solid"/>
            <a:miter/>
            <a:headEnd type="none" w="med" len="med"/>
            <a:tailEnd type="none" w="med" len="med"/>
          </a:ln>
        </p:spPr>
        <p:txBody>
          <a:bodyPr/>
          <a:lstStyle/>
          <a:p>
            <a:endParaRPr lang="zh-CN" altLang="en-US"/>
          </a:p>
        </p:txBody>
      </p:sp>
      <p:sp>
        <p:nvSpPr>
          <p:cNvPr id="317480" name="新月形 317479"/>
          <p:cNvSpPr/>
          <p:nvPr/>
        </p:nvSpPr>
        <p:spPr>
          <a:xfrm rot="-26941536">
            <a:off x="2629535" y="5480368"/>
            <a:ext cx="595313" cy="623887"/>
          </a:xfrm>
          <a:prstGeom prst="moon">
            <a:avLst>
              <a:gd name="adj" fmla="val 87500"/>
            </a:avLst>
          </a:prstGeom>
          <a:solidFill>
            <a:srgbClr val="000099"/>
          </a:solidFill>
          <a:ln w="9525" cap="flat" cmpd="sng">
            <a:solidFill>
              <a:srgbClr val="FFFF00"/>
            </a:solidFill>
            <a:prstDash val="solid"/>
            <a:miter/>
            <a:headEnd type="none" w="med" len="med"/>
            <a:tailEnd type="none" w="med" len="med"/>
          </a:ln>
        </p:spPr>
        <p:txBody>
          <a:bodyPr/>
          <a:lstStyle/>
          <a:p>
            <a:endParaRPr lang="zh-CN" altLang="en-US"/>
          </a:p>
        </p:txBody>
      </p:sp>
      <p:sp>
        <p:nvSpPr>
          <p:cNvPr id="317481" name="矩形 317480"/>
          <p:cNvSpPr/>
          <p:nvPr/>
        </p:nvSpPr>
        <p:spPr>
          <a:xfrm rot="-26941536">
            <a:off x="2871470" y="5212715"/>
            <a:ext cx="144145" cy="625475"/>
          </a:xfrm>
          <a:prstGeom prst="rect">
            <a:avLst/>
          </a:prstGeom>
          <a:solidFill>
            <a:srgbClr val="000099"/>
          </a:solidFill>
          <a:ln w="9525" cap="flat" cmpd="sng">
            <a:solidFill>
              <a:srgbClr val="000099"/>
            </a:solidFill>
            <a:prstDash val="solid"/>
            <a:miter/>
            <a:headEnd type="none" w="med" len="med"/>
            <a:tailEnd type="none" w="med" len="med"/>
          </a:ln>
        </p:spPr>
        <p:txBody>
          <a:bodyPr/>
          <a:lstStyle/>
          <a:p>
            <a:endParaRPr lang="zh-CN" altLang="en-US"/>
          </a:p>
        </p:txBody>
      </p:sp>
      <p:sp>
        <p:nvSpPr>
          <p:cNvPr id="317482" name="直接连接符 317481"/>
          <p:cNvSpPr/>
          <p:nvPr/>
        </p:nvSpPr>
        <p:spPr>
          <a:xfrm>
            <a:off x="2010410" y="5504180"/>
            <a:ext cx="1250950" cy="0"/>
          </a:xfrm>
          <a:prstGeom prst="line">
            <a:avLst/>
          </a:prstGeom>
          <a:ln w="9525" cap="flat" cmpd="sng">
            <a:solidFill>
              <a:srgbClr val="FFFF00"/>
            </a:solidFill>
            <a:prstDash val="solid"/>
            <a:headEnd type="none" w="med" len="med"/>
            <a:tailEnd type="none" w="med" len="med"/>
          </a:ln>
        </p:spPr>
      </p:sp>
      <p:sp>
        <p:nvSpPr>
          <p:cNvPr id="317483" name="直接连接符 317482"/>
          <p:cNvSpPr/>
          <p:nvPr/>
        </p:nvSpPr>
        <p:spPr>
          <a:xfrm flipV="1">
            <a:off x="2305685" y="4989830"/>
            <a:ext cx="0" cy="511175"/>
          </a:xfrm>
          <a:prstGeom prst="line">
            <a:avLst/>
          </a:prstGeom>
          <a:ln w="9525" cap="flat" cmpd="sng">
            <a:solidFill>
              <a:srgbClr val="FFFF00"/>
            </a:solidFill>
            <a:prstDash val="solid"/>
            <a:headEnd type="none" w="med" len="med"/>
            <a:tailEnd type="triangle" w="med" len="med"/>
          </a:ln>
        </p:spPr>
      </p:sp>
      <p:sp>
        <p:nvSpPr>
          <p:cNvPr id="317484" name="直接连接符 317483"/>
          <p:cNvSpPr/>
          <p:nvPr/>
        </p:nvSpPr>
        <p:spPr>
          <a:xfrm flipV="1">
            <a:off x="2191385" y="5042218"/>
            <a:ext cx="0" cy="458787"/>
          </a:xfrm>
          <a:prstGeom prst="line">
            <a:avLst/>
          </a:prstGeom>
          <a:ln w="9525" cap="flat" cmpd="sng">
            <a:solidFill>
              <a:srgbClr val="FFFF00"/>
            </a:solidFill>
            <a:prstDash val="solid"/>
            <a:headEnd type="none" w="med" len="med"/>
            <a:tailEnd type="triangle" w="med" len="med"/>
          </a:ln>
        </p:spPr>
      </p:sp>
      <p:sp>
        <p:nvSpPr>
          <p:cNvPr id="317485" name="直接连接符 317484"/>
          <p:cNvSpPr/>
          <p:nvPr/>
        </p:nvSpPr>
        <p:spPr>
          <a:xfrm flipV="1">
            <a:off x="2419985" y="5035868"/>
            <a:ext cx="0" cy="458787"/>
          </a:xfrm>
          <a:prstGeom prst="line">
            <a:avLst/>
          </a:prstGeom>
          <a:ln w="9525" cap="flat" cmpd="sng">
            <a:solidFill>
              <a:srgbClr val="FFFF00"/>
            </a:solidFill>
            <a:prstDash val="solid"/>
            <a:headEnd type="none" w="med" len="med"/>
            <a:tailEnd type="triangle" w="med" len="med"/>
          </a:ln>
        </p:spPr>
      </p:sp>
      <p:sp>
        <p:nvSpPr>
          <p:cNvPr id="317486" name="直接连接符 317485"/>
          <p:cNvSpPr/>
          <p:nvPr/>
        </p:nvSpPr>
        <p:spPr>
          <a:xfrm flipV="1">
            <a:off x="2532698" y="5162868"/>
            <a:ext cx="0" cy="338137"/>
          </a:xfrm>
          <a:prstGeom prst="line">
            <a:avLst/>
          </a:prstGeom>
          <a:ln w="9525" cap="flat" cmpd="sng">
            <a:solidFill>
              <a:srgbClr val="FFFF00"/>
            </a:solidFill>
            <a:prstDash val="solid"/>
            <a:headEnd type="none" w="med" len="med"/>
            <a:tailEnd type="triangle" w="med" len="med"/>
          </a:ln>
        </p:spPr>
      </p:sp>
      <p:sp>
        <p:nvSpPr>
          <p:cNvPr id="317487" name="直接连接符 317486"/>
          <p:cNvSpPr/>
          <p:nvPr/>
        </p:nvSpPr>
        <p:spPr>
          <a:xfrm flipV="1">
            <a:off x="2077085" y="5212080"/>
            <a:ext cx="0" cy="288925"/>
          </a:xfrm>
          <a:prstGeom prst="line">
            <a:avLst/>
          </a:prstGeom>
          <a:ln w="9525" cap="flat" cmpd="sng">
            <a:solidFill>
              <a:srgbClr val="FFFF00"/>
            </a:solidFill>
            <a:prstDash val="solid"/>
            <a:headEnd type="none" w="med" len="med"/>
            <a:tailEnd type="triangle" w="med" len="med"/>
          </a:ln>
        </p:spPr>
      </p:sp>
      <p:sp>
        <p:nvSpPr>
          <p:cNvPr id="317488" name="直接连接符 317487"/>
          <p:cNvSpPr/>
          <p:nvPr/>
        </p:nvSpPr>
        <p:spPr>
          <a:xfrm>
            <a:off x="2940685" y="5501005"/>
            <a:ext cx="0" cy="593725"/>
          </a:xfrm>
          <a:prstGeom prst="line">
            <a:avLst/>
          </a:prstGeom>
          <a:ln w="9525" cap="flat" cmpd="sng">
            <a:solidFill>
              <a:srgbClr val="FFFF00"/>
            </a:solidFill>
            <a:prstDash val="solid"/>
            <a:headEnd type="none" w="med" len="med"/>
            <a:tailEnd type="triangle" w="med" len="med"/>
          </a:ln>
        </p:spPr>
      </p:sp>
      <p:sp>
        <p:nvSpPr>
          <p:cNvPr id="317489" name="直接连接符 317488"/>
          <p:cNvSpPr/>
          <p:nvPr/>
        </p:nvSpPr>
        <p:spPr>
          <a:xfrm>
            <a:off x="2826385" y="5501005"/>
            <a:ext cx="0" cy="541338"/>
          </a:xfrm>
          <a:prstGeom prst="line">
            <a:avLst/>
          </a:prstGeom>
          <a:ln w="9525" cap="flat" cmpd="sng">
            <a:solidFill>
              <a:srgbClr val="FFFF00"/>
            </a:solidFill>
            <a:prstDash val="solid"/>
            <a:headEnd type="none" w="med" len="med"/>
            <a:tailEnd type="triangle" w="med" len="med"/>
          </a:ln>
        </p:spPr>
      </p:sp>
      <p:sp>
        <p:nvSpPr>
          <p:cNvPr id="317490" name="直接连接符 317489"/>
          <p:cNvSpPr/>
          <p:nvPr/>
        </p:nvSpPr>
        <p:spPr>
          <a:xfrm>
            <a:off x="3053398" y="5504180"/>
            <a:ext cx="0" cy="538163"/>
          </a:xfrm>
          <a:prstGeom prst="line">
            <a:avLst/>
          </a:prstGeom>
          <a:ln w="9525" cap="flat" cmpd="sng">
            <a:solidFill>
              <a:srgbClr val="FFFF00"/>
            </a:solidFill>
            <a:prstDash val="solid"/>
            <a:headEnd type="none" w="med" len="med"/>
            <a:tailEnd type="triangle" w="med" len="med"/>
          </a:ln>
        </p:spPr>
      </p:sp>
      <p:sp>
        <p:nvSpPr>
          <p:cNvPr id="317491" name="直接连接符 317490"/>
          <p:cNvSpPr/>
          <p:nvPr/>
        </p:nvSpPr>
        <p:spPr>
          <a:xfrm>
            <a:off x="2712085" y="5501005"/>
            <a:ext cx="0" cy="371475"/>
          </a:xfrm>
          <a:prstGeom prst="line">
            <a:avLst/>
          </a:prstGeom>
          <a:ln w="9525" cap="flat" cmpd="sng">
            <a:solidFill>
              <a:srgbClr val="FFFF00"/>
            </a:solidFill>
            <a:prstDash val="solid"/>
            <a:headEnd type="none" w="med" len="med"/>
            <a:tailEnd type="triangle" w="med" len="med"/>
          </a:ln>
        </p:spPr>
      </p:sp>
      <p:sp>
        <p:nvSpPr>
          <p:cNvPr id="317492" name="直接连接符 317491"/>
          <p:cNvSpPr/>
          <p:nvPr/>
        </p:nvSpPr>
        <p:spPr>
          <a:xfrm>
            <a:off x="3167698" y="5501005"/>
            <a:ext cx="0" cy="409575"/>
          </a:xfrm>
          <a:prstGeom prst="line">
            <a:avLst/>
          </a:prstGeom>
          <a:ln w="9525" cap="flat" cmpd="sng">
            <a:solidFill>
              <a:srgbClr val="FFFF00"/>
            </a:solidFill>
            <a:prstDash val="solid"/>
            <a:headEnd type="none" w="med" len="med"/>
            <a:tailEnd type="triangle" w="med" len="med"/>
          </a:ln>
        </p:spPr>
      </p:sp>
      <p:sp>
        <p:nvSpPr>
          <p:cNvPr id="317493" name="任意多边形 317492"/>
          <p:cNvSpPr/>
          <p:nvPr/>
        </p:nvSpPr>
        <p:spPr>
          <a:xfrm>
            <a:off x="2615248" y="5494655"/>
            <a:ext cx="0" cy="147638"/>
          </a:xfrm>
          <a:custGeom>
            <a:avLst/>
            <a:gdLst/>
            <a:ahLst/>
            <a:cxnLst/>
            <a:rect l="0" t="0" r="0" b="0"/>
            <a:pathLst>
              <a:path w="1" h="156">
                <a:moveTo>
                  <a:pt x="0" y="0"/>
                </a:moveTo>
                <a:cubicBezTo>
                  <a:pt x="0" y="65"/>
                  <a:pt x="0" y="130"/>
                  <a:pt x="0" y="156"/>
                </a:cubicBezTo>
              </a:path>
            </a:pathLst>
          </a:custGeom>
          <a:solidFill>
            <a:srgbClr val="0000CC"/>
          </a:solidFill>
          <a:ln w="9525" cap="flat" cmpd="sng">
            <a:solidFill>
              <a:srgbClr val="FFFF00"/>
            </a:solidFill>
            <a:prstDash val="solid"/>
            <a:headEnd type="none" w="med" len="med"/>
            <a:tailEnd type="none" w="med" len="med"/>
          </a:ln>
        </p:spPr>
        <p:txBody>
          <a:bodyPr/>
          <a:lstStyle/>
          <a:p>
            <a:endParaRPr lang="zh-CN" altLang="en-US"/>
          </a:p>
        </p:txBody>
      </p:sp>
      <p:sp>
        <p:nvSpPr>
          <p:cNvPr id="317494" name="直接连接符 317493"/>
          <p:cNvSpPr/>
          <p:nvPr/>
        </p:nvSpPr>
        <p:spPr>
          <a:xfrm>
            <a:off x="1478598" y="5494655"/>
            <a:ext cx="2417762" cy="0"/>
          </a:xfrm>
          <a:prstGeom prst="line">
            <a:avLst/>
          </a:prstGeom>
          <a:ln w="9525" cap="flat" cmpd="sng">
            <a:solidFill>
              <a:srgbClr val="FF0000"/>
            </a:solidFill>
            <a:prstDash val="solid"/>
            <a:headEnd type="none" w="med" len="med"/>
            <a:tailEnd type="triangle" w="med" len="med"/>
          </a:ln>
        </p:spPr>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6" name="图片 5155" descr="Poln+45"/>
          <p:cNvPicPr>
            <a:picLocks noChangeAspect="1"/>
          </p:cNvPicPr>
          <p:nvPr/>
        </p:nvPicPr>
        <p:blipFill>
          <a:blip r:embed="rId2"/>
          <a:stretch>
            <a:fillRect/>
          </a:stretch>
        </p:blipFill>
        <p:spPr>
          <a:xfrm>
            <a:off x="1447800" y="4971597"/>
            <a:ext cx="1981200" cy="1251438"/>
          </a:xfrm>
          <a:prstGeom prst="rect">
            <a:avLst/>
          </a:prstGeom>
          <a:solidFill>
            <a:srgbClr val="000000"/>
          </a:solidFill>
          <a:ln w="9525" cap="flat" cmpd="sng">
            <a:solidFill>
              <a:srgbClr val="FFFFFF"/>
            </a:solidFill>
            <a:prstDash val="solid"/>
            <a:miter/>
            <a:headEnd type="none" w="med" len="med"/>
            <a:tailEnd type="none" w="med" len="med"/>
          </a:ln>
        </p:spPr>
      </p:pic>
      <p:sp>
        <p:nvSpPr>
          <p:cNvPr id="5155" name="文本框 5154"/>
          <p:cNvSpPr txBox="1"/>
          <p:nvPr/>
        </p:nvSpPr>
        <p:spPr>
          <a:xfrm>
            <a:off x="1828800" y="4408889"/>
            <a:ext cx="1143000" cy="287655"/>
          </a:xfrm>
          <a:prstGeom prst="rect">
            <a:avLst/>
          </a:prstGeom>
          <a:noFill/>
          <a:ln w="9525">
            <a:noFill/>
          </a:ln>
        </p:spPr>
        <p:txBody>
          <a:bodyPr>
            <a:spAutoFit/>
          </a:bodyPr>
          <a:lstStyle/>
          <a:p>
            <a:pPr lvl="0" algn="l">
              <a:spcBef>
                <a:spcPct val="50000"/>
              </a:spcBef>
            </a:pPr>
            <a:r>
              <a:rPr lang="zh-CN" altLang="en-US" sz="1290" b="1" dirty="0">
                <a:solidFill>
                  <a:srgbClr val="996600"/>
                </a:solidFill>
                <a:latin typeface="Times New Roman" panose="02020603050405020304" pitchFamily="18" charset="0"/>
                <a:ea typeface="幼圆" pitchFamily="49" charset="-122"/>
              </a:rPr>
              <a:t>垂直极化</a:t>
            </a:r>
          </a:p>
        </p:txBody>
      </p:sp>
      <p:sp>
        <p:nvSpPr>
          <p:cNvPr id="5154" name="文本框 5153"/>
          <p:cNvSpPr txBox="1"/>
          <p:nvPr/>
        </p:nvSpPr>
        <p:spPr>
          <a:xfrm>
            <a:off x="762000" y="673051"/>
            <a:ext cx="7696200" cy="2225040"/>
          </a:xfrm>
          <a:prstGeom prst="rect">
            <a:avLst/>
          </a:prstGeom>
          <a:noFill/>
          <a:ln w="9525">
            <a:noFill/>
          </a:ln>
        </p:spPr>
        <p:txBody>
          <a:bodyPr>
            <a:spAutoFit/>
          </a:bodyPr>
          <a:lstStyle/>
          <a:p>
            <a:pPr lvl="0" algn="l">
              <a:spcBef>
                <a:spcPct val="50000"/>
              </a:spcBef>
            </a:pPr>
            <a:endParaRPr lang="zh-CN" altLang="en-US" sz="2000" dirty="0">
              <a:solidFill>
                <a:schemeClr val="tx1"/>
              </a:solidFill>
              <a:latin typeface="Times New Roman" panose="02020603050405020304" pitchFamily="18" charset="0"/>
              <a:ea typeface="黑体" panose="02010609060101010101" pitchFamily="2" charset="-122"/>
            </a:endParaRPr>
          </a:p>
          <a:p>
            <a:pPr lvl="0" algn="l">
              <a:spcBef>
                <a:spcPct val="50000"/>
              </a:spcBef>
            </a:pPr>
            <a:r>
              <a:rPr lang="zh-CN" altLang="en-US" sz="2000" dirty="0">
                <a:solidFill>
                  <a:schemeClr val="tx1"/>
                </a:solidFill>
                <a:latin typeface="Times New Roman" panose="02020603050405020304" pitchFamily="18" charset="0"/>
                <a:ea typeface="黑体" panose="02010609060101010101" pitchFamily="2" charset="-122"/>
              </a:rPr>
              <a:t>        下图示出了另两种单极化的情况：</a:t>
            </a:r>
            <a:r>
              <a:rPr lang="en-US" altLang="zh-CN" sz="2000" dirty="0">
                <a:solidFill>
                  <a:schemeClr val="tx1"/>
                </a:solidFill>
                <a:latin typeface="Times New Roman" panose="02020603050405020304" pitchFamily="18" charset="0"/>
                <a:ea typeface="黑体" panose="02010609060101010101" pitchFamily="2" charset="-122"/>
              </a:rPr>
              <a:t>+45° </a:t>
            </a:r>
            <a:r>
              <a:rPr lang="zh-CN" altLang="en-US" sz="2000" dirty="0">
                <a:solidFill>
                  <a:schemeClr val="tx1"/>
                </a:solidFill>
                <a:latin typeface="Times New Roman" panose="02020603050405020304" pitchFamily="18" charset="0"/>
                <a:ea typeface="黑体" panose="02010609060101010101" pitchFamily="2" charset="-122"/>
              </a:rPr>
              <a:t>极化 与 </a:t>
            </a:r>
            <a:r>
              <a:rPr lang="en-US" altLang="zh-CN" sz="2000" dirty="0">
                <a:solidFill>
                  <a:schemeClr val="tx1"/>
                </a:solidFill>
                <a:latin typeface="Times New Roman" panose="02020603050405020304" pitchFamily="18" charset="0"/>
                <a:ea typeface="黑体" panose="02010609060101010101" pitchFamily="2" charset="-122"/>
              </a:rPr>
              <a:t>-45° </a:t>
            </a:r>
            <a:r>
              <a:rPr lang="zh-CN" altLang="en-US" sz="2000" dirty="0">
                <a:solidFill>
                  <a:schemeClr val="tx1"/>
                </a:solidFill>
                <a:latin typeface="Times New Roman" panose="02020603050405020304" pitchFamily="18" charset="0"/>
                <a:ea typeface="黑体" panose="02010609060101010101" pitchFamily="2" charset="-122"/>
              </a:rPr>
              <a:t>极化，它们仅仅在特殊场合下使用。</a:t>
            </a:r>
          </a:p>
          <a:p>
            <a:pPr lvl="0" algn="l">
              <a:spcBef>
                <a:spcPct val="50000"/>
              </a:spcBef>
            </a:pPr>
            <a:r>
              <a:rPr lang="zh-CN" altLang="en-US" sz="2000" dirty="0">
                <a:solidFill>
                  <a:schemeClr val="tx1"/>
                </a:solidFill>
                <a:latin typeface="Times New Roman" panose="02020603050405020304" pitchFamily="18" charset="0"/>
                <a:ea typeface="黑体" panose="02010609060101010101" pitchFamily="2" charset="-122"/>
              </a:rPr>
              <a:t>这样，共有四种单极化了，见下图。 把垂直极化和水平极化两种极化的天线组合在一起，或者，把 </a:t>
            </a:r>
            <a:r>
              <a:rPr lang="en-US" altLang="zh-CN" sz="2000" dirty="0">
                <a:solidFill>
                  <a:schemeClr val="tx1"/>
                </a:solidFill>
                <a:latin typeface="Times New Roman" panose="02020603050405020304" pitchFamily="18" charset="0"/>
                <a:ea typeface="黑体" panose="02010609060101010101" pitchFamily="2" charset="-122"/>
              </a:rPr>
              <a:t>+45° </a:t>
            </a:r>
            <a:r>
              <a:rPr lang="zh-CN" altLang="en-US" sz="2000" dirty="0">
                <a:solidFill>
                  <a:schemeClr val="tx1"/>
                </a:solidFill>
                <a:latin typeface="Times New Roman" panose="02020603050405020304" pitchFamily="18" charset="0"/>
                <a:ea typeface="黑体" panose="02010609060101010101" pitchFamily="2" charset="-122"/>
              </a:rPr>
              <a:t>极化和 </a:t>
            </a:r>
            <a:r>
              <a:rPr lang="en-US" altLang="zh-CN" sz="2000" dirty="0">
                <a:solidFill>
                  <a:schemeClr val="tx1"/>
                </a:solidFill>
                <a:latin typeface="Times New Roman" panose="02020603050405020304" pitchFamily="18" charset="0"/>
                <a:ea typeface="黑体" panose="02010609060101010101" pitchFamily="2" charset="-122"/>
              </a:rPr>
              <a:t>-45° </a:t>
            </a:r>
            <a:r>
              <a:rPr lang="zh-CN" altLang="en-US" sz="2000" dirty="0">
                <a:solidFill>
                  <a:schemeClr val="tx1"/>
                </a:solidFill>
                <a:latin typeface="Times New Roman" panose="02020603050405020304" pitchFamily="18" charset="0"/>
                <a:ea typeface="黑体" panose="02010609060101010101" pitchFamily="2" charset="-122"/>
              </a:rPr>
              <a:t>极化两种极化的天线组合在一起，就构成了一种新的天线</a:t>
            </a:r>
            <a:r>
              <a:rPr lang="en-US" altLang="zh-CN" sz="2000" dirty="0">
                <a:solidFill>
                  <a:schemeClr val="tx1"/>
                </a:solidFill>
                <a:latin typeface="Times New Roman" panose="02020603050405020304" pitchFamily="18" charset="0"/>
                <a:ea typeface="黑体" panose="02010609060101010101" pitchFamily="2" charset="-122"/>
              </a:rPr>
              <a:t>---</a:t>
            </a:r>
            <a:r>
              <a:rPr lang="zh-CN" altLang="en-US" sz="2000" dirty="0">
                <a:solidFill>
                  <a:schemeClr val="tx1"/>
                </a:solidFill>
                <a:latin typeface="Times New Roman" panose="02020603050405020304" pitchFamily="18" charset="0"/>
                <a:ea typeface="黑体" panose="02010609060101010101" pitchFamily="2" charset="-122"/>
              </a:rPr>
              <a:t>双极化天线。</a:t>
            </a:r>
          </a:p>
        </p:txBody>
      </p:sp>
      <p:pic>
        <p:nvPicPr>
          <p:cNvPr id="5153" name="图片 5152" descr="PolnVert"/>
          <p:cNvPicPr>
            <a:picLocks noChangeAspect="1"/>
          </p:cNvPicPr>
          <p:nvPr/>
        </p:nvPicPr>
        <p:blipFill>
          <a:blip r:embed="rId3"/>
          <a:stretch>
            <a:fillRect/>
          </a:stretch>
        </p:blipFill>
        <p:spPr>
          <a:xfrm>
            <a:off x="1447800" y="3144213"/>
            <a:ext cx="1981200" cy="1311520"/>
          </a:xfrm>
          <a:prstGeom prst="rect">
            <a:avLst/>
          </a:prstGeom>
          <a:noFill/>
          <a:ln w="9525">
            <a:noFill/>
          </a:ln>
        </p:spPr>
      </p:pic>
      <p:pic>
        <p:nvPicPr>
          <p:cNvPr id="5152" name="图片 5151" descr="PolnHoriz"/>
          <p:cNvPicPr>
            <a:picLocks noChangeAspect="1"/>
          </p:cNvPicPr>
          <p:nvPr/>
        </p:nvPicPr>
        <p:blipFill>
          <a:blip r:embed="rId4"/>
          <a:stretch>
            <a:fillRect/>
          </a:stretch>
        </p:blipFill>
        <p:spPr>
          <a:xfrm>
            <a:off x="5105400" y="3144213"/>
            <a:ext cx="1981200" cy="1311520"/>
          </a:xfrm>
          <a:prstGeom prst="rect">
            <a:avLst/>
          </a:prstGeom>
          <a:noFill/>
          <a:ln w="9525">
            <a:noFill/>
          </a:ln>
        </p:spPr>
      </p:pic>
      <p:pic>
        <p:nvPicPr>
          <p:cNvPr id="5151" name="图片 5150" descr="Poln-45"/>
          <p:cNvPicPr>
            <a:picLocks noChangeAspect="1"/>
          </p:cNvPicPr>
          <p:nvPr/>
        </p:nvPicPr>
        <p:blipFill>
          <a:blip r:embed="rId5"/>
          <a:stretch>
            <a:fillRect/>
          </a:stretch>
        </p:blipFill>
        <p:spPr>
          <a:xfrm>
            <a:off x="4724400" y="4971597"/>
            <a:ext cx="2133600" cy="1219200"/>
          </a:xfrm>
          <a:prstGeom prst="rect">
            <a:avLst/>
          </a:prstGeom>
          <a:noFill/>
          <a:ln w="9525">
            <a:noFill/>
          </a:ln>
        </p:spPr>
      </p:pic>
      <p:sp>
        <p:nvSpPr>
          <p:cNvPr id="5149" name="文本框 5148"/>
          <p:cNvSpPr txBox="1"/>
          <p:nvPr/>
        </p:nvSpPr>
        <p:spPr>
          <a:xfrm>
            <a:off x="5486400" y="4408889"/>
            <a:ext cx="1143000" cy="287655"/>
          </a:xfrm>
          <a:prstGeom prst="rect">
            <a:avLst/>
          </a:prstGeom>
          <a:noFill/>
          <a:ln w="9525">
            <a:noFill/>
          </a:ln>
        </p:spPr>
        <p:txBody>
          <a:bodyPr>
            <a:spAutoFit/>
          </a:bodyPr>
          <a:lstStyle/>
          <a:p>
            <a:pPr lvl="0" algn="l">
              <a:spcBef>
                <a:spcPct val="50000"/>
              </a:spcBef>
            </a:pPr>
            <a:r>
              <a:rPr lang="zh-CN" altLang="en-US" sz="1290" b="1" dirty="0">
                <a:solidFill>
                  <a:srgbClr val="996600"/>
                </a:solidFill>
                <a:latin typeface="Times New Roman" panose="02020603050405020304" pitchFamily="18" charset="0"/>
                <a:ea typeface="幼圆" pitchFamily="49" charset="-122"/>
              </a:rPr>
              <a:t>水平极化</a:t>
            </a:r>
          </a:p>
        </p:txBody>
      </p:sp>
      <p:sp>
        <p:nvSpPr>
          <p:cNvPr id="5148" name="文本框 5147"/>
          <p:cNvSpPr txBox="1"/>
          <p:nvPr/>
        </p:nvSpPr>
        <p:spPr>
          <a:xfrm>
            <a:off x="1828800" y="6237689"/>
            <a:ext cx="1143000" cy="287655"/>
          </a:xfrm>
          <a:prstGeom prst="rect">
            <a:avLst/>
          </a:prstGeom>
          <a:noFill/>
          <a:ln w="9525">
            <a:noFill/>
          </a:ln>
        </p:spPr>
        <p:txBody>
          <a:bodyPr>
            <a:spAutoFit/>
          </a:bodyPr>
          <a:lstStyle/>
          <a:p>
            <a:pPr lvl="0" algn="l">
              <a:spcBef>
                <a:spcPct val="50000"/>
              </a:spcBef>
            </a:pPr>
            <a:r>
              <a:rPr lang="en-US" altLang="zh-CN" sz="1290" b="1">
                <a:solidFill>
                  <a:srgbClr val="996600"/>
                </a:solidFill>
                <a:latin typeface="Times New Roman" panose="02020603050405020304" pitchFamily="18" charset="0"/>
                <a:ea typeface="幼圆" pitchFamily="49" charset="-122"/>
              </a:rPr>
              <a:t>+45</a:t>
            </a:r>
            <a:r>
              <a:rPr lang="en-US" altLang="zh-CN" sz="1290" b="1">
                <a:solidFill>
                  <a:srgbClr val="996600"/>
                </a:solidFill>
                <a:latin typeface="Times New Roman" panose="02020603050405020304" pitchFamily="18" charset="0"/>
                <a:ea typeface="Times New Roman" panose="02020603050405020304" pitchFamily="18" charset="0"/>
              </a:rPr>
              <a:t>°</a:t>
            </a:r>
            <a:r>
              <a:rPr lang="en-US" altLang="zh-CN" sz="1290" b="1" dirty="0">
                <a:solidFill>
                  <a:srgbClr val="996600"/>
                </a:solidFill>
                <a:latin typeface="Times New Roman" panose="02020603050405020304" pitchFamily="18" charset="0"/>
                <a:ea typeface="幼圆" pitchFamily="49" charset="-122"/>
              </a:rPr>
              <a:t> </a:t>
            </a:r>
            <a:r>
              <a:rPr lang="zh-CN" altLang="en-US" sz="1290" b="1" dirty="0">
                <a:solidFill>
                  <a:srgbClr val="996600"/>
                </a:solidFill>
                <a:latin typeface="Times New Roman" panose="02020603050405020304" pitchFamily="18" charset="0"/>
                <a:ea typeface="幼圆" pitchFamily="49" charset="-122"/>
              </a:rPr>
              <a:t>极化</a:t>
            </a:r>
          </a:p>
        </p:txBody>
      </p:sp>
      <p:sp>
        <p:nvSpPr>
          <p:cNvPr id="5147" name="文本框 5146"/>
          <p:cNvSpPr txBox="1"/>
          <p:nvPr/>
        </p:nvSpPr>
        <p:spPr>
          <a:xfrm>
            <a:off x="5334000" y="6237689"/>
            <a:ext cx="1143000" cy="287655"/>
          </a:xfrm>
          <a:prstGeom prst="rect">
            <a:avLst/>
          </a:prstGeom>
          <a:noFill/>
          <a:ln w="9525">
            <a:noFill/>
          </a:ln>
        </p:spPr>
        <p:txBody>
          <a:bodyPr>
            <a:spAutoFit/>
          </a:bodyPr>
          <a:lstStyle/>
          <a:p>
            <a:pPr lvl="0" algn="l">
              <a:spcBef>
                <a:spcPct val="50000"/>
              </a:spcBef>
            </a:pPr>
            <a:r>
              <a:rPr lang="en-US" altLang="zh-CN" sz="1290" b="1">
                <a:solidFill>
                  <a:srgbClr val="996600"/>
                </a:solidFill>
                <a:latin typeface="Times New Roman" panose="02020603050405020304" pitchFamily="18" charset="0"/>
                <a:ea typeface="幼圆" pitchFamily="49" charset="-122"/>
              </a:rPr>
              <a:t>-45</a:t>
            </a:r>
            <a:r>
              <a:rPr lang="en-US" altLang="zh-CN" sz="1290" b="1">
                <a:solidFill>
                  <a:srgbClr val="996600"/>
                </a:solidFill>
                <a:latin typeface="Times New Roman" panose="02020603050405020304" pitchFamily="18" charset="0"/>
                <a:ea typeface="Times New Roman" panose="02020603050405020304" pitchFamily="18" charset="0"/>
              </a:rPr>
              <a:t>°</a:t>
            </a:r>
            <a:r>
              <a:rPr lang="en-US" altLang="zh-CN" sz="1290" b="1" dirty="0">
                <a:solidFill>
                  <a:srgbClr val="996600"/>
                </a:solidFill>
                <a:latin typeface="Times New Roman" panose="02020603050405020304" pitchFamily="18" charset="0"/>
                <a:ea typeface="幼圆" pitchFamily="49" charset="-122"/>
              </a:rPr>
              <a:t> </a:t>
            </a:r>
            <a:r>
              <a:rPr lang="zh-CN" altLang="en-US" sz="1290" b="1" dirty="0">
                <a:solidFill>
                  <a:srgbClr val="996600"/>
                </a:solidFill>
                <a:latin typeface="Times New Roman" panose="02020603050405020304" pitchFamily="18" charset="0"/>
                <a:ea typeface="幼圆" pitchFamily="49" charset="-122"/>
              </a:rPr>
              <a:t>极化</a:t>
            </a:r>
          </a:p>
        </p:txBody>
      </p:sp>
      <p:sp>
        <p:nvSpPr>
          <p:cNvPr id="5146" name="直接连接符 5145"/>
          <p:cNvSpPr/>
          <p:nvPr/>
        </p:nvSpPr>
        <p:spPr>
          <a:xfrm flipV="1">
            <a:off x="2286000" y="3494489"/>
            <a:ext cx="0" cy="281354"/>
          </a:xfrm>
          <a:prstGeom prst="line">
            <a:avLst/>
          </a:prstGeom>
          <a:ln w="9525" cap="flat" cmpd="sng">
            <a:solidFill>
              <a:srgbClr val="FF0000"/>
            </a:solidFill>
            <a:prstDash val="solid"/>
            <a:headEnd type="none" w="med" len="med"/>
            <a:tailEnd type="triangle" w="sm" len="lg"/>
          </a:ln>
        </p:spPr>
      </p:sp>
      <p:grpSp>
        <p:nvGrpSpPr>
          <p:cNvPr id="5141" name="组合 5140"/>
          <p:cNvGrpSpPr/>
          <p:nvPr/>
        </p:nvGrpSpPr>
        <p:grpSpPr>
          <a:xfrm>
            <a:off x="2171700" y="3248305"/>
            <a:ext cx="247135" cy="218342"/>
            <a:chOff x="1424" y="1612"/>
            <a:chExt cx="156" cy="149"/>
          </a:xfrm>
        </p:grpSpPr>
        <p:sp>
          <p:nvSpPr>
            <p:cNvPr id="5145" name="文本框 5144"/>
            <p:cNvSpPr txBox="1"/>
            <p:nvPr/>
          </p:nvSpPr>
          <p:spPr>
            <a:xfrm>
              <a:off x="1424" y="1612"/>
              <a:ext cx="156" cy="149"/>
            </a:xfrm>
            <a:prstGeom prst="rect">
              <a:avLst/>
            </a:prstGeom>
            <a:noFill/>
            <a:ln w="9525">
              <a:noFill/>
            </a:ln>
          </p:spPr>
          <p:txBody>
            <a:bodyPr wrap="none" anchor="t">
              <a:spAutoFit/>
            </a:bodyPr>
            <a:lstStyle/>
            <a:p>
              <a:pPr lvl="0" algn="l"/>
              <a:r>
                <a:rPr lang="en-US" altLang="zh-CN" sz="830">
                  <a:solidFill>
                    <a:srgbClr val="FF3300"/>
                  </a:solidFill>
                  <a:latin typeface="Times New Roman" panose="02020603050405020304" pitchFamily="18" charset="0"/>
                  <a:ea typeface="宋体" panose="02010600030101010101" pitchFamily="2" charset="-122"/>
                </a:rPr>
                <a:t>E</a:t>
              </a:r>
            </a:p>
          </p:txBody>
        </p:sp>
        <p:grpSp>
          <p:nvGrpSpPr>
            <p:cNvPr id="5142" name="组合 5141"/>
            <p:cNvGrpSpPr/>
            <p:nvPr/>
          </p:nvGrpSpPr>
          <p:grpSpPr>
            <a:xfrm>
              <a:off x="1480" y="1634"/>
              <a:ext cx="48" cy="12"/>
              <a:chOff x="1480" y="1634"/>
              <a:chExt cx="48" cy="12"/>
            </a:xfrm>
          </p:grpSpPr>
          <p:sp>
            <p:nvSpPr>
              <p:cNvPr id="5144" name="直接连接符 5143"/>
              <p:cNvSpPr/>
              <p:nvPr/>
            </p:nvSpPr>
            <p:spPr>
              <a:xfrm>
                <a:off x="1480" y="1646"/>
                <a:ext cx="48" cy="0"/>
              </a:xfrm>
              <a:prstGeom prst="line">
                <a:avLst/>
              </a:prstGeom>
              <a:ln w="9525" cap="flat" cmpd="sng">
                <a:solidFill>
                  <a:srgbClr val="FF0000"/>
                </a:solidFill>
                <a:prstDash val="solid"/>
                <a:headEnd type="none" w="med" len="med"/>
                <a:tailEnd type="none" w="med" len="med"/>
              </a:ln>
            </p:spPr>
          </p:sp>
          <p:sp>
            <p:nvSpPr>
              <p:cNvPr id="5143" name="直接连接符 5142"/>
              <p:cNvSpPr/>
              <p:nvPr/>
            </p:nvSpPr>
            <p:spPr>
              <a:xfrm flipH="1" flipV="1">
                <a:off x="1506" y="1634"/>
                <a:ext cx="22" cy="11"/>
              </a:xfrm>
              <a:prstGeom prst="line">
                <a:avLst/>
              </a:prstGeom>
              <a:ln w="9525" cap="flat" cmpd="sng">
                <a:solidFill>
                  <a:srgbClr val="FF0000"/>
                </a:solidFill>
                <a:prstDash val="solid"/>
                <a:headEnd type="none" w="med" len="med"/>
                <a:tailEnd type="none" w="med" len="med"/>
              </a:ln>
            </p:spPr>
          </p:sp>
        </p:grpSp>
      </p:grpSp>
      <p:grpSp>
        <p:nvGrpSpPr>
          <p:cNvPr id="5136" name="组合 5135"/>
          <p:cNvGrpSpPr/>
          <p:nvPr/>
        </p:nvGrpSpPr>
        <p:grpSpPr>
          <a:xfrm>
            <a:off x="1905000" y="5182612"/>
            <a:ext cx="247135" cy="218342"/>
            <a:chOff x="1424" y="1612"/>
            <a:chExt cx="156" cy="149"/>
          </a:xfrm>
        </p:grpSpPr>
        <p:sp>
          <p:nvSpPr>
            <p:cNvPr id="5140" name="文本框 5139"/>
            <p:cNvSpPr txBox="1"/>
            <p:nvPr/>
          </p:nvSpPr>
          <p:spPr>
            <a:xfrm>
              <a:off x="1424" y="1612"/>
              <a:ext cx="156" cy="149"/>
            </a:xfrm>
            <a:prstGeom prst="rect">
              <a:avLst/>
            </a:prstGeom>
            <a:noFill/>
            <a:ln w="9525">
              <a:noFill/>
            </a:ln>
          </p:spPr>
          <p:txBody>
            <a:bodyPr wrap="none" anchor="t">
              <a:spAutoFit/>
            </a:bodyPr>
            <a:lstStyle/>
            <a:p>
              <a:pPr lvl="0" algn="l"/>
              <a:r>
                <a:rPr lang="en-US" altLang="zh-CN" sz="830">
                  <a:solidFill>
                    <a:srgbClr val="FF3300"/>
                  </a:solidFill>
                  <a:latin typeface="Times New Roman" panose="02020603050405020304" pitchFamily="18" charset="0"/>
                  <a:ea typeface="宋体" panose="02010600030101010101" pitchFamily="2" charset="-122"/>
                </a:rPr>
                <a:t>E</a:t>
              </a:r>
            </a:p>
          </p:txBody>
        </p:sp>
        <p:grpSp>
          <p:nvGrpSpPr>
            <p:cNvPr id="5137" name="组合 5136"/>
            <p:cNvGrpSpPr/>
            <p:nvPr/>
          </p:nvGrpSpPr>
          <p:grpSpPr>
            <a:xfrm>
              <a:off x="1480" y="1634"/>
              <a:ext cx="48" cy="12"/>
              <a:chOff x="1480" y="1634"/>
              <a:chExt cx="48" cy="12"/>
            </a:xfrm>
          </p:grpSpPr>
          <p:sp>
            <p:nvSpPr>
              <p:cNvPr id="5139" name="直接连接符 5138"/>
              <p:cNvSpPr/>
              <p:nvPr/>
            </p:nvSpPr>
            <p:spPr>
              <a:xfrm>
                <a:off x="1480" y="1646"/>
                <a:ext cx="48" cy="0"/>
              </a:xfrm>
              <a:prstGeom prst="line">
                <a:avLst/>
              </a:prstGeom>
              <a:ln w="9525" cap="flat" cmpd="sng">
                <a:solidFill>
                  <a:srgbClr val="FF0000"/>
                </a:solidFill>
                <a:prstDash val="solid"/>
                <a:headEnd type="none" w="med" len="med"/>
                <a:tailEnd type="none" w="med" len="med"/>
              </a:ln>
            </p:spPr>
          </p:sp>
          <p:sp>
            <p:nvSpPr>
              <p:cNvPr id="5138" name="直接连接符 5137"/>
              <p:cNvSpPr/>
              <p:nvPr/>
            </p:nvSpPr>
            <p:spPr>
              <a:xfrm flipH="1" flipV="1">
                <a:off x="1506" y="1634"/>
                <a:ext cx="22" cy="11"/>
              </a:xfrm>
              <a:prstGeom prst="line">
                <a:avLst/>
              </a:prstGeom>
              <a:ln w="9525" cap="flat" cmpd="sng">
                <a:solidFill>
                  <a:srgbClr val="FF0000"/>
                </a:solidFill>
                <a:prstDash val="solid"/>
                <a:headEnd type="none" w="med" len="med"/>
                <a:tailEnd type="none" w="med" len="med"/>
              </a:ln>
            </p:spPr>
          </p:sp>
        </p:grpSp>
      </p:grpSp>
      <p:sp>
        <p:nvSpPr>
          <p:cNvPr id="5135" name="直接连接符 5134"/>
          <p:cNvSpPr/>
          <p:nvPr/>
        </p:nvSpPr>
        <p:spPr>
          <a:xfrm rot="3600000" flipV="1">
            <a:off x="6311412" y="3471043"/>
            <a:ext cx="0" cy="304800"/>
          </a:xfrm>
          <a:prstGeom prst="line">
            <a:avLst/>
          </a:prstGeom>
          <a:ln w="9525" cap="flat" cmpd="sng">
            <a:solidFill>
              <a:srgbClr val="FF0000"/>
            </a:solidFill>
            <a:prstDash val="solid"/>
            <a:headEnd type="none" w="med" len="med"/>
            <a:tailEnd type="triangle" w="sm" len="lg"/>
          </a:ln>
        </p:spPr>
      </p:sp>
      <p:sp>
        <p:nvSpPr>
          <p:cNvPr id="5134" name="直接连接符 5133"/>
          <p:cNvSpPr/>
          <p:nvPr/>
        </p:nvSpPr>
        <p:spPr>
          <a:xfrm rot="18000000" flipV="1">
            <a:off x="2133600" y="5387766"/>
            <a:ext cx="0" cy="152400"/>
          </a:xfrm>
          <a:prstGeom prst="line">
            <a:avLst/>
          </a:prstGeom>
          <a:ln w="9525" cap="flat" cmpd="sng">
            <a:solidFill>
              <a:srgbClr val="FF0000"/>
            </a:solidFill>
            <a:prstDash val="solid"/>
            <a:headEnd type="none" w="med" len="med"/>
            <a:tailEnd type="triangle" w="sm" len="sm"/>
          </a:ln>
        </p:spPr>
      </p:sp>
      <p:sp>
        <p:nvSpPr>
          <p:cNvPr id="5133" name="直接连接符 5132"/>
          <p:cNvSpPr/>
          <p:nvPr/>
        </p:nvSpPr>
        <p:spPr>
          <a:xfrm rot="1800000" flipV="1">
            <a:off x="5600700" y="5358458"/>
            <a:ext cx="0" cy="281354"/>
          </a:xfrm>
          <a:prstGeom prst="line">
            <a:avLst/>
          </a:prstGeom>
          <a:ln w="9525" cap="flat" cmpd="sng">
            <a:solidFill>
              <a:srgbClr val="FF0000"/>
            </a:solidFill>
            <a:prstDash val="solid"/>
            <a:headEnd type="none" w="med" len="med"/>
            <a:tailEnd type="triangle" w="sm" len="lg"/>
          </a:ln>
        </p:spPr>
      </p:sp>
      <p:grpSp>
        <p:nvGrpSpPr>
          <p:cNvPr id="5128" name="组合 5127"/>
          <p:cNvGrpSpPr/>
          <p:nvPr/>
        </p:nvGrpSpPr>
        <p:grpSpPr>
          <a:xfrm>
            <a:off x="5638800" y="5182612"/>
            <a:ext cx="247135" cy="218342"/>
            <a:chOff x="1424" y="1612"/>
            <a:chExt cx="156" cy="149"/>
          </a:xfrm>
        </p:grpSpPr>
        <p:sp>
          <p:nvSpPr>
            <p:cNvPr id="5132" name="文本框 5131"/>
            <p:cNvSpPr txBox="1"/>
            <p:nvPr/>
          </p:nvSpPr>
          <p:spPr>
            <a:xfrm>
              <a:off x="1424" y="1612"/>
              <a:ext cx="156" cy="149"/>
            </a:xfrm>
            <a:prstGeom prst="rect">
              <a:avLst/>
            </a:prstGeom>
            <a:noFill/>
            <a:ln w="9525">
              <a:noFill/>
            </a:ln>
          </p:spPr>
          <p:txBody>
            <a:bodyPr wrap="none" anchor="t">
              <a:spAutoFit/>
            </a:bodyPr>
            <a:lstStyle/>
            <a:p>
              <a:pPr lvl="0" algn="l"/>
              <a:r>
                <a:rPr lang="en-US" altLang="zh-CN" sz="830">
                  <a:solidFill>
                    <a:srgbClr val="FF3300"/>
                  </a:solidFill>
                  <a:latin typeface="Times New Roman" panose="02020603050405020304" pitchFamily="18" charset="0"/>
                  <a:ea typeface="宋体" panose="02010600030101010101" pitchFamily="2" charset="-122"/>
                </a:rPr>
                <a:t>E</a:t>
              </a:r>
            </a:p>
          </p:txBody>
        </p:sp>
        <p:grpSp>
          <p:nvGrpSpPr>
            <p:cNvPr id="5129" name="组合 5128"/>
            <p:cNvGrpSpPr/>
            <p:nvPr/>
          </p:nvGrpSpPr>
          <p:grpSpPr>
            <a:xfrm>
              <a:off x="1480" y="1634"/>
              <a:ext cx="48" cy="12"/>
              <a:chOff x="1480" y="1634"/>
              <a:chExt cx="48" cy="12"/>
            </a:xfrm>
          </p:grpSpPr>
          <p:sp>
            <p:nvSpPr>
              <p:cNvPr id="5131" name="直接连接符 5130"/>
              <p:cNvSpPr/>
              <p:nvPr/>
            </p:nvSpPr>
            <p:spPr>
              <a:xfrm>
                <a:off x="1480" y="1646"/>
                <a:ext cx="48" cy="0"/>
              </a:xfrm>
              <a:prstGeom prst="line">
                <a:avLst/>
              </a:prstGeom>
              <a:ln w="9525" cap="flat" cmpd="sng">
                <a:solidFill>
                  <a:srgbClr val="FF0000"/>
                </a:solidFill>
                <a:prstDash val="solid"/>
                <a:headEnd type="none" w="med" len="med"/>
                <a:tailEnd type="none" w="med" len="med"/>
              </a:ln>
            </p:spPr>
          </p:sp>
          <p:sp>
            <p:nvSpPr>
              <p:cNvPr id="5130" name="直接连接符 5129"/>
              <p:cNvSpPr/>
              <p:nvPr/>
            </p:nvSpPr>
            <p:spPr>
              <a:xfrm flipH="1" flipV="1">
                <a:off x="1506" y="1634"/>
                <a:ext cx="22" cy="11"/>
              </a:xfrm>
              <a:prstGeom prst="line">
                <a:avLst/>
              </a:prstGeom>
              <a:ln w="9525" cap="flat" cmpd="sng">
                <a:solidFill>
                  <a:srgbClr val="FF0000"/>
                </a:solidFill>
                <a:prstDash val="solid"/>
                <a:headEnd type="none" w="med" len="med"/>
                <a:tailEnd type="none" w="med" len="med"/>
              </a:ln>
            </p:spPr>
          </p:sp>
        </p:grpSp>
      </p:grpSp>
      <p:grpSp>
        <p:nvGrpSpPr>
          <p:cNvPr id="5123" name="组合 5122"/>
          <p:cNvGrpSpPr/>
          <p:nvPr/>
        </p:nvGrpSpPr>
        <p:grpSpPr>
          <a:xfrm>
            <a:off x="6477000" y="3353812"/>
            <a:ext cx="247135" cy="218342"/>
            <a:chOff x="1424" y="1612"/>
            <a:chExt cx="156" cy="149"/>
          </a:xfrm>
        </p:grpSpPr>
        <p:sp>
          <p:nvSpPr>
            <p:cNvPr id="5127" name="文本框 5126"/>
            <p:cNvSpPr txBox="1"/>
            <p:nvPr/>
          </p:nvSpPr>
          <p:spPr>
            <a:xfrm>
              <a:off x="1424" y="1612"/>
              <a:ext cx="156" cy="149"/>
            </a:xfrm>
            <a:prstGeom prst="rect">
              <a:avLst/>
            </a:prstGeom>
            <a:noFill/>
            <a:ln w="9525">
              <a:noFill/>
            </a:ln>
          </p:spPr>
          <p:txBody>
            <a:bodyPr wrap="none" anchor="t">
              <a:spAutoFit/>
            </a:bodyPr>
            <a:lstStyle/>
            <a:p>
              <a:pPr lvl="0" algn="l"/>
              <a:r>
                <a:rPr lang="en-US" altLang="zh-CN" sz="830">
                  <a:solidFill>
                    <a:srgbClr val="FF3300"/>
                  </a:solidFill>
                  <a:latin typeface="Times New Roman" panose="02020603050405020304" pitchFamily="18" charset="0"/>
                  <a:ea typeface="宋体" panose="02010600030101010101" pitchFamily="2" charset="-122"/>
                </a:rPr>
                <a:t>E</a:t>
              </a:r>
            </a:p>
          </p:txBody>
        </p:sp>
        <p:grpSp>
          <p:nvGrpSpPr>
            <p:cNvPr id="5124" name="组合 5123"/>
            <p:cNvGrpSpPr/>
            <p:nvPr/>
          </p:nvGrpSpPr>
          <p:grpSpPr>
            <a:xfrm>
              <a:off x="1480" y="1634"/>
              <a:ext cx="48" cy="12"/>
              <a:chOff x="1480" y="1634"/>
              <a:chExt cx="48" cy="12"/>
            </a:xfrm>
          </p:grpSpPr>
          <p:sp>
            <p:nvSpPr>
              <p:cNvPr id="5126" name="直接连接符 5125"/>
              <p:cNvSpPr/>
              <p:nvPr/>
            </p:nvSpPr>
            <p:spPr>
              <a:xfrm>
                <a:off x="1480" y="1646"/>
                <a:ext cx="48" cy="0"/>
              </a:xfrm>
              <a:prstGeom prst="line">
                <a:avLst/>
              </a:prstGeom>
              <a:ln w="9525" cap="flat" cmpd="sng">
                <a:solidFill>
                  <a:srgbClr val="FF0000"/>
                </a:solidFill>
                <a:prstDash val="solid"/>
                <a:headEnd type="none" w="med" len="med"/>
                <a:tailEnd type="none" w="med" len="med"/>
              </a:ln>
            </p:spPr>
          </p:sp>
          <p:sp>
            <p:nvSpPr>
              <p:cNvPr id="5125" name="直接连接符 5124"/>
              <p:cNvSpPr/>
              <p:nvPr/>
            </p:nvSpPr>
            <p:spPr>
              <a:xfrm flipH="1" flipV="1">
                <a:off x="1506" y="1634"/>
                <a:ext cx="22" cy="11"/>
              </a:xfrm>
              <a:prstGeom prst="line">
                <a:avLst/>
              </a:prstGeom>
              <a:ln w="9525" cap="flat" cmpd="sng">
                <a:solidFill>
                  <a:srgbClr val="FF0000"/>
                </a:solidFill>
                <a:prstDash val="solid"/>
                <a:headEnd type="none" w="med" len="med"/>
                <a:tailEnd type="none" w="med" len="med"/>
              </a:ln>
            </p:spPr>
          </p:sp>
        </p:grpSp>
      </p:grpSp>
      <p:sp>
        <p:nvSpPr>
          <p:cNvPr id="5122" name="标题 5121"/>
          <p:cNvSpPr>
            <a:spLocks noGrp="1"/>
          </p:cNvSpPr>
          <p:nvPr>
            <p:ph type="title"/>
          </p:nvPr>
        </p:nvSpPr>
        <p:spPr>
          <a:xfrm>
            <a:off x="457200" y="493396"/>
            <a:ext cx="8229600" cy="186103"/>
          </a:xfrm>
          <a:prstGeom prst="rect">
            <a:avLst/>
          </a:prstGeom>
          <a:noFill/>
          <a:ln w="9525">
            <a:noFill/>
          </a:ln>
        </p:spPr>
        <p:txBody>
          <a:bodyPr/>
          <a:lstStyle/>
          <a:p>
            <a:pPr lvl="0" algn="l"/>
            <a:r>
              <a:rPr lang="en-US" altLang="zh-CN" sz="2400" b="1" dirty="0">
                <a:solidFill>
                  <a:srgbClr val="800080"/>
                </a:solidFill>
                <a:latin typeface="Times New Roman" panose="02020603050405020304" pitchFamily="18" charset="0"/>
                <a:ea typeface="黑体" panose="02010609060101010101" pitchFamily="2" charset="-122"/>
                <a:sym typeface="+mn-ea"/>
              </a:rPr>
              <a:t> </a:t>
            </a:r>
            <a:r>
              <a:rPr lang="zh-CN" altLang="en-US" sz="4400" dirty="0">
                <a:sym typeface="+mn-ea"/>
              </a:rPr>
              <a:t>双极化天线</a:t>
            </a:r>
            <a:endParaRPr lang="zh-CN" altLang="en-US" sz="4400"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8" name="矩形 6157"/>
          <p:cNvSpPr/>
          <p:nvPr/>
        </p:nvSpPr>
        <p:spPr>
          <a:xfrm>
            <a:off x="4876800" y="2444262"/>
            <a:ext cx="3124200" cy="3516923"/>
          </a:xfrm>
          <a:prstGeom prst="rect">
            <a:avLst/>
          </a:prstGeom>
          <a:solidFill>
            <a:schemeClr val="bg1"/>
          </a:solidFill>
          <a:ln w="9525" cap="flat" cmpd="sng">
            <a:solidFill>
              <a:schemeClr val="tx1"/>
            </a:solidFill>
            <a:prstDash val="solid"/>
            <a:miter/>
            <a:headEnd type="none" w="med" len="med"/>
            <a:tailEnd type="none" w="med" len="med"/>
          </a:ln>
        </p:spPr>
        <p:txBody>
          <a:bodyPr/>
          <a:lstStyle/>
          <a:p>
            <a:endParaRPr lang="zh-CN" altLang="en-US" sz="100"/>
          </a:p>
        </p:txBody>
      </p:sp>
      <p:sp>
        <p:nvSpPr>
          <p:cNvPr id="6157" name="矩形 6156"/>
          <p:cNvSpPr/>
          <p:nvPr/>
        </p:nvSpPr>
        <p:spPr>
          <a:xfrm>
            <a:off x="762000" y="2444262"/>
            <a:ext cx="3124200" cy="3516923"/>
          </a:xfrm>
          <a:prstGeom prst="rect">
            <a:avLst/>
          </a:prstGeom>
          <a:solidFill>
            <a:schemeClr val="bg1"/>
          </a:solidFill>
          <a:ln w="9525" cap="flat" cmpd="sng">
            <a:solidFill>
              <a:schemeClr val="tx1"/>
            </a:solidFill>
            <a:prstDash val="solid"/>
            <a:miter/>
            <a:headEnd type="none" w="med" len="med"/>
            <a:tailEnd type="none" w="med" len="med"/>
          </a:ln>
        </p:spPr>
        <p:txBody>
          <a:bodyPr/>
          <a:lstStyle/>
          <a:p>
            <a:endParaRPr lang="zh-CN" altLang="en-US" sz="100"/>
          </a:p>
        </p:txBody>
      </p:sp>
      <p:sp>
        <p:nvSpPr>
          <p:cNvPr id="6156" name="文本框 6155"/>
          <p:cNvSpPr txBox="1"/>
          <p:nvPr/>
        </p:nvSpPr>
        <p:spPr>
          <a:xfrm>
            <a:off x="685800" y="319942"/>
            <a:ext cx="7696200" cy="1920240"/>
          </a:xfrm>
          <a:prstGeom prst="rect">
            <a:avLst/>
          </a:prstGeom>
          <a:noFill/>
          <a:ln w="9525">
            <a:noFill/>
          </a:ln>
        </p:spPr>
        <p:txBody>
          <a:bodyPr>
            <a:spAutoFit/>
          </a:bodyPr>
          <a:lstStyle/>
          <a:p>
            <a:pPr lvl="0" algn="l">
              <a:spcBef>
                <a:spcPct val="50000"/>
              </a:spcBef>
            </a:pPr>
            <a:endParaRPr lang="en-US" altLang="zh-CN" sz="2000" dirty="0">
              <a:solidFill>
                <a:schemeClr val="tx1"/>
              </a:solidFill>
              <a:latin typeface="Times New Roman" panose="02020603050405020304" pitchFamily="18" charset="0"/>
              <a:ea typeface="幼圆" pitchFamily="49" charset="-122"/>
            </a:endParaRPr>
          </a:p>
          <a:p>
            <a:pPr lvl="0" algn="l">
              <a:spcBef>
                <a:spcPct val="50000"/>
              </a:spcBef>
            </a:pPr>
            <a:r>
              <a:rPr lang="en-US" altLang="zh-CN" sz="2000" dirty="0">
                <a:solidFill>
                  <a:schemeClr val="tx1"/>
                </a:solidFill>
                <a:latin typeface="Times New Roman" panose="02020603050405020304" pitchFamily="18" charset="0"/>
                <a:ea typeface="幼圆" pitchFamily="49" charset="-122"/>
              </a:rPr>
              <a:t>       </a:t>
            </a:r>
            <a:r>
              <a:rPr lang="zh-CN" altLang="en-US" sz="2000" dirty="0">
                <a:solidFill>
                  <a:schemeClr val="tx1"/>
                </a:solidFill>
                <a:latin typeface="Times New Roman" panose="02020603050405020304" pitchFamily="18" charset="0"/>
                <a:ea typeface="黑体" panose="02010609060101010101" pitchFamily="2" charset="-122"/>
              </a:rPr>
              <a:t>下图示出了两个单极化天线安装在一起组成一付双极化天线，注意，双极化天线有两个接头。   </a:t>
            </a:r>
          </a:p>
          <a:p>
            <a:pPr lvl="0" algn="l">
              <a:spcBef>
                <a:spcPct val="50000"/>
              </a:spcBef>
            </a:pPr>
            <a:r>
              <a:rPr lang="zh-CN" altLang="en-US" sz="2000" dirty="0">
                <a:solidFill>
                  <a:schemeClr val="tx1"/>
                </a:solidFill>
                <a:latin typeface="Times New Roman" panose="02020603050405020304" pitchFamily="18" charset="0"/>
                <a:ea typeface="黑体" panose="02010609060101010101" pitchFamily="2" charset="-122"/>
              </a:rPr>
              <a:t>        双极化天线辐射（或接收）两个极化在空间相互正交（垂直）的波。</a:t>
            </a:r>
          </a:p>
        </p:txBody>
      </p:sp>
      <p:sp>
        <p:nvSpPr>
          <p:cNvPr id="6154" name="文本框 6153"/>
          <p:cNvSpPr txBox="1"/>
          <p:nvPr/>
        </p:nvSpPr>
        <p:spPr>
          <a:xfrm>
            <a:off x="990600" y="5328138"/>
            <a:ext cx="2667000" cy="287655"/>
          </a:xfrm>
          <a:prstGeom prst="rect">
            <a:avLst/>
          </a:prstGeom>
          <a:noFill/>
          <a:ln w="9525">
            <a:noFill/>
          </a:ln>
        </p:spPr>
        <p:txBody>
          <a:bodyPr>
            <a:spAutoFit/>
          </a:bodyPr>
          <a:lstStyle/>
          <a:p>
            <a:pPr lvl="0" algn="ctr">
              <a:spcBef>
                <a:spcPct val="50000"/>
              </a:spcBef>
            </a:pPr>
            <a:r>
              <a:rPr lang="en-US" altLang="zh-CN" sz="1290" b="1" dirty="0">
                <a:solidFill>
                  <a:srgbClr val="996600"/>
                </a:solidFill>
                <a:latin typeface="Times New Roman" panose="02020603050405020304" pitchFamily="18" charset="0"/>
                <a:ea typeface="幼圆" pitchFamily="49" charset="-122"/>
              </a:rPr>
              <a:t>V/H</a:t>
            </a:r>
            <a:r>
              <a:rPr lang="zh-CN" altLang="en-US" sz="1290" b="1" dirty="0">
                <a:solidFill>
                  <a:srgbClr val="996600"/>
                </a:solidFill>
                <a:latin typeface="Times New Roman" panose="02020603050405020304" pitchFamily="18" charset="0"/>
                <a:ea typeface="幼圆" pitchFamily="49" charset="-122"/>
              </a:rPr>
              <a:t>（垂直</a:t>
            </a:r>
            <a:r>
              <a:rPr lang="en-US" altLang="zh-CN" sz="1290" b="1" dirty="0">
                <a:solidFill>
                  <a:srgbClr val="996600"/>
                </a:solidFill>
                <a:latin typeface="Times New Roman" panose="02020603050405020304" pitchFamily="18" charset="0"/>
                <a:ea typeface="幼圆" pitchFamily="49" charset="-122"/>
              </a:rPr>
              <a:t>/</a:t>
            </a:r>
            <a:r>
              <a:rPr lang="zh-CN" altLang="en-US" sz="1290" b="1" dirty="0">
                <a:solidFill>
                  <a:srgbClr val="996600"/>
                </a:solidFill>
                <a:latin typeface="Times New Roman" panose="02020603050405020304" pitchFamily="18" charset="0"/>
                <a:ea typeface="幼圆" pitchFamily="49" charset="-122"/>
              </a:rPr>
              <a:t>水平）型 双 极 化</a:t>
            </a:r>
          </a:p>
        </p:txBody>
      </p:sp>
      <p:pic>
        <p:nvPicPr>
          <p:cNvPr id="6153" name="图片 6152" descr="PolnVert"/>
          <p:cNvPicPr>
            <a:picLocks noChangeAspect="1"/>
          </p:cNvPicPr>
          <p:nvPr/>
        </p:nvPicPr>
        <p:blipFill>
          <a:blip r:embed="rId2"/>
          <a:stretch>
            <a:fillRect/>
          </a:stretch>
        </p:blipFill>
        <p:spPr>
          <a:xfrm>
            <a:off x="2057400" y="2584938"/>
            <a:ext cx="1676400" cy="1109297"/>
          </a:xfrm>
          <a:prstGeom prst="rect">
            <a:avLst/>
          </a:prstGeom>
          <a:noFill/>
          <a:ln w="9525">
            <a:noFill/>
          </a:ln>
        </p:spPr>
      </p:pic>
      <p:pic>
        <p:nvPicPr>
          <p:cNvPr id="6152" name="图片 6151" descr="PolnHoriz"/>
          <p:cNvPicPr>
            <a:picLocks noChangeAspect="1"/>
          </p:cNvPicPr>
          <p:nvPr/>
        </p:nvPicPr>
        <p:blipFill>
          <a:blip r:embed="rId3"/>
          <a:stretch>
            <a:fillRect/>
          </a:stretch>
        </p:blipFill>
        <p:spPr>
          <a:xfrm>
            <a:off x="2057400" y="3921369"/>
            <a:ext cx="1676400" cy="1109297"/>
          </a:xfrm>
          <a:prstGeom prst="rect">
            <a:avLst/>
          </a:prstGeom>
          <a:noFill/>
          <a:ln w="9525">
            <a:noFill/>
          </a:ln>
        </p:spPr>
      </p:pic>
      <p:pic>
        <p:nvPicPr>
          <p:cNvPr id="6151" name="图片 6150" descr="Poln+45"/>
          <p:cNvPicPr>
            <a:picLocks noChangeAspect="1"/>
          </p:cNvPicPr>
          <p:nvPr/>
        </p:nvPicPr>
        <p:blipFill>
          <a:blip r:embed="rId4"/>
          <a:stretch>
            <a:fillRect/>
          </a:stretch>
        </p:blipFill>
        <p:spPr>
          <a:xfrm>
            <a:off x="6096000" y="2655277"/>
            <a:ext cx="1676400" cy="1059474"/>
          </a:xfrm>
          <a:prstGeom prst="rect">
            <a:avLst/>
          </a:prstGeom>
          <a:solidFill>
            <a:srgbClr val="000000"/>
          </a:solidFill>
          <a:ln w="9525" cap="flat" cmpd="sng">
            <a:solidFill>
              <a:srgbClr val="FFFFFF"/>
            </a:solidFill>
            <a:prstDash val="solid"/>
            <a:miter/>
            <a:headEnd type="none" w="med" len="med"/>
            <a:tailEnd type="none" w="med" len="med"/>
          </a:ln>
        </p:spPr>
      </p:pic>
      <p:pic>
        <p:nvPicPr>
          <p:cNvPr id="6150" name="图片 6149" descr="Poln-45"/>
          <p:cNvPicPr>
            <a:picLocks noChangeAspect="1"/>
          </p:cNvPicPr>
          <p:nvPr/>
        </p:nvPicPr>
        <p:blipFill>
          <a:blip r:embed="rId5"/>
          <a:stretch>
            <a:fillRect/>
          </a:stretch>
        </p:blipFill>
        <p:spPr>
          <a:xfrm>
            <a:off x="6096000" y="3991708"/>
            <a:ext cx="1600200" cy="914400"/>
          </a:xfrm>
          <a:prstGeom prst="rect">
            <a:avLst/>
          </a:prstGeom>
          <a:noFill/>
          <a:ln w="9525">
            <a:noFill/>
          </a:ln>
        </p:spPr>
      </p:pic>
      <p:sp>
        <p:nvSpPr>
          <p:cNvPr id="6149" name="文本框 6148"/>
          <p:cNvSpPr txBox="1"/>
          <p:nvPr/>
        </p:nvSpPr>
        <p:spPr>
          <a:xfrm>
            <a:off x="5257800" y="5328138"/>
            <a:ext cx="2590800" cy="287655"/>
          </a:xfrm>
          <a:prstGeom prst="rect">
            <a:avLst/>
          </a:prstGeom>
          <a:noFill/>
          <a:ln w="9525">
            <a:noFill/>
          </a:ln>
        </p:spPr>
        <p:txBody>
          <a:bodyPr>
            <a:spAutoFit/>
          </a:bodyPr>
          <a:lstStyle/>
          <a:p>
            <a:pPr lvl="0" algn="ctr">
              <a:spcBef>
                <a:spcPct val="50000"/>
              </a:spcBef>
            </a:pPr>
            <a:r>
              <a:rPr lang="en-US" altLang="zh-CN" sz="1290" b="1">
                <a:solidFill>
                  <a:srgbClr val="996600"/>
                </a:solidFill>
                <a:latin typeface="Times New Roman" panose="02020603050405020304" pitchFamily="18" charset="0"/>
                <a:ea typeface="幼圆" pitchFamily="49" charset="-122"/>
              </a:rPr>
              <a:t>+ 45</a:t>
            </a:r>
            <a:r>
              <a:rPr lang="en-US" altLang="zh-CN" sz="1290" b="1">
                <a:solidFill>
                  <a:srgbClr val="996600"/>
                </a:solidFill>
                <a:latin typeface="Times New Roman" panose="02020603050405020304" pitchFamily="18" charset="0"/>
                <a:ea typeface="Times New Roman" panose="02020603050405020304" pitchFamily="18" charset="0"/>
              </a:rPr>
              <a:t>°</a:t>
            </a:r>
            <a:r>
              <a:rPr lang="en-US" altLang="zh-CN" sz="1290" b="1">
                <a:solidFill>
                  <a:srgbClr val="996600"/>
                </a:solidFill>
                <a:latin typeface="Times New Roman" panose="02020603050405020304" pitchFamily="18" charset="0"/>
                <a:ea typeface="幼圆" pitchFamily="49" charset="-122"/>
              </a:rPr>
              <a:t> / -45</a:t>
            </a:r>
            <a:r>
              <a:rPr lang="en-US" altLang="zh-CN" sz="1290" b="1">
                <a:solidFill>
                  <a:srgbClr val="996600"/>
                </a:solidFill>
                <a:latin typeface="Times New Roman" panose="02020603050405020304" pitchFamily="18" charset="0"/>
                <a:ea typeface="Times New Roman" panose="02020603050405020304" pitchFamily="18" charset="0"/>
              </a:rPr>
              <a:t>°</a:t>
            </a:r>
            <a:r>
              <a:rPr lang="en-US" altLang="zh-CN" sz="1290" b="1" dirty="0">
                <a:solidFill>
                  <a:srgbClr val="996600"/>
                </a:solidFill>
                <a:latin typeface="Times New Roman" panose="02020603050405020304" pitchFamily="18" charset="0"/>
                <a:ea typeface="幼圆" pitchFamily="49" charset="-122"/>
              </a:rPr>
              <a:t> </a:t>
            </a:r>
            <a:r>
              <a:rPr lang="zh-CN" altLang="en-US" sz="1290" b="1" dirty="0">
                <a:solidFill>
                  <a:srgbClr val="996600"/>
                </a:solidFill>
                <a:latin typeface="Times New Roman" panose="02020603050405020304" pitchFamily="18" charset="0"/>
                <a:ea typeface="幼圆" pitchFamily="49" charset="-122"/>
              </a:rPr>
              <a:t>型 双 极 化</a:t>
            </a:r>
          </a:p>
        </p:txBody>
      </p:sp>
      <p:pic>
        <p:nvPicPr>
          <p:cNvPr id="6148" name="图片 6147" descr="PHOTO-011 副本"/>
          <p:cNvPicPr>
            <a:picLocks noChangeAspect="1"/>
          </p:cNvPicPr>
          <p:nvPr/>
        </p:nvPicPr>
        <p:blipFill>
          <a:blip r:embed="rId6"/>
          <a:stretch>
            <a:fillRect/>
          </a:stretch>
        </p:blipFill>
        <p:spPr>
          <a:xfrm>
            <a:off x="914400" y="2655277"/>
            <a:ext cx="757604" cy="2520462"/>
          </a:xfrm>
          <a:prstGeom prst="rect">
            <a:avLst/>
          </a:prstGeom>
          <a:noFill/>
          <a:ln w="9525">
            <a:noFill/>
          </a:ln>
        </p:spPr>
      </p:pic>
      <p:pic>
        <p:nvPicPr>
          <p:cNvPr id="6147" name="图片 6146" descr="PHOTO-014 副本"/>
          <p:cNvPicPr>
            <a:picLocks noChangeAspect="1"/>
          </p:cNvPicPr>
          <p:nvPr/>
        </p:nvPicPr>
        <p:blipFill>
          <a:blip r:embed="rId7"/>
          <a:stretch>
            <a:fillRect/>
          </a:stretch>
        </p:blipFill>
        <p:spPr>
          <a:xfrm>
            <a:off x="5181600" y="2584938"/>
            <a:ext cx="819150" cy="2579077"/>
          </a:xfrm>
          <a:prstGeom prst="rect">
            <a:avLst/>
          </a:prstGeom>
          <a:noFill/>
          <a:ln w="9525">
            <a:noFill/>
          </a:ln>
        </p:spPr>
      </p:pic>
      <p:sp>
        <p:nvSpPr>
          <p:cNvPr id="6146" name="标题 6145"/>
          <p:cNvSpPr>
            <a:spLocks noGrp="1"/>
          </p:cNvSpPr>
          <p:nvPr>
            <p:ph type="title"/>
          </p:nvPr>
        </p:nvSpPr>
        <p:spPr>
          <a:xfrm>
            <a:off x="457200" y="970085"/>
            <a:ext cx="8229600" cy="199292"/>
          </a:xfrm>
          <a:prstGeom prst="rect">
            <a:avLst/>
          </a:prstGeom>
          <a:noFill/>
          <a:ln w="9525">
            <a:noFill/>
          </a:ln>
        </p:spPr>
        <p:txBody>
          <a:bodyPr/>
          <a:lstStyle/>
          <a:p>
            <a:pPr lvl="0"/>
            <a:r>
              <a:rPr lang="zh-CN" altLang="en-US" sz="925" b="1" dirty="0">
                <a:solidFill>
                  <a:schemeClr val="bg1"/>
                </a:solidFill>
              </a:rPr>
              <a:t>双极化天线</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4655" y="214630"/>
            <a:ext cx="8529320" cy="1123950"/>
          </a:xfrm>
        </p:spPr>
        <p:txBody>
          <a:bodyPr/>
          <a:lstStyle/>
          <a:p>
            <a:r>
              <a:rPr lang="zh-CN" altLang="en-US" sz="3600"/>
              <a:t>极化损失</a:t>
            </a:r>
          </a:p>
        </p:txBody>
      </p:sp>
      <p:sp>
        <p:nvSpPr>
          <p:cNvPr id="3" name="内容占位符 2"/>
          <p:cNvSpPr>
            <a:spLocks noGrp="1"/>
          </p:cNvSpPr>
          <p:nvPr>
            <p:ph idx="1"/>
          </p:nvPr>
        </p:nvSpPr>
        <p:spPr>
          <a:xfrm>
            <a:off x="107315" y="1342390"/>
            <a:ext cx="8704263" cy="4287838"/>
          </a:xfrm>
        </p:spPr>
        <p:txBody>
          <a:bodyPr/>
          <a:lstStyle/>
          <a:p>
            <a:pPr>
              <a:lnSpc>
                <a:spcPct val="140000"/>
              </a:lnSpc>
              <a:buNone/>
            </a:pPr>
            <a:r>
              <a:rPr lang="en-US" altLang="zh-CN" sz="2000" dirty="0">
                <a:solidFill>
                  <a:schemeClr val="bg1"/>
                </a:solidFill>
                <a:latin typeface="宋体" panose="02010600030101010101" pitchFamily="2" charset="-122"/>
                <a:sym typeface="+mn-ea"/>
              </a:rPr>
              <a:t>     </a:t>
            </a:r>
            <a:r>
              <a:rPr lang="zh-CN" altLang="en-US" sz="2400">
                <a:cs typeface="+mn-ea"/>
                <a:sym typeface="+mn-ea"/>
              </a:rPr>
              <a:t>    </a:t>
            </a:r>
            <a:r>
              <a:rPr lang="zh-CN" altLang="en-US" sz="2400" b="1">
                <a:solidFill>
                  <a:srgbClr val="C00000"/>
                </a:solidFill>
                <a:cs typeface="+mn-ea"/>
                <a:sym typeface="+mn-ea"/>
              </a:rPr>
              <a:t>当来波的极化方向与接收天线的极化方向不一致时，在接收过程中通常都要产生极化损失</a:t>
            </a:r>
            <a:r>
              <a:rPr lang="zh-CN" altLang="en-US" sz="2400">
                <a:cs typeface="+mn-ea"/>
                <a:sym typeface="+mn-ea"/>
              </a:rPr>
              <a:t>，例如：当用圆极化天线接收任一线极化波，或用线极化天线接收任一圆极化波时，都要产生３分贝的极化损失，即只能接收到来波的一半能量； </a:t>
            </a:r>
            <a:endParaRPr lang="zh-CN" altLang="en-US" sz="2400">
              <a:cs typeface="+mn-ea"/>
            </a:endParaRPr>
          </a:p>
          <a:p>
            <a:pPr>
              <a:lnSpc>
                <a:spcPct val="140000"/>
              </a:lnSpc>
              <a:buNone/>
            </a:pPr>
            <a:r>
              <a:rPr lang="zh-CN" altLang="en-US" sz="2400">
                <a:cs typeface="+mn-ea"/>
                <a:sym typeface="+mn-ea"/>
              </a:rPr>
              <a:t>             当接收天线的极化方向（例如水平或右旋圆极化）与来波的极化方向（相应为垂直或左旋圆极化）完全正交时，接收天线也就完全接收不到来波的能量，这时称来波与接收天线极化是隔离的。</a:t>
            </a:r>
            <a:r>
              <a:rPr lang="zh-CN" altLang="en-US" sz="2000" b="1" dirty="0">
                <a:latin typeface="宋体" panose="02010600030101010101" pitchFamily="2" charset="-122"/>
                <a:sym typeface="+mn-ea"/>
              </a:rPr>
              <a:t> </a:t>
            </a:r>
            <a:r>
              <a:rPr lang="zh-CN" altLang="en-US" sz="2000" b="1" dirty="0">
                <a:sym typeface="+mn-ea"/>
              </a:rPr>
              <a:t> </a:t>
            </a:r>
            <a:endParaRPr lang="zh-CN" altLang="en-US" sz="2000"/>
          </a:p>
        </p:txBody>
      </p:sp>
      <p:sp>
        <p:nvSpPr>
          <p:cNvPr id="4" name="灯片编号占位符 3"/>
          <p:cNvSpPr>
            <a:spLocks noGrp="1"/>
          </p:cNvSpPr>
          <p:nvPr>
            <p:ph type="sldNum" sz="quarter" idx="12"/>
          </p:nvPr>
        </p:nvSpPr>
        <p:spPr/>
        <p:txBody>
          <a:bodyPr/>
          <a:lstStyle/>
          <a:p>
            <a:pPr>
              <a:defRPr/>
            </a:pPr>
            <a:fld id="{2DEA5CE2-E0D4-475B-B7AF-C96ED5AA1D20}" type="slidenum">
              <a:rPr lang="zh-CN" altLang="en-US"/>
              <a:t>44</a:t>
            </a:fld>
            <a:endParaRPr lang="zh-CN" altLang="en-US"/>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内容占位符 2"/>
          <p:cNvSpPr>
            <a:spLocks noGrp="1"/>
          </p:cNvSpPr>
          <p:nvPr>
            <p:ph idx="1"/>
          </p:nvPr>
        </p:nvSpPr>
        <p:spPr>
          <a:xfrm>
            <a:off x="250825" y="692150"/>
            <a:ext cx="8704263" cy="5440363"/>
          </a:xfrm>
        </p:spPr>
        <p:txBody>
          <a:bodyPr/>
          <a:lstStyle/>
          <a:p>
            <a:r>
              <a:rPr lang="zh-CN" altLang="en-US" b="1"/>
              <a:t>天线增益</a:t>
            </a:r>
            <a:endParaRPr lang="en-US" altLang="zh-CN" b="1"/>
          </a:p>
          <a:p>
            <a:pPr lvl="1"/>
            <a:r>
              <a:rPr lang="zh-CN" altLang="en-US"/>
              <a:t>在输入功率相等的条件下，实际天线与理想的各向同性天线在空间同一点处所产生的信号的功率之比。</a:t>
            </a:r>
            <a:endParaRPr lang="en-US" altLang="zh-CN"/>
          </a:p>
          <a:p>
            <a:pPr lvl="2"/>
            <a:r>
              <a:rPr lang="en-US" altLang="zh-CN"/>
              <a:t>3dB</a:t>
            </a:r>
            <a:r>
              <a:rPr lang="zh-CN" altLang="en-US"/>
              <a:t>的增益意味着实际天线比理想的全向天线辐射能量提高</a:t>
            </a:r>
            <a:r>
              <a:rPr lang="en-US" altLang="zh-CN"/>
              <a:t>2</a:t>
            </a:r>
            <a:r>
              <a:rPr lang="zh-CN" altLang="en-US"/>
              <a:t>倍，</a:t>
            </a:r>
            <a:r>
              <a:rPr lang="en-US" altLang="zh-CN"/>
              <a:t>3=10log2</a:t>
            </a:r>
          </a:p>
          <a:p>
            <a:pPr lvl="2"/>
            <a:r>
              <a:rPr lang="zh-CN" altLang="en-US"/>
              <a:t>由于输入功率相等，对于有向天线来说，在一些方向上获得增益，必然在另一些方向上损失增益。</a:t>
            </a:r>
            <a:endParaRPr lang="en-US" altLang="zh-CN"/>
          </a:p>
        </p:txBody>
      </p:sp>
      <p:sp>
        <p:nvSpPr>
          <p:cNvPr id="4" name="灯片编号占位符 3"/>
          <p:cNvSpPr>
            <a:spLocks noGrp="1"/>
          </p:cNvSpPr>
          <p:nvPr>
            <p:ph type="sldNum" sz="quarter" idx="12"/>
          </p:nvPr>
        </p:nvSpPr>
        <p:spPr/>
        <p:txBody>
          <a:bodyPr/>
          <a:lstStyle/>
          <a:p>
            <a:pPr>
              <a:defRPr/>
            </a:pPr>
            <a:fld id="{30DDABEF-535C-4A17-B949-DF38C5090026}" type="slidenum">
              <a:rPr lang="zh-CN" altLang="en-US" smtClean="0"/>
              <a:t>45</a:t>
            </a:fld>
            <a:endParaRPr lang="zh-CN" altLang="en-US"/>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棱台 284673"/>
          <p:cNvSpPr/>
          <p:nvPr/>
        </p:nvSpPr>
        <p:spPr>
          <a:xfrm>
            <a:off x="1143000" y="2895600"/>
            <a:ext cx="2867025" cy="996950"/>
          </a:xfrm>
          <a:prstGeom prst="bevel">
            <a:avLst>
              <a:gd name="adj" fmla="val 9444"/>
            </a:avLst>
          </a:prstGeom>
          <a:solidFill>
            <a:srgbClr val="FFCC99"/>
          </a:solidFill>
          <a:ln w="9525">
            <a:noFill/>
          </a:ln>
        </p:spPr>
        <p:txBody>
          <a:bodyPr anchor="ctr">
            <a:spAutoFit/>
          </a:bodyPr>
          <a:lstStyle/>
          <a:p>
            <a:pPr lvl="0" algn="ctr" eaLnBrk="0" hangingPunct="0">
              <a:spcBef>
                <a:spcPct val="0"/>
              </a:spcBef>
            </a:pPr>
            <a:r>
              <a:rPr lang="zh-CN" altLang="en-AU" sz="1600" b="1" dirty="0">
                <a:solidFill>
                  <a:schemeClr val="bg2"/>
                </a:solidFill>
                <a:latin typeface="Arial" panose="020B0604020202020204" pitchFamily="34" charset="0"/>
                <a:ea typeface="宋体" panose="02010600030101010101" pitchFamily="2" charset="-122"/>
              </a:rPr>
              <a:t>一个单一对称振子具有面包圈形的方向图辐射</a:t>
            </a:r>
            <a:r>
              <a:rPr lang="en-AU" altLang="zh-CN" sz="1600" b="1">
                <a:solidFill>
                  <a:schemeClr val="tx1"/>
                </a:solidFill>
                <a:latin typeface="Arial" panose="020B0604020202020204" pitchFamily="34" charset="0"/>
                <a:ea typeface="宋体" panose="02010600030101010101" pitchFamily="2" charset="-122"/>
              </a:rPr>
              <a:t> </a:t>
            </a:r>
            <a:br>
              <a:rPr lang="en-AU" altLang="zh-CN" sz="1600" b="1">
                <a:solidFill>
                  <a:schemeClr val="tx1"/>
                </a:solidFill>
                <a:latin typeface="Arial" panose="020B0604020202020204" pitchFamily="34" charset="0"/>
                <a:ea typeface="宋体" panose="02010600030101010101" pitchFamily="2" charset="-122"/>
              </a:rPr>
            </a:br>
            <a:endParaRPr lang="en-AU" altLang="zh-CN" sz="1600" b="1">
              <a:solidFill>
                <a:schemeClr val="tx1"/>
              </a:solidFill>
              <a:latin typeface="Arial" panose="020B0604020202020204" pitchFamily="34" charset="0"/>
              <a:ea typeface="宋体" panose="02010600030101010101" pitchFamily="2" charset="-122"/>
            </a:endParaRPr>
          </a:p>
        </p:txBody>
      </p:sp>
      <p:sp>
        <p:nvSpPr>
          <p:cNvPr id="284675" name="棱台 284674"/>
          <p:cNvSpPr/>
          <p:nvPr/>
        </p:nvSpPr>
        <p:spPr>
          <a:xfrm>
            <a:off x="5257800" y="3124200"/>
            <a:ext cx="2786063" cy="704850"/>
          </a:xfrm>
          <a:prstGeom prst="bevel">
            <a:avLst>
              <a:gd name="adj" fmla="val 10088"/>
            </a:avLst>
          </a:prstGeom>
          <a:solidFill>
            <a:srgbClr val="FFCC99"/>
          </a:solidFill>
          <a:ln w="9525">
            <a:noFill/>
          </a:ln>
        </p:spPr>
        <p:txBody>
          <a:bodyPr anchor="ctr">
            <a:spAutoFit/>
          </a:bodyPr>
          <a:lstStyle/>
          <a:p>
            <a:pPr lvl="0" algn="ctr" eaLnBrk="0" hangingPunct="0">
              <a:spcBef>
                <a:spcPct val="0"/>
              </a:spcBef>
            </a:pPr>
            <a:r>
              <a:rPr lang="zh-CN" altLang="en-AU" sz="1600" b="1" dirty="0">
                <a:solidFill>
                  <a:schemeClr val="bg2"/>
                </a:solidFill>
                <a:latin typeface="Arial" panose="020B0604020202020204" pitchFamily="34" charset="0"/>
                <a:ea typeface="宋体" panose="02010600030101010101" pitchFamily="2" charset="-122"/>
              </a:rPr>
              <a:t>一个各向同性的辐射器在所有方向具有相同的辐射</a:t>
            </a:r>
            <a:endParaRPr lang="en-AU" altLang="zh-CN" sz="1600" b="1">
              <a:solidFill>
                <a:schemeClr val="bg2"/>
              </a:solidFill>
              <a:latin typeface="Arial" panose="020B0604020202020204" pitchFamily="34" charset="0"/>
              <a:ea typeface="宋体" panose="02010600030101010101" pitchFamily="2" charset="-122"/>
            </a:endParaRPr>
          </a:p>
        </p:txBody>
      </p:sp>
      <p:sp>
        <p:nvSpPr>
          <p:cNvPr id="284676" name="棱台 284675"/>
          <p:cNvSpPr/>
          <p:nvPr/>
        </p:nvSpPr>
        <p:spPr>
          <a:xfrm>
            <a:off x="5029200" y="4724400"/>
            <a:ext cx="3683000" cy="1463675"/>
          </a:xfrm>
          <a:prstGeom prst="bevel">
            <a:avLst>
              <a:gd name="adj" fmla="val 5417"/>
            </a:avLst>
          </a:prstGeom>
          <a:solidFill>
            <a:srgbClr val="FFCC99"/>
          </a:solidFill>
          <a:ln w="76200">
            <a:noFill/>
          </a:ln>
        </p:spPr>
        <p:txBody>
          <a:bodyPr anchor="ctr">
            <a:spAutoFit/>
          </a:bodyPr>
          <a:lstStyle/>
          <a:p>
            <a:pPr lvl="0" defTabSz="0" eaLnBrk="0" hangingPunct="0">
              <a:spcBef>
                <a:spcPct val="0"/>
              </a:spcBef>
              <a:tabLst>
                <a:tab pos="381000" algn="l"/>
              </a:tabLst>
            </a:pPr>
            <a:r>
              <a:rPr lang="zh-CN" altLang="en-AU" sz="1600" b="1" dirty="0">
                <a:solidFill>
                  <a:schemeClr val="bg2"/>
                </a:solidFill>
                <a:latin typeface="Arial" panose="020B0604020202020204" pitchFamily="34" charset="0"/>
                <a:ea typeface="宋体" panose="02010600030101010101" pitchFamily="2" charset="-122"/>
              </a:rPr>
              <a:t>一个天线与对称振子相比较的增益</a:t>
            </a:r>
          </a:p>
          <a:p>
            <a:pPr lvl="0" defTabSz="0" eaLnBrk="0" hangingPunct="0">
              <a:spcBef>
                <a:spcPct val="0"/>
              </a:spcBef>
              <a:tabLst>
                <a:tab pos="381000" algn="l"/>
              </a:tabLst>
            </a:pPr>
            <a:r>
              <a:rPr lang="zh-CN" altLang="en-AU" sz="1600" b="1" dirty="0">
                <a:solidFill>
                  <a:schemeClr val="bg2"/>
                </a:solidFill>
                <a:latin typeface="Arial" panose="020B0604020202020204" pitchFamily="34" charset="0"/>
                <a:ea typeface="宋体" panose="02010600030101010101" pitchFamily="2" charset="-122"/>
              </a:rPr>
              <a:t>用</a:t>
            </a:r>
            <a:r>
              <a:rPr lang="en-AU" altLang="zh-CN" sz="1600" b="1">
                <a:solidFill>
                  <a:schemeClr val="bg2"/>
                </a:solidFill>
                <a:latin typeface="Arial" panose="020B0604020202020204" pitchFamily="34" charset="0"/>
                <a:ea typeface="宋体" panose="02010600030101010101" pitchFamily="2" charset="-122"/>
              </a:rPr>
              <a:t>“</a:t>
            </a:r>
            <a:r>
              <a:rPr lang="en-AU" altLang="zh-CN" sz="1600" b="1" err="1">
                <a:solidFill>
                  <a:schemeClr val="bg2"/>
                </a:solidFill>
                <a:latin typeface="Arial" panose="020B0604020202020204" pitchFamily="34" charset="0"/>
                <a:ea typeface="宋体" panose="02010600030101010101" pitchFamily="2" charset="-122"/>
              </a:rPr>
              <a:t>dBd</a:t>
            </a:r>
            <a:r>
              <a:rPr lang="en-AU" altLang="zh-CN" sz="1600" b="1">
                <a:solidFill>
                  <a:schemeClr val="bg2"/>
                </a:solidFill>
                <a:latin typeface="Arial" panose="020B0604020202020204" pitchFamily="34" charset="0"/>
                <a:ea typeface="宋体" panose="02010600030101010101" pitchFamily="2" charset="-122"/>
              </a:rPr>
              <a:t>”</a:t>
            </a:r>
            <a:r>
              <a:rPr lang="zh-CN" altLang="en-AU" sz="1600" b="1" dirty="0">
                <a:solidFill>
                  <a:schemeClr val="bg2"/>
                </a:solidFill>
                <a:latin typeface="Arial" panose="020B0604020202020204" pitchFamily="34" charset="0"/>
                <a:ea typeface="宋体" panose="02010600030101010101" pitchFamily="2" charset="-122"/>
              </a:rPr>
              <a:t>表示</a:t>
            </a:r>
          </a:p>
          <a:p>
            <a:pPr lvl="0" defTabSz="0" eaLnBrk="0" hangingPunct="0">
              <a:spcBef>
                <a:spcPct val="0"/>
              </a:spcBef>
              <a:tabLst>
                <a:tab pos="381000" algn="l"/>
              </a:tabLst>
            </a:pPr>
            <a:r>
              <a:rPr lang="zh-CN" altLang="en-AU" sz="1600" b="1" dirty="0">
                <a:solidFill>
                  <a:schemeClr val="bg2"/>
                </a:solidFill>
                <a:latin typeface="Arial" panose="020B0604020202020204" pitchFamily="34" charset="0"/>
                <a:ea typeface="宋体" panose="02010600030101010101" pitchFamily="2" charset="-122"/>
              </a:rPr>
              <a:t>一个天线与各向同性辐射器相比较的增益用</a:t>
            </a:r>
            <a:r>
              <a:rPr lang="en-AU" altLang="zh-CN" sz="1600" b="1">
                <a:solidFill>
                  <a:schemeClr val="bg2"/>
                </a:solidFill>
                <a:latin typeface="Arial" panose="020B0604020202020204" pitchFamily="34" charset="0"/>
                <a:ea typeface="宋体" panose="02010600030101010101" pitchFamily="2" charset="-122"/>
              </a:rPr>
              <a:t>“</a:t>
            </a:r>
            <a:r>
              <a:rPr lang="en-AU" altLang="zh-CN" sz="1600" b="1" err="1">
                <a:solidFill>
                  <a:schemeClr val="bg2"/>
                </a:solidFill>
                <a:latin typeface="Arial" panose="020B0604020202020204" pitchFamily="34" charset="0"/>
                <a:ea typeface="宋体" panose="02010600030101010101" pitchFamily="2" charset="-122"/>
              </a:rPr>
              <a:t>dBi</a:t>
            </a:r>
            <a:r>
              <a:rPr lang="en-AU" altLang="zh-CN" sz="1600" b="1">
                <a:solidFill>
                  <a:schemeClr val="bg2"/>
                </a:solidFill>
                <a:latin typeface="Arial" panose="020B0604020202020204" pitchFamily="34" charset="0"/>
                <a:ea typeface="宋体" panose="02010600030101010101" pitchFamily="2" charset="-122"/>
              </a:rPr>
              <a:t>”</a:t>
            </a:r>
            <a:r>
              <a:rPr lang="zh-CN" altLang="en-AU" sz="1600" b="1" dirty="0">
                <a:solidFill>
                  <a:schemeClr val="bg2"/>
                </a:solidFill>
                <a:latin typeface="Arial" panose="020B0604020202020204" pitchFamily="34" charset="0"/>
                <a:ea typeface="宋体" panose="02010600030101010101" pitchFamily="2" charset="-122"/>
              </a:rPr>
              <a:t>表示</a:t>
            </a:r>
          </a:p>
          <a:p>
            <a:pPr lvl="0" defTabSz="0" eaLnBrk="0" hangingPunct="0">
              <a:spcBef>
                <a:spcPct val="0"/>
              </a:spcBef>
              <a:tabLst>
                <a:tab pos="381000" algn="l"/>
              </a:tabLst>
            </a:pPr>
            <a:r>
              <a:rPr lang="zh-CN" altLang="en-AU" sz="1600" b="1" dirty="0">
                <a:solidFill>
                  <a:schemeClr val="bg2"/>
                </a:solidFill>
                <a:latin typeface="Arial" panose="020B0604020202020204" pitchFamily="34" charset="0"/>
                <a:ea typeface="宋体" panose="02010600030101010101" pitchFamily="2" charset="-122"/>
              </a:rPr>
              <a:t>例如</a:t>
            </a:r>
            <a:r>
              <a:rPr lang="en-AU" altLang="zh-CN" sz="1600" b="1">
                <a:solidFill>
                  <a:schemeClr val="bg2"/>
                </a:solidFill>
                <a:latin typeface="Arial" panose="020B0604020202020204" pitchFamily="34" charset="0"/>
                <a:ea typeface="宋体" panose="02010600030101010101" pitchFamily="2" charset="-122"/>
              </a:rPr>
              <a:t>:    3dBd   =   5.17dBi</a:t>
            </a:r>
          </a:p>
        </p:txBody>
      </p:sp>
      <p:pic>
        <p:nvPicPr>
          <p:cNvPr id="284677" name="图片 284676" descr="Dip3DPat"/>
          <p:cNvPicPr>
            <a:picLocks noChangeAspect="1"/>
          </p:cNvPicPr>
          <p:nvPr/>
        </p:nvPicPr>
        <p:blipFill>
          <a:blip r:embed="rId3"/>
          <a:stretch>
            <a:fillRect/>
          </a:stretch>
        </p:blipFill>
        <p:spPr>
          <a:xfrm>
            <a:off x="1295400" y="1371600"/>
            <a:ext cx="2438400" cy="1301750"/>
          </a:xfrm>
          <a:prstGeom prst="rect">
            <a:avLst/>
          </a:prstGeom>
          <a:noFill/>
          <a:ln w="9525">
            <a:noFill/>
          </a:ln>
        </p:spPr>
      </p:pic>
      <p:pic>
        <p:nvPicPr>
          <p:cNvPr id="284678" name="图片 284677" descr="isotropic2"/>
          <p:cNvPicPr>
            <a:picLocks noChangeAspect="1"/>
          </p:cNvPicPr>
          <p:nvPr/>
        </p:nvPicPr>
        <p:blipFill>
          <a:blip r:embed="rId4"/>
          <a:stretch>
            <a:fillRect/>
          </a:stretch>
        </p:blipFill>
        <p:spPr>
          <a:xfrm>
            <a:off x="5410200" y="1143000"/>
            <a:ext cx="2590800" cy="1727200"/>
          </a:xfrm>
          <a:prstGeom prst="rect">
            <a:avLst/>
          </a:prstGeom>
          <a:noFill/>
          <a:ln w="9525">
            <a:noFill/>
          </a:ln>
        </p:spPr>
      </p:pic>
      <p:pic>
        <p:nvPicPr>
          <p:cNvPr id="284681" name="图片 284680" descr="iso+Dipo"/>
          <p:cNvPicPr>
            <a:picLocks noChangeAspect="1"/>
          </p:cNvPicPr>
          <p:nvPr/>
        </p:nvPicPr>
        <p:blipFill>
          <a:blip r:embed="rId5"/>
          <a:stretch>
            <a:fillRect/>
          </a:stretch>
        </p:blipFill>
        <p:spPr>
          <a:xfrm>
            <a:off x="1219200" y="4191000"/>
            <a:ext cx="2514600" cy="1676400"/>
          </a:xfrm>
          <a:prstGeom prst="rect">
            <a:avLst/>
          </a:prstGeom>
          <a:noFill/>
          <a:ln w="9525" cap="flat" cmpd="sng">
            <a:solidFill>
              <a:schemeClr val="tx1"/>
            </a:solidFill>
            <a:prstDash val="solid"/>
            <a:miter/>
            <a:headEnd type="none" w="med" len="med"/>
            <a:tailEnd type="none" w="med" len="med"/>
          </a:ln>
        </p:spPr>
      </p:pic>
      <p:grpSp>
        <p:nvGrpSpPr>
          <p:cNvPr id="284683" name="组合 284682"/>
          <p:cNvGrpSpPr/>
          <p:nvPr/>
        </p:nvGrpSpPr>
        <p:grpSpPr>
          <a:xfrm>
            <a:off x="3276600" y="5029200"/>
            <a:ext cx="381000" cy="609600"/>
            <a:chOff x="2160" y="3264"/>
            <a:chExt cx="240" cy="432"/>
          </a:xfrm>
        </p:grpSpPr>
        <p:sp>
          <p:nvSpPr>
            <p:cNvPr id="284684" name="直接连接符 284683"/>
            <p:cNvSpPr/>
            <p:nvPr/>
          </p:nvSpPr>
          <p:spPr>
            <a:xfrm>
              <a:off x="2160" y="3264"/>
              <a:ext cx="0" cy="432"/>
            </a:xfrm>
            <a:prstGeom prst="line">
              <a:avLst/>
            </a:prstGeom>
            <a:ln w="9525" cap="flat" cmpd="sng">
              <a:solidFill>
                <a:schemeClr val="bg2"/>
              </a:solidFill>
              <a:prstDash val="dash"/>
              <a:headEnd type="none" w="med" len="med"/>
              <a:tailEnd type="none" w="med" len="med"/>
            </a:ln>
          </p:spPr>
        </p:sp>
        <p:sp>
          <p:nvSpPr>
            <p:cNvPr id="284685" name="直接连接符 284684"/>
            <p:cNvSpPr/>
            <p:nvPr/>
          </p:nvSpPr>
          <p:spPr>
            <a:xfrm>
              <a:off x="2400" y="3264"/>
              <a:ext cx="0" cy="432"/>
            </a:xfrm>
            <a:prstGeom prst="line">
              <a:avLst/>
            </a:prstGeom>
            <a:ln w="9525" cap="flat" cmpd="sng">
              <a:solidFill>
                <a:schemeClr val="bg2"/>
              </a:solidFill>
              <a:prstDash val="dash"/>
              <a:headEnd type="none" w="med" len="med"/>
              <a:tailEnd type="none" w="med" len="med"/>
            </a:ln>
          </p:spPr>
        </p:sp>
        <p:sp>
          <p:nvSpPr>
            <p:cNvPr id="284686" name="直接连接符 284685"/>
            <p:cNvSpPr/>
            <p:nvPr/>
          </p:nvSpPr>
          <p:spPr>
            <a:xfrm>
              <a:off x="2160" y="3648"/>
              <a:ext cx="240" cy="0"/>
            </a:xfrm>
            <a:prstGeom prst="line">
              <a:avLst/>
            </a:prstGeom>
            <a:ln w="9525" cap="flat" cmpd="sng">
              <a:solidFill>
                <a:schemeClr val="bg2"/>
              </a:solidFill>
              <a:prstDash val="solid"/>
              <a:headEnd type="triangle" w="med" len="med"/>
              <a:tailEnd type="triangle" w="med" len="med"/>
            </a:ln>
          </p:spPr>
        </p:sp>
      </p:grpSp>
      <p:sp>
        <p:nvSpPr>
          <p:cNvPr id="284687" name="文本框 284686"/>
          <p:cNvSpPr txBox="1"/>
          <p:nvPr/>
        </p:nvSpPr>
        <p:spPr>
          <a:xfrm>
            <a:off x="3111500" y="5621338"/>
            <a:ext cx="990600" cy="314325"/>
          </a:xfrm>
          <a:prstGeom prst="rect">
            <a:avLst/>
          </a:prstGeom>
          <a:noFill/>
          <a:ln w="9525" cap="flat" cmpd="sng">
            <a:solidFill>
              <a:schemeClr val="tx1"/>
            </a:solidFill>
            <a:prstDash val="solid"/>
            <a:miter/>
            <a:headEnd type="none" w="med" len="med"/>
            <a:tailEnd type="none" w="med" len="med"/>
          </a:ln>
        </p:spPr>
        <p:txBody>
          <a:bodyPr anchor="ctr">
            <a:spAutoFit/>
          </a:bodyPr>
          <a:lstStyle/>
          <a:p>
            <a:pPr lvl="0" algn="ctr" eaLnBrk="0" hangingPunct="0">
              <a:spcBef>
                <a:spcPct val="0"/>
              </a:spcBef>
            </a:pPr>
            <a:r>
              <a:rPr lang="zh-CN" altLang="en-AU" sz="1400" b="1" dirty="0">
                <a:solidFill>
                  <a:schemeClr val="bg2"/>
                </a:solidFill>
                <a:latin typeface="Arial" panose="020B0604020202020204" pitchFamily="34" charset="0"/>
                <a:ea typeface="宋体" panose="02010600030101010101" pitchFamily="2" charset="-122"/>
              </a:rPr>
              <a:t>2.17</a:t>
            </a:r>
            <a:r>
              <a:rPr lang="en-AU" altLang="zh-CN" sz="1400" b="1">
                <a:solidFill>
                  <a:schemeClr val="bg2"/>
                </a:solidFill>
                <a:latin typeface="Arial" panose="020B0604020202020204" pitchFamily="34" charset="0"/>
                <a:ea typeface="宋体" panose="02010600030101010101" pitchFamily="2" charset="-122"/>
              </a:rPr>
              <a:t>dB</a:t>
            </a:r>
          </a:p>
        </p:txBody>
      </p:sp>
      <p:sp>
        <p:nvSpPr>
          <p:cNvPr id="284688" name="棱台 284687"/>
          <p:cNvSpPr/>
          <p:nvPr/>
        </p:nvSpPr>
        <p:spPr>
          <a:xfrm>
            <a:off x="387350" y="5969000"/>
            <a:ext cx="4213225" cy="482600"/>
          </a:xfrm>
          <a:prstGeom prst="bevel">
            <a:avLst>
              <a:gd name="adj" fmla="val 18560"/>
            </a:avLst>
          </a:prstGeom>
          <a:solidFill>
            <a:srgbClr val="FFCC99"/>
          </a:solidFill>
          <a:ln w="9525">
            <a:noFill/>
          </a:ln>
        </p:spPr>
        <p:txBody>
          <a:bodyPr anchor="ctr">
            <a:spAutoFit/>
          </a:bodyPr>
          <a:lstStyle/>
          <a:p>
            <a:pPr lvl="0" algn="ctr" eaLnBrk="0" hangingPunct="0">
              <a:spcBef>
                <a:spcPct val="0"/>
              </a:spcBef>
            </a:pPr>
            <a:r>
              <a:rPr lang="zh-CN" altLang="en-AU" sz="1600" b="1" dirty="0">
                <a:solidFill>
                  <a:schemeClr val="bg2"/>
                </a:solidFill>
                <a:latin typeface="Arial" panose="020B0604020202020204" pitchFamily="34" charset="0"/>
                <a:ea typeface="宋体" panose="02010600030101010101" pitchFamily="2" charset="-122"/>
              </a:rPr>
              <a:t> 对称振子的增益为</a:t>
            </a:r>
            <a:r>
              <a:rPr lang="en-AU" altLang="zh-CN" sz="1600" b="1">
                <a:solidFill>
                  <a:schemeClr val="bg2"/>
                </a:solidFill>
                <a:latin typeface="Arial" panose="020B0604020202020204" pitchFamily="34" charset="0"/>
                <a:ea typeface="宋体" panose="02010600030101010101" pitchFamily="2" charset="-122"/>
              </a:rPr>
              <a:t>2.17dB </a:t>
            </a:r>
          </a:p>
        </p:txBody>
      </p:sp>
      <p:sp>
        <p:nvSpPr>
          <p:cNvPr id="2" name="标题 1"/>
          <p:cNvSpPr>
            <a:spLocks noGrp="1"/>
          </p:cNvSpPr>
          <p:nvPr>
            <p:ph type="title"/>
          </p:nvPr>
        </p:nvSpPr>
        <p:spPr>
          <a:xfrm>
            <a:off x="250825" y="214630"/>
            <a:ext cx="8693150" cy="822960"/>
          </a:xfrm>
        </p:spPr>
        <p:txBody>
          <a:bodyPr/>
          <a:lstStyle/>
          <a:p>
            <a:pPr algn="ctr"/>
            <a:r>
              <a:rPr lang="zh-CN" altLang="en-AU" sz="3200" err="1">
                <a:solidFill>
                  <a:schemeClr val="tx1"/>
                </a:solidFill>
                <a:sym typeface="+mn-ea"/>
              </a:rPr>
              <a:t>增益单位 </a:t>
            </a:r>
            <a:r>
              <a:rPr lang="en-AU" altLang="zh-CN" sz="3200" err="1">
                <a:solidFill>
                  <a:schemeClr val="tx1"/>
                </a:solidFill>
                <a:sym typeface="+mn-ea"/>
              </a:rPr>
              <a:t>dBd</a:t>
            </a:r>
            <a:r>
              <a:rPr lang="en-AU" altLang="zh-CN" sz="3200">
                <a:solidFill>
                  <a:schemeClr val="tx1"/>
                </a:solidFill>
                <a:sym typeface="+mn-ea"/>
              </a:rPr>
              <a:t> </a:t>
            </a:r>
            <a:r>
              <a:rPr lang="zh-CN" altLang="en-AU" sz="3200" dirty="0">
                <a:solidFill>
                  <a:schemeClr val="tx1"/>
                </a:solidFill>
                <a:sym typeface="+mn-ea"/>
              </a:rPr>
              <a:t>和 </a:t>
            </a:r>
            <a:r>
              <a:rPr lang="en-AU" altLang="zh-CN" sz="3200" err="1">
                <a:solidFill>
                  <a:schemeClr val="tx1"/>
                </a:solidFill>
                <a:sym typeface="+mn-ea"/>
              </a:rPr>
              <a:t>dBi</a:t>
            </a:r>
            <a:r>
              <a:rPr lang="zh-CN" altLang="en-AU" sz="3200" dirty="0">
                <a:solidFill>
                  <a:schemeClr val="tx1"/>
                </a:solidFill>
                <a:sym typeface="+mn-ea"/>
              </a:rPr>
              <a:t>的区别</a:t>
            </a:r>
            <a:endParaRPr lang="zh-CN" altLang="en-US" sz="3200"/>
          </a:p>
        </p:txBody>
      </p:sp>
    </p:spTree>
  </p:cSld>
  <p:clrMapOvr>
    <a:masterClrMapping/>
  </p:clrMapOvr>
  <p:transition spd="slow">
    <p:wipe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棱台 280577"/>
          <p:cNvSpPr/>
          <p:nvPr/>
        </p:nvSpPr>
        <p:spPr>
          <a:xfrm>
            <a:off x="323850" y="4006454"/>
            <a:ext cx="8496300" cy="483392"/>
          </a:xfrm>
          <a:prstGeom prst="bevel">
            <a:avLst>
              <a:gd name="adj" fmla="val 12500"/>
            </a:avLst>
          </a:prstGeom>
          <a:solidFill>
            <a:srgbClr val="CC6600"/>
          </a:solidFill>
          <a:ln w="9525">
            <a:noFill/>
          </a:ln>
        </p:spPr>
        <p:txBody>
          <a:bodyPr lIns="36000" rIns="36000" anchor="ctr">
            <a:spAutoFit/>
          </a:bodyPr>
          <a:lstStyle/>
          <a:p>
            <a:pPr lvl="0" algn="ctr" eaLnBrk="0" hangingPunct="0">
              <a:spcBef>
                <a:spcPct val="0"/>
              </a:spcBef>
            </a:pPr>
            <a:r>
              <a:rPr lang="zh-CN" altLang="en-AU" sz="1800" b="1" dirty="0">
                <a:solidFill>
                  <a:schemeClr val="bg1"/>
                </a:solidFill>
                <a:latin typeface="Arial" panose="020B0604020202020204" pitchFamily="34" charset="0"/>
                <a:ea typeface="宋体" panose="02010600030101010101" pitchFamily="2" charset="-122"/>
              </a:rPr>
              <a:t>在这儿增益</a:t>
            </a:r>
            <a:r>
              <a:rPr lang="en-AU" altLang="zh-CN" sz="1800" b="1">
                <a:solidFill>
                  <a:schemeClr val="bg1"/>
                </a:solidFill>
                <a:latin typeface="Arial" panose="020B0604020202020204" pitchFamily="34" charset="0"/>
                <a:ea typeface="宋体" panose="02010600030101010101" pitchFamily="2" charset="-122"/>
              </a:rPr>
              <a:t>= 10log(4mW/1mW) = 6dBd</a:t>
            </a:r>
          </a:p>
        </p:txBody>
      </p:sp>
      <p:sp>
        <p:nvSpPr>
          <p:cNvPr id="280580" name="文本框 280579"/>
          <p:cNvSpPr txBox="1"/>
          <p:nvPr/>
        </p:nvSpPr>
        <p:spPr>
          <a:xfrm>
            <a:off x="977265" y="2992755"/>
            <a:ext cx="2436813" cy="549275"/>
          </a:xfrm>
          <a:prstGeom prst="rect">
            <a:avLst/>
          </a:prstGeom>
          <a:noFill/>
          <a:ln w="9525">
            <a:noFill/>
          </a:ln>
        </p:spPr>
        <p:txBody>
          <a:bodyPr wrap="none" anchor="ctr">
            <a:spAutoFit/>
          </a:bodyPr>
          <a:lstStyle/>
          <a:p>
            <a:pPr lvl="0" algn="ctr" eaLnBrk="0" hangingPunct="0">
              <a:spcBef>
                <a:spcPct val="0"/>
              </a:spcBef>
            </a:pPr>
            <a:r>
              <a:rPr lang="zh-CN" altLang="en-AU" sz="1600" b="1" dirty="0">
                <a:solidFill>
                  <a:schemeClr val="bg2"/>
                </a:solidFill>
                <a:latin typeface="Arial" panose="020B0604020202020204" pitchFamily="34" charset="0"/>
                <a:ea typeface="宋体" panose="02010600030101010101" pitchFamily="2" charset="-122"/>
              </a:rPr>
              <a:t>一个对称台振子</a:t>
            </a:r>
          </a:p>
          <a:p>
            <a:pPr lvl="0" algn="ctr" eaLnBrk="0" hangingPunct="0">
              <a:spcBef>
                <a:spcPct val="0"/>
              </a:spcBef>
            </a:pPr>
            <a:r>
              <a:rPr lang="zh-CN" altLang="en-AU" sz="1400" b="1" dirty="0">
                <a:solidFill>
                  <a:schemeClr val="bg2"/>
                </a:solidFill>
                <a:latin typeface="Arial" panose="020B0604020202020204" pitchFamily="34" charset="0"/>
                <a:ea typeface="宋体" panose="02010600030101010101" pitchFamily="2" charset="-122"/>
              </a:rPr>
              <a:t>假设在接收机中</a:t>
            </a:r>
            <a:r>
              <a:rPr lang="zh-CN" altLang="en-AU" sz="1400" b="0" dirty="0">
                <a:solidFill>
                  <a:schemeClr val="bg2"/>
                </a:solidFill>
                <a:latin typeface="Arial" panose="020B0604020202020204" pitchFamily="34" charset="0"/>
                <a:ea typeface="宋体" panose="02010600030101010101" pitchFamily="2" charset="-122"/>
              </a:rPr>
              <a:t>有</a:t>
            </a:r>
            <a:r>
              <a:rPr lang="zh-CN" altLang="en-AU" sz="1400" b="1" dirty="0">
                <a:solidFill>
                  <a:schemeClr val="bg2"/>
                </a:solidFill>
                <a:latin typeface="Arial" panose="020B0604020202020204" pitchFamily="34" charset="0"/>
                <a:ea typeface="宋体" panose="02010600030101010101" pitchFamily="2" charset="-122"/>
              </a:rPr>
              <a:t>1</a:t>
            </a:r>
            <a:r>
              <a:rPr lang="en-AU" altLang="zh-CN" sz="1400" b="1" err="1">
                <a:solidFill>
                  <a:schemeClr val="bg2"/>
                </a:solidFill>
                <a:latin typeface="Arial" panose="020B0604020202020204" pitchFamily="34" charset="0"/>
                <a:ea typeface="宋体" panose="02010600030101010101" pitchFamily="2" charset="-122"/>
              </a:rPr>
              <a:t>mW</a:t>
            </a:r>
            <a:r>
              <a:rPr lang="zh-CN" altLang="en-AU" sz="1400" b="1" dirty="0">
                <a:solidFill>
                  <a:schemeClr val="bg2"/>
                </a:solidFill>
                <a:latin typeface="Arial" panose="020B0604020202020204" pitchFamily="34" charset="0"/>
                <a:ea typeface="宋体" panose="02010600030101010101" pitchFamily="2" charset="-122"/>
              </a:rPr>
              <a:t>功率 </a:t>
            </a:r>
            <a:endParaRPr lang="en-AU" altLang="zh-CN" sz="1400" b="1">
              <a:solidFill>
                <a:schemeClr val="bg2"/>
              </a:solidFill>
              <a:latin typeface="Arial" panose="020B0604020202020204" pitchFamily="34" charset="0"/>
              <a:ea typeface="宋体" panose="02010600030101010101" pitchFamily="2" charset="-122"/>
            </a:endParaRPr>
          </a:p>
        </p:txBody>
      </p:sp>
      <p:sp>
        <p:nvSpPr>
          <p:cNvPr id="280582" name="直接连接符 280581"/>
          <p:cNvSpPr/>
          <p:nvPr/>
        </p:nvSpPr>
        <p:spPr>
          <a:xfrm>
            <a:off x="2264728" y="2473643"/>
            <a:ext cx="0" cy="146050"/>
          </a:xfrm>
          <a:prstGeom prst="line">
            <a:avLst/>
          </a:prstGeom>
          <a:ln w="38100" cap="flat" cmpd="sng">
            <a:solidFill>
              <a:schemeClr val="bg2"/>
            </a:solidFill>
            <a:prstDash val="solid"/>
            <a:headEnd type="none" w="med" len="med"/>
            <a:tailEnd type="none" w="med" len="med"/>
          </a:ln>
        </p:spPr>
      </p:sp>
      <p:sp>
        <p:nvSpPr>
          <p:cNvPr id="280583" name="直接连接符 280582"/>
          <p:cNvSpPr/>
          <p:nvPr/>
        </p:nvSpPr>
        <p:spPr>
          <a:xfrm>
            <a:off x="2264728" y="2278380"/>
            <a:ext cx="0" cy="146050"/>
          </a:xfrm>
          <a:prstGeom prst="line">
            <a:avLst/>
          </a:prstGeom>
          <a:ln w="38100" cap="flat" cmpd="sng">
            <a:solidFill>
              <a:schemeClr val="bg2"/>
            </a:solidFill>
            <a:prstDash val="solid"/>
            <a:headEnd type="none" w="med" len="med"/>
            <a:tailEnd type="none" w="med" len="med"/>
          </a:ln>
        </p:spPr>
      </p:sp>
      <p:sp>
        <p:nvSpPr>
          <p:cNvPr id="280584" name="任意多边形 280583"/>
          <p:cNvSpPr/>
          <p:nvPr/>
        </p:nvSpPr>
        <p:spPr>
          <a:xfrm>
            <a:off x="2250440" y="2083118"/>
            <a:ext cx="257175" cy="260350"/>
          </a:xfrm>
          <a:custGeom>
            <a:avLst/>
            <a:gdLst/>
            <a:ahLst/>
            <a:cxnLst/>
            <a:rect l="0" t="0" r="0" b="0"/>
            <a:pathLst>
              <a:path w="212" h="214">
                <a:moveTo>
                  <a:pt x="0" y="214"/>
                </a:moveTo>
                <a:lnTo>
                  <a:pt x="212" y="0"/>
                </a:lnTo>
              </a:path>
            </a:pathLst>
          </a:custGeom>
          <a:noFill/>
          <a:ln w="9525" cap="flat" cmpd="sng">
            <a:solidFill>
              <a:schemeClr val="bg2"/>
            </a:solidFill>
            <a:prstDash val="solid"/>
            <a:headEnd type="none" w="med" len="med"/>
            <a:tailEnd type="triangle" w="med" len="med"/>
          </a:ln>
        </p:spPr>
        <p:txBody>
          <a:bodyPr/>
          <a:lstStyle/>
          <a:p>
            <a:endParaRPr lang="zh-CN" altLang="en-US"/>
          </a:p>
        </p:txBody>
      </p:sp>
      <p:sp>
        <p:nvSpPr>
          <p:cNvPr id="280585" name="任意多边形 280584"/>
          <p:cNvSpPr/>
          <p:nvPr/>
        </p:nvSpPr>
        <p:spPr>
          <a:xfrm>
            <a:off x="2301240" y="2045018"/>
            <a:ext cx="555625" cy="342900"/>
          </a:xfrm>
          <a:custGeom>
            <a:avLst/>
            <a:gdLst/>
            <a:ahLst/>
            <a:cxnLst/>
            <a:rect l="0" t="0" r="0" b="0"/>
            <a:pathLst>
              <a:path w="456" h="282">
                <a:moveTo>
                  <a:pt x="0" y="282"/>
                </a:moveTo>
                <a:lnTo>
                  <a:pt x="456" y="0"/>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0586" name="直接连接符 280585"/>
          <p:cNvSpPr/>
          <p:nvPr/>
        </p:nvSpPr>
        <p:spPr>
          <a:xfrm flipV="1">
            <a:off x="2264728" y="2424430"/>
            <a:ext cx="827087" cy="0"/>
          </a:xfrm>
          <a:prstGeom prst="line">
            <a:avLst/>
          </a:prstGeom>
          <a:ln w="38100" cap="flat" cmpd="sng">
            <a:solidFill>
              <a:schemeClr val="bg2"/>
            </a:solidFill>
            <a:prstDash val="solid"/>
            <a:headEnd type="none" w="med" len="med"/>
            <a:tailEnd type="triangle" w="med" len="med"/>
          </a:ln>
        </p:spPr>
      </p:sp>
      <p:sp>
        <p:nvSpPr>
          <p:cNvPr id="280587" name="任意多边形 280586"/>
          <p:cNvSpPr/>
          <p:nvPr/>
        </p:nvSpPr>
        <p:spPr>
          <a:xfrm>
            <a:off x="2293303" y="2446655"/>
            <a:ext cx="614362" cy="306388"/>
          </a:xfrm>
          <a:custGeom>
            <a:avLst/>
            <a:gdLst/>
            <a:ahLst/>
            <a:cxnLst/>
            <a:rect l="0" t="0" r="0" b="0"/>
            <a:pathLst>
              <a:path w="504" h="252">
                <a:moveTo>
                  <a:pt x="0" y="0"/>
                </a:moveTo>
                <a:lnTo>
                  <a:pt x="504" y="252"/>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0588" name="直接连接符 280587"/>
          <p:cNvSpPr/>
          <p:nvPr/>
        </p:nvSpPr>
        <p:spPr>
          <a:xfrm>
            <a:off x="2264728" y="2521268"/>
            <a:ext cx="292100" cy="244475"/>
          </a:xfrm>
          <a:prstGeom prst="line">
            <a:avLst/>
          </a:prstGeom>
          <a:ln w="9525" cap="flat" cmpd="sng">
            <a:solidFill>
              <a:schemeClr val="bg2"/>
            </a:solidFill>
            <a:prstDash val="solid"/>
            <a:headEnd type="none" w="med" len="med"/>
            <a:tailEnd type="triangle" w="med" len="med"/>
          </a:ln>
        </p:spPr>
      </p:sp>
      <p:sp>
        <p:nvSpPr>
          <p:cNvPr id="280589" name="任意多边形 280588"/>
          <p:cNvSpPr/>
          <p:nvPr/>
        </p:nvSpPr>
        <p:spPr>
          <a:xfrm>
            <a:off x="2021840" y="2083118"/>
            <a:ext cx="242888" cy="254000"/>
          </a:xfrm>
          <a:custGeom>
            <a:avLst/>
            <a:gdLst/>
            <a:ahLst/>
            <a:cxnLst/>
            <a:rect l="0" t="0" r="0" b="0"/>
            <a:pathLst>
              <a:path w="200" h="208">
                <a:moveTo>
                  <a:pt x="200" y="208"/>
                </a:moveTo>
                <a:lnTo>
                  <a:pt x="0" y="0"/>
                </a:lnTo>
              </a:path>
            </a:pathLst>
          </a:custGeom>
          <a:noFill/>
          <a:ln w="9525" cap="flat" cmpd="sng">
            <a:solidFill>
              <a:schemeClr val="bg2"/>
            </a:solidFill>
            <a:prstDash val="solid"/>
            <a:headEnd type="none" w="med" len="med"/>
            <a:tailEnd type="triangle" w="med" len="med"/>
          </a:ln>
        </p:spPr>
        <p:txBody>
          <a:bodyPr/>
          <a:lstStyle/>
          <a:p>
            <a:endParaRPr lang="zh-CN" altLang="en-US"/>
          </a:p>
        </p:txBody>
      </p:sp>
      <p:sp>
        <p:nvSpPr>
          <p:cNvPr id="280590" name="任意多边形 280589"/>
          <p:cNvSpPr/>
          <p:nvPr/>
        </p:nvSpPr>
        <p:spPr>
          <a:xfrm>
            <a:off x="1672590" y="2051368"/>
            <a:ext cx="547688" cy="322262"/>
          </a:xfrm>
          <a:custGeom>
            <a:avLst/>
            <a:gdLst/>
            <a:ahLst/>
            <a:cxnLst/>
            <a:rect l="0" t="0" r="0" b="0"/>
            <a:pathLst>
              <a:path w="450" h="264">
                <a:moveTo>
                  <a:pt x="450" y="264"/>
                </a:moveTo>
                <a:lnTo>
                  <a:pt x="0" y="0"/>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0591" name="直接连接符 280590"/>
          <p:cNvSpPr/>
          <p:nvPr/>
        </p:nvSpPr>
        <p:spPr>
          <a:xfrm flipH="1" flipV="1">
            <a:off x="1437640" y="2424430"/>
            <a:ext cx="827088" cy="0"/>
          </a:xfrm>
          <a:prstGeom prst="line">
            <a:avLst/>
          </a:prstGeom>
          <a:ln w="38100" cap="flat" cmpd="sng">
            <a:solidFill>
              <a:schemeClr val="bg2"/>
            </a:solidFill>
            <a:prstDash val="solid"/>
            <a:headEnd type="none" w="med" len="med"/>
            <a:tailEnd type="triangle" w="med" len="med"/>
          </a:ln>
        </p:spPr>
      </p:sp>
      <p:sp>
        <p:nvSpPr>
          <p:cNvPr id="280592" name="任意多边形 280591"/>
          <p:cNvSpPr/>
          <p:nvPr/>
        </p:nvSpPr>
        <p:spPr>
          <a:xfrm>
            <a:off x="1666240" y="2453005"/>
            <a:ext cx="547688" cy="322263"/>
          </a:xfrm>
          <a:custGeom>
            <a:avLst/>
            <a:gdLst/>
            <a:ahLst/>
            <a:cxnLst/>
            <a:rect l="0" t="0" r="0" b="0"/>
            <a:pathLst>
              <a:path w="450" h="264">
                <a:moveTo>
                  <a:pt x="450" y="0"/>
                </a:moveTo>
                <a:lnTo>
                  <a:pt x="0" y="264"/>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0593" name="直接连接符 280592"/>
          <p:cNvSpPr/>
          <p:nvPr/>
        </p:nvSpPr>
        <p:spPr>
          <a:xfrm flipH="1">
            <a:off x="1972628" y="2521268"/>
            <a:ext cx="292100" cy="244475"/>
          </a:xfrm>
          <a:prstGeom prst="line">
            <a:avLst/>
          </a:prstGeom>
          <a:ln w="9525" cap="flat" cmpd="sng">
            <a:solidFill>
              <a:schemeClr val="bg2"/>
            </a:solidFill>
            <a:prstDash val="solid"/>
            <a:headEnd type="none" w="med" len="med"/>
            <a:tailEnd type="triangle" w="med" len="med"/>
          </a:ln>
        </p:spPr>
      </p:sp>
      <p:sp>
        <p:nvSpPr>
          <p:cNvPr id="280594" name="椭圆 280593"/>
          <p:cNvSpPr/>
          <p:nvPr/>
        </p:nvSpPr>
        <p:spPr>
          <a:xfrm>
            <a:off x="2264728" y="1986280"/>
            <a:ext cx="876300" cy="876300"/>
          </a:xfrm>
          <a:prstGeom prst="ellipse">
            <a:avLst/>
          </a:prstGeom>
          <a:noFill/>
          <a:ln w="57150" cap="flat" cmpd="sng">
            <a:solidFill>
              <a:srgbClr val="3081EE"/>
            </a:solidFill>
            <a:prstDash val="solid"/>
            <a:headEnd type="none" w="med" len="med"/>
            <a:tailEnd type="none" w="med" len="med"/>
          </a:ln>
        </p:spPr>
        <p:txBody>
          <a:bodyPr/>
          <a:lstStyle/>
          <a:p>
            <a:endParaRPr lang="zh-CN" altLang="en-US"/>
          </a:p>
        </p:txBody>
      </p:sp>
      <p:sp>
        <p:nvSpPr>
          <p:cNvPr id="280595" name="椭圆 280594"/>
          <p:cNvSpPr/>
          <p:nvPr/>
        </p:nvSpPr>
        <p:spPr>
          <a:xfrm flipH="1">
            <a:off x="1388428" y="1986280"/>
            <a:ext cx="876300" cy="876300"/>
          </a:xfrm>
          <a:prstGeom prst="ellipse">
            <a:avLst/>
          </a:prstGeom>
          <a:noFill/>
          <a:ln w="57150" cap="flat" cmpd="sng">
            <a:solidFill>
              <a:srgbClr val="3081EE"/>
            </a:solidFill>
            <a:prstDash val="solid"/>
            <a:headEnd type="none" w="med" len="med"/>
            <a:tailEnd type="none" w="med" len="med"/>
          </a:ln>
        </p:spPr>
        <p:txBody>
          <a:bodyPr/>
          <a:lstStyle/>
          <a:p>
            <a:endParaRPr lang="zh-CN" altLang="en-US"/>
          </a:p>
        </p:txBody>
      </p:sp>
      <p:sp>
        <p:nvSpPr>
          <p:cNvPr id="280596" name="矩形 280595"/>
          <p:cNvSpPr/>
          <p:nvPr/>
        </p:nvSpPr>
        <p:spPr>
          <a:xfrm>
            <a:off x="2220278" y="2154555"/>
            <a:ext cx="80962" cy="233363"/>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chemeClr val="bg2"/>
            </a:solidFill>
            <a:prstDash val="solid"/>
            <a:miter/>
            <a:headEnd type="none" w="med" len="med"/>
            <a:tailEnd type="none" w="med" len="med"/>
          </a:ln>
        </p:spPr>
        <p:txBody>
          <a:bodyPr/>
          <a:lstStyle/>
          <a:p>
            <a:endParaRPr lang="zh-CN" altLang="en-US"/>
          </a:p>
        </p:txBody>
      </p:sp>
      <p:sp>
        <p:nvSpPr>
          <p:cNvPr id="280597" name="矩形 280596"/>
          <p:cNvSpPr/>
          <p:nvPr/>
        </p:nvSpPr>
        <p:spPr>
          <a:xfrm>
            <a:off x="2220278" y="2446655"/>
            <a:ext cx="80962" cy="233363"/>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chemeClr val="bg2"/>
            </a:solidFill>
            <a:prstDash val="solid"/>
            <a:miter/>
            <a:headEnd type="none" w="med" len="med"/>
            <a:tailEnd type="none" w="med" len="med"/>
          </a:ln>
        </p:spPr>
        <p:txBody>
          <a:bodyPr/>
          <a:lstStyle/>
          <a:p>
            <a:endParaRPr lang="zh-CN" altLang="en-US"/>
          </a:p>
        </p:txBody>
      </p:sp>
      <p:sp>
        <p:nvSpPr>
          <p:cNvPr id="280599" name="文本框 280598"/>
          <p:cNvSpPr txBox="1"/>
          <p:nvPr/>
        </p:nvSpPr>
        <p:spPr>
          <a:xfrm>
            <a:off x="5192078" y="3145155"/>
            <a:ext cx="2259012" cy="549275"/>
          </a:xfrm>
          <a:prstGeom prst="rect">
            <a:avLst/>
          </a:prstGeom>
          <a:noFill/>
          <a:ln w="9525">
            <a:noFill/>
          </a:ln>
        </p:spPr>
        <p:txBody>
          <a:bodyPr wrap="none" anchor="ctr">
            <a:spAutoFit/>
          </a:bodyPr>
          <a:lstStyle/>
          <a:p>
            <a:pPr lvl="0" algn="ctr" eaLnBrk="0" hangingPunct="0">
              <a:spcBef>
                <a:spcPct val="0"/>
              </a:spcBef>
            </a:pPr>
            <a:r>
              <a:rPr lang="zh-CN" altLang="en-AU" sz="1600" b="1" dirty="0">
                <a:solidFill>
                  <a:schemeClr val="bg2"/>
                </a:solidFill>
                <a:latin typeface="Arial" panose="020B0604020202020204" pitchFamily="34" charset="0"/>
                <a:ea typeface="宋体" panose="02010600030101010101" pitchFamily="2" charset="-122"/>
              </a:rPr>
              <a:t>在阵中有4个对称振子</a:t>
            </a:r>
            <a:r>
              <a:rPr lang="en-AU" altLang="zh-CN" sz="1600" b="1">
                <a:solidFill>
                  <a:schemeClr val="bg2"/>
                </a:solidFill>
                <a:latin typeface="Arial" panose="020B0604020202020204" pitchFamily="34" charset="0"/>
                <a:ea typeface="宋体" panose="02010600030101010101" pitchFamily="2" charset="-122"/>
              </a:rPr>
              <a:t> </a:t>
            </a:r>
            <a:br>
              <a:rPr lang="en-AU" altLang="zh-CN" sz="1600" b="0">
                <a:solidFill>
                  <a:schemeClr val="bg2"/>
                </a:solidFill>
                <a:latin typeface="Arial" panose="020B0604020202020204" pitchFamily="34" charset="0"/>
                <a:ea typeface="宋体" panose="02010600030101010101" pitchFamily="2" charset="-122"/>
              </a:rPr>
            </a:br>
            <a:r>
              <a:rPr lang="zh-CN" altLang="en-AU" sz="1400" b="1" dirty="0">
                <a:solidFill>
                  <a:schemeClr val="bg2"/>
                </a:solidFill>
                <a:latin typeface="Arial" panose="020B0604020202020204" pitchFamily="34" charset="0"/>
                <a:ea typeface="宋体" panose="02010600030101010101" pitchFamily="2" charset="-122"/>
              </a:rPr>
              <a:t>在接收机中就</a:t>
            </a:r>
            <a:r>
              <a:rPr lang="zh-CN" altLang="en-AU" sz="1400" b="0" dirty="0">
                <a:solidFill>
                  <a:schemeClr val="bg2"/>
                </a:solidFill>
                <a:latin typeface="Arial" panose="020B0604020202020204" pitchFamily="34" charset="0"/>
                <a:ea typeface="宋体" panose="02010600030101010101" pitchFamily="2" charset="-122"/>
              </a:rPr>
              <a:t>有</a:t>
            </a:r>
            <a:r>
              <a:rPr lang="en-AU" altLang="zh-CN" sz="1400" b="1">
                <a:solidFill>
                  <a:schemeClr val="bg2"/>
                </a:solidFill>
                <a:latin typeface="Arial" panose="020B0604020202020204" pitchFamily="34" charset="0"/>
                <a:ea typeface="宋体" panose="02010600030101010101" pitchFamily="2" charset="-122"/>
              </a:rPr>
              <a:t>4 </a:t>
            </a:r>
            <a:r>
              <a:rPr lang="en-AU" altLang="zh-CN" sz="1400" b="1" err="1">
                <a:solidFill>
                  <a:schemeClr val="bg2"/>
                </a:solidFill>
                <a:latin typeface="Arial" panose="020B0604020202020204" pitchFamily="34" charset="0"/>
                <a:ea typeface="宋体" panose="02010600030101010101" pitchFamily="2" charset="-122"/>
              </a:rPr>
              <a:t>mW</a:t>
            </a:r>
            <a:r>
              <a:rPr lang="zh-CN" altLang="en-AU" sz="1400" b="1" dirty="0">
                <a:solidFill>
                  <a:schemeClr val="bg2"/>
                </a:solidFill>
                <a:latin typeface="Arial" panose="020B0604020202020204" pitchFamily="34" charset="0"/>
                <a:ea typeface="宋体" panose="02010600030101010101" pitchFamily="2" charset="-122"/>
              </a:rPr>
              <a:t>功率</a:t>
            </a:r>
            <a:endParaRPr lang="en-AU" altLang="zh-CN" sz="1400" b="1">
              <a:solidFill>
                <a:schemeClr val="bg2"/>
              </a:solidFill>
              <a:latin typeface="Arial" panose="020B0604020202020204" pitchFamily="34" charset="0"/>
              <a:ea typeface="宋体" panose="02010600030101010101" pitchFamily="2" charset="-122"/>
            </a:endParaRPr>
          </a:p>
        </p:txBody>
      </p:sp>
      <p:sp>
        <p:nvSpPr>
          <p:cNvPr id="280601" name="直接连接符 280600"/>
          <p:cNvSpPr/>
          <p:nvPr/>
        </p:nvSpPr>
        <p:spPr>
          <a:xfrm>
            <a:off x="6311265" y="2627630"/>
            <a:ext cx="0" cy="63500"/>
          </a:xfrm>
          <a:prstGeom prst="line">
            <a:avLst/>
          </a:prstGeom>
          <a:ln w="38100" cap="flat" cmpd="sng">
            <a:solidFill>
              <a:schemeClr val="bg2"/>
            </a:solidFill>
            <a:prstDash val="solid"/>
            <a:headEnd type="none" w="med" len="med"/>
            <a:tailEnd type="none" w="med" len="med"/>
          </a:ln>
        </p:spPr>
      </p:sp>
      <p:sp>
        <p:nvSpPr>
          <p:cNvPr id="280602" name="直接连接符 280601"/>
          <p:cNvSpPr/>
          <p:nvPr/>
        </p:nvSpPr>
        <p:spPr>
          <a:xfrm>
            <a:off x="6311265" y="2541905"/>
            <a:ext cx="0" cy="63500"/>
          </a:xfrm>
          <a:prstGeom prst="line">
            <a:avLst/>
          </a:prstGeom>
          <a:ln w="38100" cap="flat" cmpd="sng">
            <a:solidFill>
              <a:schemeClr val="bg2"/>
            </a:solidFill>
            <a:prstDash val="solid"/>
            <a:headEnd type="none" w="med" len="med"/>
            <a:tailEnd type="none" w="med" len="med"/>
          </a:ln>
        </p:spPr>
      </p:sp>
      <p:sp>
        <p:nvSpPr>
          <p:cNvPr id="280603" name="任意多边形 280602"/>
          <p:cNvSpPr/>
          <p:nvPr/>
        </p:nvSpPr>
        <p:spPr>
          <a:xfrm>
            <a:off x="6274753" y="2456180"/>
            <a:ext cx="650875" cy="114300"/>
          </a:xfrm>
          <a:custGeom>
            <a:avLst/>
            <a:gdLst/>
            <a:ahLst/>
            <a:cxnLst/>
            <a:rect l="0" t="0" r="0" b="0"/>
            <a:pathLst>
              <a:path w="212" h="214">
                <a:moveTo>
                  <a:pt x="0" y="214"/>
                </a:moveTo>
                <a:lnTo>
                  <a:pt x="212" y="0"/>
                </a:lnTo>
              </a:path>
            </a:pathLst>
          </a:custGeom>
          <a:noFill/>
          <a:ln w="9525" cap="flat" cmpd="sng">
            <a:solidFill>
              <a:schemeClr val="bg2"/>
            </a:solidFill>
            <a:prstDash val="solid"/>
            <a:headEnd type="none" w="med" len="med"/>
            <a:tailEnd type="triangle" w="med" len="med"/>
          </a:ln>
        </p:spPr>
        <p:txBody>
          <a:bodyPr/>
          <a:lstStyle/>
          <a:p>
            <a:endParaRPr lang="zh-CN" altLang="en-US"/>
          </a:p>
        </p:txBody>
      </p:sp>
      <p:sp>
        <p:nvSpPr>
          <p:cNvPr id="280604" name="任意多边形 280603"/>
          <p:cNvSpPr/>
          <p:nvPr/>
        </p:nvSpPr>
        <p:spPr>
          <a:xfrm>
            <a:off x="6403340" y="2440305"/>
            <a:ext cx="1400175" cy="149225"/>
          </a:xfrm>
          <a:custGeom>
            <a:avLst/>
            <a:gdLst/>
            <a:ahLst/>
            <a:cxnLst/>
            <a:rect l="0" t="0" r="0" b="0"/>
            <a:pathLst>
              <a:path w="456" h="282">
                <a:moveTo>
                  <a:pt x="0" y="282"/>
                </a:moveTo>
                <a:lnTo>
                  <a:pt x="456" y="0"/>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0605" name="直接连接符 280604"/>
          <p:cNvSpPr/>
          <p:nvPr/>
        </p:nvSpPr>
        <p:spPr>
          <a:xfrm flipV="1">
            <a:off x="6311265" y="2605405"/>
            <a:ext cx="2087563" cy="0"/>
          </a:xfrm>
          <a:prstGeom prst="line">
            <a:avLst/>
          </a:prstGeom>
          <a:ln w="38100" cap="flat" cmpd="sng">
            <a:solidFill>
              <a:schemeClr val="bg2"/>
            </a:solidFill>
            <a:prstDash val="solid"/>
            <a:headEnd type="none" w="med" len="med"/>
            <a:tailEnd type="triangle" w="med" len="med"/>
          </a:ln>
        </p:spPr>
      </p:sp>
      <p:sp>
        <p:nvSpPr>
          <p:cNvPr id="280606" name="任意多边形 280605"/>
          <p:cNvSpPr/>
          <p:nvPr/>
        </p:nvSpPr>
        <p:spPr>
          <a:xfrm>
            <a:off x="6384290" y="2614930"/>
            <a:ext cx="1547813" cy="133350"/>
          </a:xfrm>
          <a:custGeom>
            <a:avLst/>
            <a:gdLst/>
            <a:ahLst/>
            <a:cxnLst/>
            <a:rect l="0" t="0" r="0" b="0"/>
            <a:pathLst>
              <a:path w="504" h="252">
                <a:moveTo>
                  <a:pt x="0" y="0"/>
                </a:moveTo>
                <a:lnTo>
                  <a:pt x="504" y="252"/>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0607" name="直接连接符 280606"/>
          <p:cNvSpPr/>
          <p:nvPr/>
        </p:nvSpPr>
        <p:spPr>
          <a:xfrm>
            <a:off x="6311265" y="2646680"/>
            <a:ext cx="736600" cy="107950"/>
          </a:xfrm>
          <a:prstGeom prst="line">
            <a:avLst/>
          </a:prstGeom>
          <a:ln w="9525" cap="flat" cmpd="sng">
            <a:solidFill>
              <a:schemeClr val="bg2"/>
            </a:solidFill>
            <a:prstDash val="solid"/>
            <a:headEnd type="none" w="med" len="med"/>
            <a:tailEnd type="triangle" w="med" len="med"/>
          </a:ln>
        </p:spPr>
      </p:sp>
      <p:sp>
        <p:nvSpPr>
          <p:cNvPr id="280608" name="任意多边形 280607"/>
          <p:cNvSpPr/>
          <p:nvPr/>
        </p:nvSpPr>
        <p:spPr>
          <a:xfrm>
            <a:off x="5696903" y="2456180"/>
            <a:ext cx="614362" cy="111125"/>
          </a:xfrm>
          <a:custGeom>
            <a:avLst/>
            <a:gdLst/>
            <a:ahLst/>
            <a:cxnLst/>
            <a:rect l="0" t="0" r="0" b="0"/>
            <a:pathLst>
              <a:path w="200" h="208">
                <a:moveTo>
                  <a:pt x="200" y="208"/>
                </a:moveTo>
                <a:lnTo>
                  <a:pt x="0" y="0"/>
                </a:lnTo>
              </a:path>
            </a:pathLst>
          </a:custGeom>
          <a:noFill/>
          <a:ln w="9525" cap="flat" cmpd="sng">
            <a:solidFill>
              <a:schemeClr val="bg2"/>
            </a:solidFill>
            <a:prstDash val="solid"/>
            <a:headEnd type="none" w="med" len="med"/>
            <a:tailEnd type="triangle" w="med" len="med"/>
          </a:ln>
        </p:spPr>
        <p:txBody>
          <a:bodyPr/>
          <a:lstStyle/>
          <a:p>
            <a:endParaRPr lang="zh-CN" altLang="en-US"/>
          </a:p>
        </p:txBody>
      </p:sp>
      <p:sp>
        <p:nvSpPr>
          <p:cNvPr id="280609" name="任意多边形 280608"/>
          <p:cNvSpPr/>
          <p:nvPr/>
        </p:nvSpPr>
        <p:spPr>
          <a:xfrm>
            <a:off x="4819015" y="2443480"/>
            <a:ext cx="1381125" cy="139700"/>
          </a:xfrm>
          <a:custGeom>
            <a:avLst/>
            <a:gdLst/>
            <a:ahLst/>
            <a:cxnLst/>
            <a:rect l="0" t="0" r="0" b="0"/>
            <a:pathLst>
              <a:path w="450" h="264">
                <a:moveTo>
                  <a:pt x="450" y="264"/>
                </a:moveTo>
                <a:lnTo>
                  <a:pt x="0" y="0"/>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0610" name="直接连接符 280609"/>
          <p:cNvSpPr/>
          <p:nvPr/>
        </p:nvSpPr>
        <p:spPr>
          <a:xfrm flipH="1" flipV="1">
            <a:off x="4223703" y="2605405"/>
            <a:ext cx="2087562" cy="0"/>
          </a:xfrm>
          <a:prstGeom prst="line">
            <a:avLst/>
          </a:prstGeom>
          <a:ln w="38100" cap="flat" cmpd="sng">
            <a:solidFill>
              <a:schemeClr val="bg2"/>
            </a:solidFill>
            <a:prstDash val="solid"/>
            <a:headEnd type="none" w="med" len="med"/>
            <a:tailEnd type="triangle" w="med" len="med"/>
          </a:ln>
        </p:spPr>
      </p:sp>
      <p:sp>
        <p:nvSpPr>
          <p:cNvPr id="280611" name="任意多边形 280610"/>
          <p:cNvSpPr/>
          <p:nvPr/>
        </p:nvSpPr>
        <p:spPr>
          <a:xfrm>
            <a:off x="4801553" y="2618105"/>
            <a:ext cx="1381125" cy="139700"/>
          </a:xfrm>
          <a:custGeom>
            <a:avLst/>
            <a:gdLst/>
            <a:ahLst/>
            <a:cxnLst/>
            <a:rect l="0" t="0" r="0" b="0"/>
            <a:pathLst>
              <a:path w="450" h="264">
                <a:moveTo>
                  <a:pt x="450" y="0"/>
                </a:moveTo>
                <a:lnTo>
                  <a:pt x="0" y="264"/>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0612" name="直接连接符 280611"/>
          <p:cNvSpPr/>
          <p:nvPr/>
        </p:nvSpPr>
        <p:spPr>
          <a:xfrm flipH="1">
            <a:off x="5574665" y="2646680"/>
            <a:ext cx="736600" cy="107950"/>
          </a:xfrm>
          <a:prstGeom prst="line">
            <a:avLst/>
          </a:prstGeom>
          <a:ln w="9525" cap="flat" cmpd="sng">
            <a:solidFill>
              <a:schemeClr val="bg2"/>
            </a:solidFill>
            <a:prstDash val="solid"/>
            <a:headEnd type="none" w="med" len="med"/>
            <a:tailEnd type="triangle" w="med" len="med"/>
          </a:ln>
        </p:spPr>
      </p:sp>
      <p:sp>
        <p:nvSpPr>
          <p:cNvPr id="280613" name="椭圆 280612"/>
          <p:cNvSpPr/>
          <p:nvPr/>
        </p:nvSpPr>
        <p:spPr>
          <a:xfrm>
            <a:off x="6311265" y="2414905"/>
            <a:ext cx="2209800" cy="381000"/>
          </a:xfrm>
          <a:prstGeom prst="ellipse">
            <a:avLst/>
          </a:prstGeom>
          <a:noFill/>
          <a:ln w="57150" cap="flat" cmpd="sng">
            <a:solidFill>
              <a:srgbClr val="3081EE"/>
            </a:solidFill>
            <a:prstDash val="solid"/>
            <a:headEnd type="none" w="med" len="med"/>
            <a:tailEnd type="none" w="med" len="med"/>
          </a:ln>
        </p:spPr>
        <p:txBody>
          <a:bodyPr/>
          <a:lstStyle/>
          <a:p>
            <a:endParaRPr lang="zh-CN" altLang="en-US"/>
          </a:p>
        </p:txBody>
      </p:sp>
      <p:sp>
        <p:nvSpPr>
          <p:cNvPr id="280614" name="椭圆 280613"/>
          <p:cNvSpPr/>
          <p:nvPr/>
        </p:nvSpPr>
        <p:spPr>
          <a:xfrm flipH="1">
            <a:off x="4101465" y="2414905"/>
            <a:ext cx="2209800" cy="381000"/>
          </a:xfrm>
          <a:prstGeom prst="ellipse">
            <a:avLst/>
          </a:prstGeom>
          <a:noFill/>
          <a:ln w="57150" cap="flat" cmpd="sng">
            <a:solidFill>
              <a:srgbClr val="3081EE"/>
            </a:solidFill>
            <a:prstDash val="solid"/>
            <a:headEnd type="none" w="med" len="med"/>
            <a:tailEnd type="none" w="med" len="med"/>
          </a:ln>
        </p:spPr>
        <p:txBody>
          <a:bodyPr/>
          <a:lstStyle/>
          <a:p>
            <a:endParaRPr lang="zh-CN" altLang="en-US"/>
          </a:p>
        </p:txBody>
      </p:sp>
      <p:grpSp>
        <p:nvGrpSpPr>
          <p:cNvPr id="280615" name="组合 280614"/>
          <p:cNvGrpSpPr/>
          <p:nvPr/>
        </p:nvGrpSpPr>
        <p:grpSpPr>
          <a:xfrm>
            <a:off x="6273165" y="2341880"/>
            <a:ext cx="74613" cy="236538"/>
            <a:chOff x="3674" y="1360"/>
            <a:chExt cx="49" cy="202"/>
          </a:xfrm>
        </p:grpSpPr>
        <p:sp>
          <p:nvSpPr>
            <p:cNvPr id="280616" name="矩形 280615"/>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chemeClr val="bg2"/>
              </a:solidFill>
              <a:prstDash val="solid"/>
              <a:miter/>
              <a:headEnd type="none" w="med" len="med"/>
              <a:tailEnd type="none" w="med" len="med"/>
            </a:ln>
          </p:spPr>
          <p:txBody>
            <a:bodyPr/>
            <a:lstStyle/>
            <a:p>
              <a:endParaRPr lang="zh-CN" altLang="en-US"/>
            </a:p>
          </p:txBody>
        </p:sp>
        <p:sp>
          <p:nvSpPr>
            <p:cNvPr id="280617" name="矩形 280616"/>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chemeClr val="bg2"/>
              </a:solidFill>
              <a:prstDash val="solid"/>
              <a:miter/>
              <a:headEnd type="none" w="med" len="med"/>
              <a:tailEnd type="none" w="med" len="med"/>
            </a:ln>
          </p:spPr>
          <p:txBody>
            <a:bodyPr/>
            <a:lstStyle/>
            <a:p>
              <a:endParaRPr lang="zh-CN" altLang="en-US"/>
            </a:p>
          </p:txBody>
        </p:sp>
      </p:grpSp>
      <p:grpSp>
        <p:nvGrpSpPr>
          <p:cNvPr id="280618" name="组合 280617"/>
          <p:cNvGrpSpPr/>
          <p:nvPr/>
        </p:nvGrpSpPr>
        <p:grpSpPr>
          <a:xfrm>
            <a:off x="6273165" y="2621280"/>
            <a:ext cx="74613" cy="236538"/>
            <a:chOff x="3674" y="1360"/>
            <a:chExt cx="49" cy="202"/>
          </a:xfrm>
        </p:grpSpPr>
        <p:sp>
          <p:nvSpPr>
            <p:cNvPr id="280619" name="矩形 280618"/>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chemeClr val="bg2"/>
              </a:solidFill>
              <a:prstDash val="solid"/>
              <a:miter/>
              <a:headEnd type="none" w="med" len="med"/>
              <a:tailEnd type="none" w="med" len="med"/>
            </a:ln>
          </p:spPr>
          <p:txBody>
            <a:bodyPr/>
            <a:lstStyle/>
            <a:p>
              <a:endParaRPr lang="zh-CN" altLang="en-US"/>
            </a:p>
          </p:txBody>
        </p:sp>
        <p:sp>
          <p:nvSpPr>
            <p:cNvPr id="280620" name="矩形 280619"/>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chemeClr val="bg2"/>
              </a:solidFill>
              <a:prstDash val="solid"/>
              <a:miter/>
              <a:headEnd type="none" w="med" len="med"/>
              <a:tailEnd type="none" w="med" len="med"/>
            </a:ln>
          </p:spPr>
          <p:txBody>
            <a:bodyPr/>
            <a:lstStyle/>
            <a:p>
              <a:endParaRPr lang="zh-CN" altLang="en-US"/>
            </a:p>
          </p:txBody>
        </p:sp>
      </p:grpSp>
      <p:grpSp>
        <p:nvGrpSpPr>
          <p:cNvPr id="280621" name="组合 280620"/>
          <p:cNvGrpSpPr/>
          <p:nvPr/>
        </p:nvGrpSpPr>
        <p:grpSpPr>
          <a:xfrm>
            <a:off x="6273165" y="2902268"/>
            <a:ext cx="74613" cy="234950"/>
            <a:chOff x="3674" y="1360"/>
            <a:chExt cx="49" cy="202"/>
          </a:xfrm>
        </p:grpSpPr>
        <p:sp>
          <p:nvSpPr>
            <p:cNvPr id="280622" name="矩形 280621"/>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0623" name="矩形 280622"/>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0624" name="组合 280623"/>
          <p:cNvGrpSpPr/>
          <p:nvPr/>
        </p:nvGrpSpPr>
        <p:grpSpPr>
          <a:xfrm>
            <a:off x="6273165" y="2062480"/>
            <a:ext cx="74613" cy="234950"/>
            <a:chOff x="3674" y="1360"/>
            <a:chExt cx="49" cy="202"/>
          </a:xfrm>
        </p:grpSpPr>
        <p:sp>
          <p:nvSpPr>
            <p:cNvPr id="280625" name="矩形 280624"/>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0626" name="矩形 280625"/>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sp>
        <p:nvSpPr>
          <p:cNvPr id="280628" name="矩形 280627"/>
          <p:cNvSpPr/>
          <p:nvPr/>
        </p:nvSpPr>
        <p:spPr>
          <a:xfrm>
            <a:off x="304800" y="4573588"/>
            <a:ext cx="8534400" cy="1825625"/>
          </a:xfrm>
          <a:prstGeom prst="rect">
            <a:avLst/>
          </a:pr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12700" cap="flat" cmpd="sng">
            <a:solidFill>
              <a:schemeClr val="tx1"/>
            </a:solidFill>
            <a:prstDash val="solid"/>
            <a:miter/>
            <a:headEnd type="none" w="med" len="med"/>
            <a:tailEnd type="none" w="med" len="med"/>
          </a:ln>
        </p:spPr>
        <p:txBody>
          <a:bodyPr/>
          <a:lstStyle/>
          <a:p>
            <a:endParaRPr lang="zh-CN" altLang="en-US"/>
          </a:p>
        </p:txBody>
      </p:sp>
      <p:grpSp>
        <p:nvGrpSpPr>
          <p:cNvPr id="280629" name="组合 280628"/>
          <p:cNvGrpSpPr/>
          <p:nvPr/>
        </p:nvGrpSpPr>
        <p:grpSpPr>
          <a:xfrm>
            <a:off x="1128713" y="4676775"/>
            <a:ext cx="74612" cy="1619250"/>
            <a:chOff x="3696" y="912"/>
            <a:chExt cx="49" cy="922"/>
          </a:xfrm>
        </p:grpSpPr>
        <p:grpSp>
          <p:nvGrpSpPr>
            <p:cNvPr id="280630" name="组合 280629"/>
            <p:cNvGrpSpPr/>
            <p:nvPr/>
          </p:nvGrpSpPr>
          <p:grpSpPr>
            <a:xfrm>
              <a:off x="3696" y="1152"/>
              <a:ext cx="49" cy="202"/>
              <a:chOff x="3674" y="1360"/>
              <a:chExt cx="49" cy="202"/>
            </a:xfrm>
          </p:grpSpPr>
          <p:sp>
            <p:nvSpPr>
              <p:cNvPr id="280631" name="矩形 280630"/>
              <p:cNvSpPr/>
              <p:nvPr/>
            </p:nvSpPr>
            <p:spPr>
              <a:xfrm>
                <a:off x="3674" y="1360"/>
                <a:ext cx="49" cy="90"/>
              </a:xfrm>
              <a:prstGeom prst="rect">
                <a:avLst/>
              </a:prstGeom>
              <a:solidFill>
                <a:srgbClr val="FF3300"/>
              </a:solidFill>
              <a:ln w="12700" cap="flat" cmpd="sng">
                <a:solidFill>
                  <a:srgbClr val="FF9966"/>
                </a:solidFill>
                <a:prstDash val="solid"/>
                <a:miter/>
                <a:headEnd type="none" w="med" len="med"/>
                <a:tailEnd type="none" w="med" len="med"/>
              </a:ln>
            </p:spPr>
            <p:txBody>
              <a:bodyPr/>
              <a:lstStyle/>
              <a:p>
                <a:endParaRPr lang="zh-CN" altLang="en-US"/>
              </a:p>
            </p:txBody>
          </p:sp>
          <p:sp>
            <p:nvSpPr>
              <p:cNvPr id="280632" name="矩形 280631"/>
              <p:cNvSpPr/>
              <p:nvPr/>
            </p:nvSpPr>
            <p:spPr>
              <a:xfrm>
                <a:off x="3674" y="1472"/>
                <a:ext cx="49" cy="90"/>
              </a:xfrm>
              <a:prstGeom prst="rect">
                <a:avLst/>
              </a:prstGeom>
              <a:solidFill>
                <a:srgbClr val="FF3300"/>
              </a:soli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0633" name="组合 280632"/>
            <p:cNvGrpSpPr/>
            <p:nvPr/>
          </p:nvGrpSpPr>
          <p:grpSpPr>
            <a:xfrm>
              <a:off x="3696" y="1392"/>
              <a:ext cx="49" cy="202"/>
              <a:chOff x="3674" y="1360"/>
              <a:chExt cx="49" cy="202"/>
            </a:xfrm>
          </p:grpSpPr>
          <p:sp>
            <p:nvSpPr>
              <p:cNvPr id="280634" name="矩形 280633"/>
              <p:cNvSpPr/>
              <p:nvPr/>
            </p:nvSpPr>
            <p:spPr>
              <a:xfrm>
                <a:off x="3674" y="1360"/>
                <a:ext cx="49" cy="90"/>
              </a:xfrm>
              <a:prstGeom prst="rect">
                <a:avLst/>
              </a:prstGeom>
              <a:solidFill>
                <a:srgbClr val="FF3300"/>
              </a:solidFill>
              <a:ln w="12700" cap="flat" cmpd="sng">
                <a:solidFill>
                  <a:srgbClr val="FF9966"/>
                </a:solidFill>
                <a:prstDash val="solid"/>
                <a:miter/>
                <a:headEnd type="none" w="med" len="med"/>
                <a:tailEnd type="none" w="med" len="med"/>
              </a:ln>
            </p:spPr>
            <p:txBody>
              <a:bodyPr/>
              <a:lstStyle/>
              <a:p>
                <a:endParaRPr lang="zh-CN" altLang="en-US"/>
              </a:p>
            </p:txBody>
          </p:sp>
          <p:sp>
            <p:nvSpPr>
              <p:cNvPr id="280635" name="矩形 280634"/>
              <p:cNvSpPr/>
              <p:nvPr/>
            </p:nvSpPr>
            <p:spPr>
              <a:xfrm>
                <a:off x="3674" y="1472"/>
                <a:ext cx="49" cy="90"/>
              </a:xfrm>
              <a:prstGeom prst="rect">
                <a:avLst/>
              </a:prstGeom>
              <a:solidFill>
                <a:srgbClr val="FF3300"/>
              </a:soli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0636" name="组合 280635"/>
            <p:cNvGrpSpPr/>
            <p:nvPr/>
          </p:nvGrpSpPr>
          <p:grpSpPr>
            <a:xfrm>
              <a:off x="3696" y="1632"/>
              <a:ext cx="49" cy="202"/>
              <a:chOff x="3674" y="1360"/>
              <a:chExt cx="49" cy="202"/>
            </a:xfrm>
          </p:grpSpPr>
          <p:sp>
            <p:nvSpPr>
              <p:cNvPr id="280637" name="矩形 280636"/>
              <p:cNvSpPr/>
              <p:nvPr/>
            </p:nvSpPr>
            <p:spPr>
              <a:xfrm>
                <a:off x="3674" y="1360"/>
                <a:ext cx="49" cy="90"/>
              </a:xfrm>
              <a:prstGeom prst="rect">
                <a:avLst/>
              </a:prstGeom>
              <a:solidFill>
                <a:srgbClr val="FF3300"/>
              </a:solidFill>
              <a:ln w="12700" cap="flat" cmpd="sng">
                <a:solidFill>
                  <a:srgbClr val="FF9966"/>
                </a:solidFill>
                <a:prstDash val="solid"/>
                <a:miter/>
                <a:headEnd type="none" w="med" len="med"/>
                <a:tailEnd type="none" w="med" len="med"/>
              </a:ln>
            </p:spPr>
            <p:txBody>
              <a:bodyPr/>
              <a:lstStyle/>
              <a:p>
                <a:endParaRPr lang="zh-CN" altLang="en-US"/>
              </a:p>
            </p:txBody>
          </p:sp>
          <p:sp>
            <p:nvSpPr>
              <p:cNvPr id="280638" name="矩形 280637"/>
              <p:cNvSpPr/>
              <p:nvPr/>
            </p:nvSpPr>
            <p:spPr>
              <a:xfrm>
                <a:off x="3674" y="1472"/>
                <a:ext cx="49" cy="90"/>
              </a:xfrm>
              <a:prstGeom prst="rect">
                <a:avLst/>
              </a:prstGeom>
              <a:solidFill>
                <a:srgbClr val="FF3300"/>
              </a:soli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0639" name="组合 280638"/>
            <p:cNvGrpSpPr/>
            <p:nvPr/>
          </p:nvGrpSpPr>
          <p:grpSpPr>
            <a:xfrm>
              <a:off x="3696" y="912"/>
              <a:ext cx="49" cy="202"/>
              <a:chOff x="3674" y="1360"/>
              <a:chExt cx="49" cy="202"/>
            </a:xfrm>
          </p:grpSpPr>
          <p:sp>
            <p:nvSpPr>
              <p:cNvPr id="280640" name="矩形 280639"/>
              <p:cNvSpPr/>
              <p:nvPr/>
            </p:nvSpPr>
            <p:spPr>
              <a:xfrm>
                <a:off x="3674" y="1360"/>
                <a:ext cx="49" cy="90"/>
              </a:xfrm>
              <a:prstGeom prst="rect">
                <a:avLst/>
              </a:prstGeom>
              <a:solidFill>
                <a:srgbClr val="FF3300"/>
              </a:solidFill>
              <a:ln w="12700" cap="flat" cmpd="sng">
                <a:solidFill>
                  <a:srgbClr val="FF9966"/>
                </a:solidFill>
                <a:prstDash val="solid"/>
                <a:miter/>
                <a:headEnd type="none" w="med" len="med"/>
                <a:tailEnd type="none" w="med" len="med"/>
              </a:ln>
            </p:spPr>
            <p:txBody>
              <a:bodyPr/>
              <a:lstStyle/>
              <a:p>
                <a:endParaRPr lang="zh-CN" altLang="en-US"/>
              </a:p>
            </p:txBody>
          </p:sp>
          <p:sp>
            <p:nvSpPr>
              <p:cNvPr id="280641" name="矩形 280640"/>
              <p:cNvSpPr/>
              <p:nvPr/>
            </p:nvSpPr>
            <p:spPr>
              <a:xfrm>
                <a:off x="3674" y="1472"/>
                <a:ext cx="49" cy="90"/>
              </a:xfrm>
              <a:prstGeom prst="rect">
                <a:avLst/>
              </a:prstGeom>
              <a:solidFill>
                <a:srgbClr val="FF3300"/>
              </a:solidFill>
              <a:ln w="12700" cap="flat" cmpd="sng">
                <a:solidFill>
                  <a:srgbClr val="FF9966"/>
                </a:solidFill>
                <a:prstDash val="solid"/>
                <a:miter/>
                <a:headEnd type="none" w="med" len="med"/>
                <a:tailEnd type="none" w="med" len="med"/>
              </a:ln>
            </p:spPr>
            <p:txBody>
              <a:bodyPr/>
              <a:lstStyle/>
              <a:p>
                <a:endParaRPr lang="zh-CN" altLang="en-US"/>
              </a:p>
            </p:txBody>
          </p:sp>
        </p:grpSp>
      </p:grpSp>
      <p:sp>
        <p:nvSpPr>
          <p:cNvPr id="280642" name="任意多边形 280641"/>
          <p:cNvSpPr/>
          <p:nvPr/>
        </p:nvSpPr>
        <p:spPr>
          <a:xfrm>
            <a:off x="1054100" y="4729163"/>
            <a:ext cx="298450" cy="238125"/>
          </a:xfrm>
          <a:custGeom>
            <a:avLst/>
            <a:gdLst>
              <a:gd name="txL" fmla="*/ 0 w 21600"/>
              <a:gd name="txT" fmla="*/ 0 h 33547"/>
              <a:gd name="txR" fmla="*/ 21600 w 21600"/>
              <a:gd name="txB" fmla="*/ 33547 h 33547"/>
            </a:gdLst>
            <a:ahLst/>
            <a:cxnLst>
              <a:cxn ang="270">
                <a:pos x="13352" y="0"/>
              </a:cxn>
              <a:cxn ang="90">
                <a:pos x="13858" y="33546"/>
              </a:cxn>
              <a:cxn ang="180">
                <a:pos x="0" y="16979"/>
              </a:cxn>
            </a:cxnLst>
            <a:rect l="txL" t="txT" r="txR" b="txB"/>
            <a:pathLst>
              <a:path w="21600" h="33547" fill="none">
                <a:moveTo>
                  <a:pt x="13352" y="0"/>
                </a:moveTo>
                <a:arcTo wR="21600" hR="21600" stAng="-3109145" swAng="6114432"/>
              </a:path>
              <a:path w="21600" h="33547" stroke="0">
                <a:moveTo>
                  <a:pt x="13352" y="0"/>
                </a:moveTo>
                <a:arcTo wR="21600" hR="21600" stAng="-3109145" swAng="6114432"/>
                <a:lnTo>
                  <a:pt x="0" y="16979"/>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FF3300"/>
            </a:solidFill>
            <a:prstDash val="solid"/>
            <a:headEnd type="none" w="med" len="med"/>
            <a:tailEnd type="none" w="med" len="med"/>
          </a:ln>
        </p:spPr>
        <p:txBody>
          <a:bodyPr/>
          <a:lstStyle/>
          <a:p>
            <a:endParaRPr lang="zh-CN" altLang="en-US"/>
          </a:p>
        </p:txBody>
      </p:sp>
      <p:sp>
        <p:nvSpPr>
          <p:cNvPr id="280643" name="任意多边形 280642"/>
          <p:cNvSpPr/>
          <p:nvPr/>
        </p:nvSpPr>
        <p:spPr>
          <a:xfrm>
            <a:off x="1054100" y="5146675"/>
            <a:ext cx="298450" cy="238125"/>
          </a:xfrm>
          <a:custGeom>
            <a:avLst/>
            <a:gdLst>
              <a:gd name="txL" fmla="*/ 0 w 21600"/>
              <a:gd name="txT" fmla="*/ 0 h 33547"/>
              <a:gd name="txR" fmla="*/ 21600 w 21600"/>
              <a:gd name="txB" fmla="*/ 33547 h 33547"/>
            </a:gdLst>
            <a:ahLst/>
            <a:cxnLst>
              <a:cxn ang="270">
                <a:pos x="13352" y="0"/>
              </a:cxn>
              <a:cxn ang="90">
                <a:pos x="13858" y="33546"/>
              </a:cxn>
              <a:cxn ang="180">
                <a:pos x="0" y="16979"/>
              </a:cxn>
            </a:cxnLst>
            <a:rect l="txL" t="txT" r="txR" b="txB"/>
            <a:pathLst>
              <a:path w="21600" h="33547" fill="none">
                <a:moveTo>
                  <a:pt x="13352" y="0"/>
                </a:moveTo>
                <a:arcTo wR="21600" hR="21600" stAng="-3109145" swAng="6114432"/>
              </a:path>
              <a:path w="21600" h="33547" stroke="0">
                <a:moveTo>
                  <a:pt x="13352" y="0"/>
                </a:moveTo>
                <a:arcTo wR="21600" hR="21600" stAng="-3109145" swAng="6114432"/>
                <a:lnTo>
                  <a:pt x="0" y="16979"/>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00CC00"/>
            </a:solidFill>
            <a:prstDash val="solid"/>
            <a:headEnd type="none" w="med" len="med"/>
            <a:tailEnd type="none" w="med" len="med"/>
          </a:ln>
        </p:spPr>
        <p:txBody>
          <a:bodyPr/>
          <a:lstStyle/>
          <a:p>
            <a:endParaRPr lang="zh-CN" altLang="en-US"/>
          </a:p>
        </p:txBody>
      </p:sp>
      <p:sp>
        <p:nvSpPr>
          <p:cNvPr id="280644" name="任意多边形 280643"/>
          <p:cNvSpPr/>
          <p:nvPr/>
        </p:nvSpPr>
        <p:spPr>
          <a:xfrm>
            <a:off x="1054100" y="5564188"/>
            <a:ext cx="298450" cy="238125"/>
          </a:xfrm>
          <a:custGeom>
            <a:avLst/>
            <a:gdLst>
              <a:gd name="txL" fmla="*/ 0 w 21600"/>
              <a:gd name="txT" fmla="*/ 0 h 33547"/>
              <a:gd name="txR" fmla="*/ 21600 w 21600"/>
              <a:gd name="txB" fmla="*/ 33547 h 33547"/>
            </a:gdLst>
            <a:ahLst/>
            <a:cxnLst>
              <a:cxn ang="270">
                <a:pos x="13352" y="0"/>
              </a:cxn>
              <a:cxn ang="90">
                <a:pos x="13858" y="33546"/>
              </a:cxn>
              <a:cxn ang="180">
                <a:pos x="0" y="16979"/>
              </a:cxn>
            </a:cxnLst>
            <a:rect l="txL" t="txT" r="txR" b="txB"/>
            <a:pathLst>
              <a:path w="21600" h="33547" fill="none">
                <a:moveTo>
                  <a:pt x="13352" y="0"/>
                </a:moveTo>
                <a:arcTo wR="21600" hR="21600" stAng="-3109145" swAng="6114432"/>
              </a:path>
              <a:path w="21600" h="33547" stroke="0">
                <a:moveTo>
                  <a:pt x="13352" y="0"/>
                </a:moveTo>
                <a:arcTo wR="21600" hR="21600" stAng="-3109145" swAng="6114432"/>
                <a:lnTo>
                  <a:pt x="0" y="16979"/>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0000FF"/>
            </a:solidFill>
            <a:prstDash val="solid"/>
            <a:headEnd type="none" w="med" len="med"/>
            <a:tailEnd type="none" w="med" len="med"/>
          </a:ln>
        </p:spPr>
        <p:txBody>
          <a:bodyPr/>
          <a:lstStyle/>
          <a:p>
            <a:endParaRPr lang="zh-CN" altLang="en-US"/>
          </a:p>
        </p:txBody>
      </p:sp>
      <p:sp>
        <p:nvSpPr>
          <p:cNvPr id="280645" name="任意多边形 280644"/>
          <p:cNvSpPr/>
          <p:nvPr/>
        </p:nvSpPr>
        <p:spPr>
          <a:xfrm>
            <a:off x="1054100" y="5981700"/>
            <a:ext cx="298450" cy="238125"/>
          </a:xfrm>
          <a:custGeom>
            <a:avLst/>
            <a:gdLst>
              <a:gd name="txL" fmla="*/ 0 w 21600"/>
              <a:gd name="txT" fmla="*/ 0 h 33547"/>
              <a:gd name="txR" fmla="*/ 21600 w 21600"/>
              <a:gd name="txB" fmla="*/ 33547 h 33547"/>
            </a:gdLst>
            <a:ahLst/>
            <a:cxnLst>
              <a:cxn ang="270">
                <a:pos x="13352" y="0"/>
              </a:cxn>
              <a:cxn ang="90">
                <a:pos x="13858" y="33546"/>
              </a:cxn>
              <a:cxn ang="180">
                <a:pos x="0" y="16979"/>
              </a:cxn>
            </a:cxnLst>
            <a:rect l="txL" t="txT" r="txR" b="txB"/>
            <a:pathLst>
              <a:path w="21600" h="33547" fill="none">
                <a:moveTo>
                  <a:pt x="13352" y="0"/>
                </a:moveTo>
                <a:arcTo wR="21600" hR="21600" stAng="-3109145" swAng="6114432"/>
              </a:path>
              <a:path w="21600" h="33547" stroke="0">
                <a:moveTo>
                  <a:pt x="13352" y="0"/>
                </a:moveTo>
                <a:arcTo wR="21600" hR="21600" stAng="-3109145" swAng="6114432"/>
                <a:lnTo>
                  <a:pt x="0" y="16979"/>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CCCC00"/>
            </a:solidFill>
            <a:prstDash val="solid"/>
            <a:headEnd type="none" w="med" len="med"/>
            <a:tailEnd type="none" w="med" len="med"/>
          </a:ln>
        </p:spPr>
        <p:txBody>
          <a:bodyPr/>
          <a:lstStyle/>
          <a:p>
            <a:endParaRPr lang="zh-CN" altLang="en-US"/>
          </a:p>
        </p:txBody>
      </p:sp>
      <p:sp>
        <p:nvSpPr>
          <p:cNvPr id="280646" name="任意多边形 280645"/>
          <p:cNvSpPr/>
          <p:nvPr/>
        </p:nvSpPr>
        <p:spPr>
          <a:xfrm>
            <a:off x="3449638" y="5727700"/>
            <a:ext cx="449262" cy="673100"/>
          </a:xfrm>
          <a:custGeom>
            <a:avLst/>
            <a:gdLst>
              <a:gd name="txL" fmla="*/ 0 w 21600"/>
              <a:gd name="txT" fmla="*/ 0 h 23327"/>
              <a:gd name="txR" fmla="*/ 21600 w 21600"/>
              <a:gd name="txB" fmla="*/ 23327 h 23327"/>
            </a:gdLst>
            <a:ahLst/>
            <a:cxnLst>
              <a:cxn ang="270">
                <a:pos x="17795" y="0"/>
              </a:cxn>
              <a:cxn ang="90">
                <a:pos x="18538" y="23326"/>
              </a:cxn>
              <a:cxn ang="180">
                <a:pos x="0" y="12242"/>
              </a:cxn>
            </a:cxnLst>
            <a:rect l="txL" t="txT" r="txR" b="txB"/>
            <a:pathLst>
              <a:path w="21600" h="23327" fill="none">
                <a:moveTo>
                  <a:pt x="17795" y="0"/>
                </a:moveTo>
                <a:arcTo wR="21600" hR="21600" stAng="-2071552" swAng="3924082"/>
              </a:path>
              <a:path w="21600" h="23327" stroke="0">
                <a:moveTo>
                  <a:pt x="17795" y="0"/>
                </a:moveTo>
                <a:arcTo wR="21600" hR="21600" stAng="-2071552" swAng="3924082"/>
                <a:lnTo>
                  <a:pt x="0" y="12242"/>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CCCC00">
                <a:alpha val="50000"/>
              </a:srgbClr>
            </a:solidFill>
            <a:prstDash val="solid"/>
            <a:headEnd type="none" w="med" len="med"/>
            <a:tailEnd type="none" w="med" len="med"/>
          </a:ln>
        </p:spPr>
        <p:txBody>
          <a:bodyPr/>
          <a:lstStyle/>
          <a:p>
            <a:endParaRPr lang="zh-CN" altLang="en-US"/>
          </a:p>
        </p:txBody>
      </p:sp>
      <p:sp>
        <p:nvSpPr>
          <p:cNvPr id="280647" name="燕尾形 280646"/>
          <p:cNvSpPr/>
          <p:nvPr/>
        </p:nvSpPr>
        <p:spPr>
          <a:xfrm>
            <a:off x="6580188" y="5094288"/>
            <a:ext cx="2035175" cy="784225"/>
          </a:xfrm>
          <a:prstGeom prst="chevron">
            <a:avLst>
              <a:gd name="adj" fmla="val 22094"/>
            </a:avLst>
          </a:prstGeom>
          <a:gradFill rotWithShape="0">
            <a:gsLst>
              <a:gs pos="0">
                <a:srgbClr val="66FFCC">
                  <a:gamma/>
                  <a:shade val="46275"/>
                  <a:invGamma/>
                </a:srgbClr>
              </a:gs>
              <a:gs pos="50000">
                <a:srgbClr val="66FFCC"/>
              </a:gs>
              <a:gs pos="100000">
                <a:srgbClr val="66FFCC">
                  <a:gamma/>
                  <a:shade val="46275"/>
                  <a:invGamma/>
                </a:srgbClr>
              </a:gs>
            </a:gsLst>
            <a:lin ang="5400000" scaled="1"/>
            <a:tileRect/>
          </a:gradFill>
          <a:ln w="12700">
            <a:noFill/>
          </a:ln>
        </p:spPr>
        <p:txBody>
          <a:bodyPr wrap="none" lIns="90000" tIns="46800" rIns="90000" bIns="46800" anchor="ctr"/>
          <a:lstStyle/>
          <a:p>
            <a:pPr lvl="0" algn="ctr" eaLnBrk="0" hangingPunct="0">
              <a:spcBef>
                <a:spcPct val="0"/>
              </a:spcBef>
            </a:pPr>
            <a:r>
              <a:rPr lang="zh-CN" altLang="en-AU" sz="1600" b="1" dirty="0">
                <a:solidFill>
                  <a:schemeClr val="tx1"/>
                </a:solidFill>
                <a:latin typeface="Arial" panose="020B0604020202020204" pitchFamily="34" charset="0"/>
                <a:ea typeface="宋体" panose="02010600030101010101" pitchFamily="2" charset="-122"/>
              </a:rPr>
              <a:t> </a:t>
            </a:r>
            <a:r>
              <a:rPr lang="zh-CN" altLang="en-AU" sz="1600" b="1" dirty="0">
                <a:solidFill>
                  <a:schemeClr val="bg2"/>
                </a:solidFill>
                <a:latin typeface="Arial" panose="020B0604020202020204" pitchFamily="34" charset="0"/>
                <a:ea typeface="宋体" panose="02010600030101010101" pitchFamily="2" charset="-122"/>
              </a:rPr>
              <a:t>更加集中的信号</a:t>
            </a:r>
            <a:endParaRPr lang="en-AU" altLang="zh-CN" sz="1600" b="1">
              <a:solidFill>
                <a:schemeClr val="bg2"/>
              </a:solidFill>
              <a:latin typeface="Arial" panose="020B0604020202020204" pitchFamily="34" charset="0"/>
              <a:ea typeface="宋体" panose="02010600030101010101" pitchFamily="2" charset="-122"/>
            </a:endParaRPr>
          </a:p>
        </p:txBody>
      </p:sp>
      <p:sp>
        <p:nvSpPr>
          <p:cNvPr id="280648" name="任意多边形 280647"/>
          <p:cNvSpPr/>
          <p:nvPr/>
        </p:nvSpPr>
        <p:spPr>
          <a:xfrm>
            <a:off x="6218238" y="4583113"/>
            <a:ext cx="449262" cy="1812925"/>
          </a:xfrm>
          <a:custGeom>
            <a:avLst/>
            <a:gdLst>
              <a:gd name="txL" fmla="*/ 0 w 21600"/>
              <a:gd name="txT" fmla="*/ 0 h 22415"/>
              <a:gd name="txR" fmla="*/ 21600 w 21600"/>
              <a:gd name="txB" fmla="*/ 22415 h 22415"/>
            </a:gdLst>
            <a:ahLst/>
            <a:cxnLst>
              <a:cxn ang="270">
                <a:pos x="10503" y="0"/>
              </a:cxn>
              <a:cxn ang="90">
                <a:pos x="21307" y="22415"/>
              </a:cxn>
              <a:cxn ang="180">
                <a:pos x="0" y="18874"/>
              </a:cxn>
            </a:cxnLst>
            <a:rect l="txL" t="txT" r="txR" b="txB"/>
            <a:pathLst>
              <a:path w="21600" h="22415" fill="none">
                <a:moveTo>
                  <a:pt x="10503" y="0"/>
                </a:moveTo>
                <a:arcTo wR="21600" hR="21600" stAng="-3654297" swAng="4220440"/>
              </a:path>
              <a:path w="21600" h="22415" stroke="0">
                <a:moveTo>
                  <a:pt x="10503" y="0"/>
                </a:moveTo>
                <a:arcTo wR="21600" hR="21600" stAng="-3654297" swAng="4220440"/>
                <a:lnTo>
                  <a:pt x="0" y="18874"/>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CCCC00"/>
            </a:solidFill>
            <a:prstDash val="solid"/>
            <a:headEnd type="none" w="med" len="med"/>
            <a:tailEnd type="none" w="med" len="med"/>
          </a:ln>
        </p:spPr>
        <p:txBody>
          <a:bodyPr/>
          <a:lstStyle/>
          <a:p>
            <a:endParaRPr lang="zh-CN" altLang="en-US"/>
          </a:p>
        </p:txBody>
      </p:sp>
      <p:sp>
        <p:nvSpPr>
          <p:cNvPr id="280649" name="任意多边形 280648"/>
          <p:cNvSpPr/>
          <p:nvPr/>
        </p:nvSpPr>
        <p:spPr>
          <a:xfrm>
            <a:off x="3449638" y="5343525"/>
            <a:ext cx="449262" cy="673100"/>
          </a:xfrm>
          <a:custGeom>
            <a:avLst/>
            <a:gdLst>
              <a:gd name="txL" fmla="*/ 0 w 21600"/>
              <a:gd name="txT" fmla="*/ 0 h 23287"/>
              <a:gd name="txR" fmla="*/ 21600 w 21600"/>
              <a:gd name="txB" fmla="*/ 23287 h 23287"/>
            </a:gdLst>
            <a:ahLst/>
            <a:cxnLst>
              <a:cxn ang="270">
                <a:pos x="17991" y="0"/>
              </a:cxn>
              <a:cxn ang="90">
                <a:pos x="18386" y="23287"/>
              </a:cxn>
              <a:cxn ang="180">
                <a:pos x="0" y="11952"/>
              </a:cxn>
            </a:cxnLst>
            <a:rect l="txL" t="txT" r="txR" b="txB"/>
            <a:pathLst>
              <a:path w="21600" h="23287" fill="none">
                <a:moveTo>
                  <a:pt x="17991" y="0"/>
                </a:moveTo>
                <a:arcTo wR="21600" hR="21600" stAng="-2015842" swAng="3915076"/>
              </a:path>
              <a:path w="21600" h="23287" stroke="0">
                <a:moveTo>
                  <a:pt x="17991" y="0"/>
                </a:moveTo>
                <a:arcTo wR="21600" hR="21600" stAng="-2015842" swAng="3915076"/>
                <a:lnTo>
                  <a:pt x="0" y="11952"/>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0000FF">
                <a:alpha val="50000"/>
              </a:srgbClr>
            </a:solidFill>
            <a:prstDash val="solid"/>
            <a:headEnd type="none" w="med" len="med"/>
            <a:tailEnd type="none" w="med" len="med"/>
          </a:ln>
        </p:spPr>
        <p:txBody>
          <a:bodyPr/>
          <a:lstStyle/>
          <a:p>
            <a:endParaRPr lang="zh-CN" altLang="en-US"/>
          </a:p>
        </p:txBody>
      </p:sp>
      <p:sp>
        <p:nvSpPr>
          <p:cNvPr id="280650" name="任意多边形 280649"/>
          <p:cNvSpPr/>
          <p:nvPr/>
        </p:nvSpPr>
        <p:spPr>
          <a:xfrm>
            <a:off x="6218238" y="4579938"/>
            <a:ext cx="449262" cy="1812925"/>
          </a:xfrm>
          <a:custGeom>
            <a:avLst/>
            <a:gdLst>
              <a:gd name="txL" fmla="*/ 0 w 21600"/>
              <a:gd name="txT" fmla="*/ 0 h 22377"/>
              <a:gd name="txR" fmla="*/ 21600 w 21600"/>
              <a:gd name="txB" fmla="*/ 22377 h 22377"/>
            </a:gdLst>
            <a:ahLst/>
            <a:cxnLst>
              <a:cxn ang="270">
                <a:pos x="16707" y="0"/>
              </a:cxn>
              <a:cxn ang="90">
                <a:pos x="19776" y="22376"/>
              </a:cxn>
              <a:cxn ang="180">
                <a:pos x="0" y="13691"/>
              </a:cxn>
            </a:cxnLst>
            <a:rect l="txL" t="txT" r="txR" b="txB"/>
            <a:pathLst>
              <a:path w="21600" h="22377" fill="none">
                <a:moveTo>
                  <a:pt x="16707" y="0"/>
                </a:moveTo>
                <a:arcTo wR="21600" hR="21600" stAng="-2360030" swAng="3782604"/>
              </a:path>
              <a:path w="21600" h="22377" stroke="0">
                <a:moveTo>
                  <a:pt x="16707" y="0"/>
                </a:moveTo>
                <a:arcTo wR="21600" hR="21600" stAng="-2360030" swAng="3782604"/>
                <a:lnTo>
                  <a:pt x="0" y="13691"/>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0000FF"/>
            </a:solidFill>
            <a:prstDash val="solid"/>
            <a:headEnd type="none" w="med" len="med"/>
            <a:tailEnd type="none" w="med" len="med"/>
          </a:ln>
        </p:spPr>
        <p:txBody>
          <a:bodyPr/>
          <a:lstStyle/>
          <a:p>
            <a:endParaRPr lang="zh-CN" altLang="en-US"/>
          </a:p>
        </p:txBody>
      </p:sp>
      <p:sp>
        <p:nvSpPr>
          <p:cNvPr id="280651" name="任意多边形 280650"/>
          <p:cNvSpPr/>
          <p:nvPr/>
        </p:nvSpPr>
        <p:spPr>
          <a:xfrm>
            <a:off x="3449638" y="4902200"/>
            <a:ext cx="449262" cy="739775"/>
          </a:xfrm>
          <a:custGeom>
            <a:avLst/>
            <a:gdLst>
              <a:gd name="txL" fmla="*/ 0 w 21600"/>
              <a:gd name="txT" fmla="*/ 0 h 26440"/>
              <a:gd name="txR" fmla="*/ 21600 w 21600"/>
              <a:gd name="txB" fmla="*/ 26440 h 26440"/>
            </a:gdLst>
            <a:ahLst/>
            <a:cxnLst>
              <a:cxn ang="270">
                <a:pos x="17472" y="0"/>
              </a:cxn>
              <a:cxn ang="90">
                <a:pos x="16666" y="26439"/>
              </a:cxn>
              <a:cxn ang="180">
                <a:pos x="0" y="12700"/>
              </a:cxn>
            </a:cxnLst>
            <a:rect l="txL" t="txT" r="txR" b="txB"/>
            <a:pathLst>
              <a:path w="21600" h="26440" fill="none">
                <a:moveTo>
                  <a:pt x="17472" y="0"/>
                </a:moveTo>
                <a:arcTo wR="21600" hR="21600" stAng="-2160753" swAng="4530828"/>
              </a:path>
              <a:path w="21600" h="26440" stroke="0">
                <a:moveTo>
                  <a:pt x="17472" y="0"/>
                </a:moveTo>
                <a:arcTo wR="21600" hR="21600" stAng="-2160753" swAng="4530828"/>
                <a:lnTo>
                  <a:pt x="0" y="12700"/>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00CC00">
                <a:alpha val="50000"/>
              </a:srgbClr>
            </a:solidFill>
            <a:prstDash val="solid"/>
            <a:headEnd type="none" w="med" len="med"/>
            <a:tailEnd type="none" w="med" len="med"/>
          </a:ln>
        </p:spPr>
        <p:txBody>
          <a:bodyPr/>
          <a:lstStyle/>
          <a:p>
            <a:endParaRPr lang="zh-CN" altLang="en-US"/>
          </a:p>
        </p:txBody>
      </p:sp>
      <p:sp>
        <p:nvSpPr>
          <p:cNvPr id="280652" name="任意多边形 280651"/>
          <p:cNvSpPr/>
          <p:nvPr/>
        </p:nvSpPr>
        <p:spPr>
          <a:xfrm>
            <a:off x="6218238" y="4584700"/>
            <a:ext cx="449262" cy="1804988"/>
          </a:xfrm>
          <a:custGeom>
            <a:avLst/>
            <a:gdLst>
              <a:gd name="txL" fmla="*/ 0 w 21600"/>
              <a:gd name="txT" fmla="*/ 0 h 22336"/>
              <a:gd name="txR" fmla="*/ 21600 w 21600"/>
              <a:gd name="txB" fmla="*/ 22336 h 22336"/>
            </a:gdLst>
            <a:ahLst/>
            <a:cxnLst>
              <a:cxn ang="270">
                <a:pos x="19590" y="0"/>
              </a:cxn>
              <a:cxn ang="90">
                <a:pos x="17066" y="22336"/>
              </a:cxn>
              <a:cxn ang="180">
                <a:pos x="0" y="9097"/>
              </a:cxn>
            </a:cxnLst>
            <a:rect l="txL" t="txT" r="txR" b="txB"/>
            <a:pathLst>
              <a:path w="21600" h="22336" fill="none">
                <a:moveTo>
                  <a:pt x="19590" y="0"/>
                </a:moveTo>
                <a:arcTo wR="21600" hR="21600" stAng="-1494523" swAng="3762681"/>
              </a:path>
              <a:path w="21600" h="22336" stroke="0">
                <a:moveTo>
                  <a:pt x="19590" y="0"/>
                </a:moveTo>
                <a:arcTo wR="21600" hR="21600" stAng="-1494523" swAng="3762681"/>
                <a:lnTo>
                  <a:pt x="0" y="9097"/>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00CC00"/>
            </a:solidFill>
            <a:prstDash val="solid"/>
            <a:headEnd type="none" w="med" len="med"/>
            <a:tailEnd type="none" w="med" len="med"/>
          </a:ln>
        </p:spPr>
        <p:txBody>
          <a:bodyPr/>
          <a:lstStyle/>
          <a:p>
            <a:endParaRPr lang="zh-CN" altLang="en-US"/>
          </a:p>
        </p:txBody>
      </p:sp>
      <p:sp>
        <p:nvSpPr>
          <p:cNvPr id="280653" name="任意多边形 280652"/>
          <p:cNvSpPr/>
          <p:nvPr/>
        </p:nvSpPr>
        <p:spPr>
          <a:xfrm>
            <a:off x="3449638" y="4572000"/>
            <a:ext cx="449262" cy="593725"/>
          </a:xfrm>
          <a:custGeom>
            <a:avLst/>
            <a:gdLst>
              <a:gd name="txL" fmla="*/ 0 w 21600"/>
              <a:gd name="txT" fmla="*/ 0 h 21195"/>
              <a:gd name="txR" fmla="*/ 21600 w 21600"/>
              <a:gd name="txB" fmla="*/ 21195 h 21195"/>
            </a:gdLst>
            <a:ahLst/>
            <a:cxnLst>
              <a:cxn ang="270">
                <a:pos x="19300" y="0"/>
              </a:cxn>
              <a:cxn ang="90">
                <a:pos x="18285" y="21194"/>
              </a:cxn>
              <a:cxn ang="180">
                <a:pos x="0" y="9697"/>
              </a:cxn>
            </a:cxnLst>
            <a:rect l="txL" t="txT" r="txR" b="txB"/>
            <a:pathLst>
              <a:path w="21600" h="21195" fill="none">
                <a:moveTo>
                  <a:pt x="19300" y="0"/>
                </a:moveTo>
                <a:arcTo wR="21600" hR="21600" stAng="-1600594" swAng="3530213"/>
              </a:path>
              <a:path w="21600" h="21195" stroke="0">
                <a:moveTo>
                  <a:pt x="19300" y="0"/>
                </a:moveTo>
                <a:arcTo wR="21600" hR="21600" stAng="-1600594" swAng="3530213"/>
                <a:lnTo>
                  <a:pt x="0" y="9697"/>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FF3300">
                <a:alpha val="50000"/>
              </a:srgbClr>
            </a:solidFill>
            <a:prstDash val="solid"/>
            <a:headEnd type="none" w="med" len="med"/>
            <a:tailEnd type="none" w="med" len="med"/>
          </a:ln>
        </p:spPr>
        <p:txBody>
          <a:bodyPr/>
          <a:lstStyle/>
          <a:p>
            <a:endParaRPr lang="zh-CN" altLang="en-US"/>
          </a:p>
        </p:txBody>
      </p:sp>
      <p:sp>
        <p:nvSpPr>
          <p:cNvPr id="280654" name="任意多边形 280653"/>
          <p:cNvSpPr/>
          <p:nvPr/>
        </p:nvSpPr>
        <p:spPr>
          <a:xfrm>
            <a:off x="6218238" y="4589463"/>
            <a:ext cx="449262" cy="1803400"/>
          </a:xfrm>
          <a:custGeom>
            <a:avLst/>
            <a:gdLst>
              <a:gd name="txL" fmla="*/ 0 w 21600"/>
              <a:gd name="txT" fmla="*/ 0 h 22276"/>
              <a:gd name="txR" fmla="*/ 21600 w 21600"/>
              <a:gd name="txB" fmla="*/ 22276 h 22276"/>
            </a:gdLst>
            <a:ahLst/>
            <a:cxnLst>
              <a:cxn ang="270">
                <a:pos x="21335" y="0"/>
              </a:cxn>
              <a:cxn ang="90">
                <a:pos x="10448" y="22275"/>
              </a:cxn>
              <a:cxn ang="180">
                <a:pos x="0" y="3371"/>
              </a:cxn>
            </a:cxnLst>
            <a:rect l="txL" t="txT" r="txR" b="txB"/>
            <a:pathLst>
              <a:path w="21600" h="22276" fill="none">
                <a:moveTo>
                  <a:pt x="21335" y="0"/>
                </a:moveTo>
                <a:arcTo wR="21600" hR="21600" stAng="-538722" swAng="4202989"/>
              </a:path>
              <a:path w="21600" h="22276" stroke="0">
                <a:moveTo>
                  <a:pt x="21335" y="0"/>
                </a:moveTo>
                <a:arcTo wR="21600" hR="21600" stAng="-538722" swAng="4202989"/>
                <a:lnTo>
                  <a:pt x="0" y="3371"/>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FF3300"/>
            </a:solidFill>
            <a:prstDash val="solid"/>
            <a:headEnd type="none" w="med" len="med"/>
            <a:tailEnd type="none" w="med" len="med"/>
          </a:ln>
        </p:spPr>
        <p:txBody>
          <a:bodyPr/>
          <a:lstStyle/>
          <a:p>
            <a:endParaRPr lang="zh-CN" altLang="en-US"/>
          </a:p>
        </p:txBody>
      </p:sp>
      <p:grpSp>
        <p:nvGrpSpPr>
          <p:cNvPr id="280655" name="组合 280654"/>
          <p:cNvGrpSpPr/>
          <p:nvPr/>
        </p:nvGrpSpPr>
        <p:grpSpPr>
          <a:xfrm flipH="1">
            <a:off x="966788" y="4729163"/>
            <a:ext cx="298450" cy="1490662"/>
            <a:chOff x="720" y="2736"/>
            <a:chExt cx="192" cy="1371"/>
          </a:xfrm>
        </p:grpSpPr>
        <p:sp>
          <p:nvSpPr>
            <p:cNvPr id="280656" name="任意多边形 280655"/>
            <p:cNvSpPr/>
            <p:nvPr/>
          </p:nvSpPr>
          <p:spPr>
            <a:xfrm>
              <a:off x="720" y="2736"/>
              <a:ext cx="192" cy="219"/>
            </a:xfrm>
            <a:custGeom>
              <a:avLst/>
              <a:gdLst>
                <a:gd name="txL" fmla="*/ 0 w 21600"/>
                <a:gd name="txT" fmla="*/ 0 h 33547"/>
                <a:gd name="txR" fmla="*/ 21600 w 21600"/>
                <a:gd name="txB" fmla="*/ 33547 h 33547"/>
              </a:gdLst>
              <a:ahLst/>
              <a:cxnLst>
                <a:cxn ang="270">
                  <a:pos x="13352" y="0"/>
                </a:cxn>
                <a:cxn ang="90">
                  <a:pos x="13858" y="33546"/>
                </a:cxn>
                <a:cxn ang="180">
                  <a:pos x="0" y="16979"/>
                </a:cxn>
              </a:cxnLst>
              <a:rect l="txL" t="txT" r="txR" b="txB"/>
              <a:pathLst>
                <a:path w="21600" h="33547" fill="none">
                  <a:moveTo>
                    <a:pt x="13352" y="0"/>
                  </a:moveTo>
                  <a:arcTo wR="21600" hR="21600" stAng="-3109145" swAng="6114432"/>
                </a:path>
                <a:path w="21600" h="33547" stroke="0">
                  <a:moveTo>
                    <a:pt x="13352" y="0"/>
                  </a:moveTo>
                  <a:arcTo wR="21600" hR="21600" stAng="-3109145" swAng="6114432"/>
                  <a:lnTo>
                    <a:pt x="0" y="16979"/>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FF3300"/>
              </a:solidFill>
              <a:prstDash val="solid"/>
              <a:headEnd type="none" w="med" len="med"/>
              <a:tailEnd type="none" w="med" len="med"/>
            </a:ln>
          </p:spPr>
          <p:txBody>
            <a:bodyPr/>
            <a:lstStyle/>
            <a:p>
              <a:endParaRPr lang="zh-CN" altLang="en-US"/>
            </a:p>
          </p:txBody>
        </p:sp>
        <p:sp>
          <p:nvSpPr>
            <p:cNvPr id="280657" name="任意多边形 280656"/>
            <p:cNvSpPr/>
            <p:nvPr/>
          </p:nvSpPr>
          <p:spPr>
            <a:xfrm>
              <a:off x="720" y="3120"/>
              <a:ext cx="192" cy="219"/>
            </a:xfrm>
            <a:custGeom>
              <a:avLst/>
              <a:gdLst>
                <a:gd name="txL" fmla="*/ 0 w 21600"/>
                <a:gd name="txT" fmla="*/ 0 h 33547"/>
                <a:gd name="txR" fmla="*/ 21600 w 21600"/>
                <a:gd name="txB" fmla="*/ 33547 h 33547"/>
              </a:gdLst>
              <a:ahLst/>
              <a:cxnLst>
                <a:cxn ang="270">
                  <a:pos x="13352" y="0"/>
                </a:cxn>
                <a:cxn ang="90">
                  <a:pos x="13858" y="33546"/>
                </a:cxn>
                <a:cxn ang="180">
                  <a:pos x="0" y="16979"/>
                </a:cxn>
              </a:cxnLst>
              <a:rect l="txL" t="txT" r="txR" b="txB"/>
              <a:pathLst>
                <a:path w="21600" h="33547" fill="none">
                  <a:moveTo>
                    <a:pt x="13352" y="0"/>
                  </a:moveTo>
                  <a:arcTo wR="21600" hR="21600" stAng="-3109145" swAng="6114432"/>
                </a:path>
                <a:path w="21600" h="33547" stroke="0">
                  <a:moveTo>
                    <a:pt x="13352" y="0"/>
                  </a:moveTo>
                  <a:arcTo wR="21600" hR="21600" stAng="-3109145" swAng="6114432"/>
                  <a:lnTo>
                    <a:pt x="0" y="16979"/>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00CC00"/>
              </a:solidFill>
              <a:prstDash val="solid"/>
              <a:headEnd type="none" w="med" len="med"/>
              <a:tailEnd type="none" w="med" len="med"/>
            </a:ln>
          </p:spPr>
          <p:txBody>
            <a:bodyPr/>
            <a:lstStyle/>
            <a:p>
              <a:endParaRPr lang="zh-CN" altLang="en-US"/>
            </a:p>
          </p:txBody>
        </p:sp>
        <p:sp>
          <p:nvSpPr>
            <p:cNvPr id="280658" name="任意多边形 280657"/>
            <p:cNvSpPr/>
            <p:nvPr/>
          </p:nvSpPr>
          <p:spPr>
            <a:xfrm>
              <a:off x="720" y="3504"/>
              <a:ext cx="192" cy="219"/>
            </a:xfrm>
            <a:custGeom>
              <a:avLst/>
              <a:gdLst>
                <a:gd name="txL" fmla="*/ 0 w 21600"/>
                <a:gd name="txT" fmla="*/ 0 h 33547"/>
                <a:gd name="txR" fmla="*/ 21600 w 21600"/>
                <a:gd name="txB" fmla="*/ 33547 h 33547"/>
              </a:gdLst>
              <a:ahLst/>
              <a:cxnLst>
                <a:cxn ang="270">
                  <a:pos x="13352" y="0"/>
                </a:cxn>
                <a:cxn ang="90">
                  <a:pos x="13858" y="33546"/>
                </a:cxn>
                <a:cxn ang="180">
                  <a:pos x="0" y="16979"/>
                </a:cxn>
              </a:cxnLst>
              <a:rect l="txL" t="txT" r="txR" b="txB"/>
              <a:pathLst>
                <a:path w="21600" h="33547" fill="none">
                  <a:moveTo>
                    <a:pt x="13352" y="0"/>
                  </a:moveTo>
                  <a:arcTo wR="21600" hR="21600" stAng="-3109145" swAng="6114432"/>
                </a:path>
                <a:path w="21600" h="33547" stroke="0">
                  <a:moveTo>
                    <a:pt x="13352" y="0"/>
                  </a:moveTo>
                  <a:arcTo wR="21600" hR="21600" stAng="-3109145" swAng="6114432"/>
                  <a:lnTo>
                    <a:pt x="0" y="16979"/>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0000FF"/>
              </a:solidFill>
              <a:prstDash val="solid"/>
              <a:headEnd type="none" w="med" len="med"/>
              <a:tailEnd type="none" w="med" len="med"/>
            </a:ln>
          </p:spPr>
          <p:txBody>
            <a:bodyPr/>
            <a:lstStyle/>
            <a:p>
              <a:endParaRPr lang="zh-CN" altLang="en-US"/>
            </a:p>
          </p:txBody>
        </p:sp>
        <p:sp>
          <p:nvSpPr>
            <p:cNvPr id="280659" name="任意多边形 280658"/>
            <p:cNvSpPr/>
            <p:nvPr/>
          </p:nvSpPr>
          <p:spPr>
            <a:xfrm>
              <a:off x="720" y="3888"/>
              <a:ext cx="192" cy="219"/>
            </a:xfrm>
            <a:custGeom>
              <a:avLst/>
              <a:gdLst>
                <a:gd name="txL" fmla="*/ 0 w 21600"/>
                <a:gd name="txT" fmla="*/ 0 h 33547"/>
                <a:gd name="txR" fmla="*/ 21600 w 21600"/>
                <a:gd name="txB" fmla="*/ 33547 h 33547"/>
              </a:gdLst>
              <a:ahLst/>
              <a:cxnLst>
                <a:cxn ang="270">
                  <a:pos x="13352" y="0"/>
                </a:cxn>
                <a:cxn ang="90">
                  <a:pos x="13858" y="33546"/>
                </a:cxn>
                <a:cxn ang="180">
                  <a:pos x="0" y="16979"/>
                </a:cxn>
              </a:cxnLst>
              <a:rect l="txL" t="txT" r="txR" b="txB"/>
              <a:pathLst>
                <a:path w="21600" h="33547" fill="none">
                  <a:moveTo>
                    <a:pt x="13352" y="0"/>
                  </a:moveTo>
                  <a:arcTo wR="21600" hR="21600" stAng="-3109145" swAng="6114432"/>
                </a:path>
                <a:path w="21600" h="33547" stroke="0">
                  <a:moveTo>
                    <a:pt x="13352" y="0"/>
                  </a:moveTo>
                  <a:arcTo wR="21600" hR="21600" stAng="-3109145" swAng="6114432"/>
                  <a:lnTo>
                    <a:pt x="0" y="16979"/>
                  </a:lnTo>
                  <a:close/>
                </a:path>
              </a:pathLst>
            </a:custGeom>
            <a:gradFill rotWithShape="0">
              <a:gsLst>
                <a:gs pos="0">
                  <a:srgbClr val="F8F8F8">
                    <a:gamma/>
                    <a:shade val="46275"/>
                    <a:invGamma/>
                  </a:srgbClr>
                </a:gs>
                <a:gs pos="50000">
                  <a:srgbClr val="F8F8F8"/>
                </a:gs>
                <a:gs pos="100000">
                  <a:srgbClr val="F8F8F8">
                    <a:gamma/>
                    <a:shade val="46275"/>
                    <a:invGamma/>
                  </a:srgbClr>
                </a:gs>
              </a:gsLst>
              <a:lin ang="5400000" scaled="1"/>
              <a:tileRect/>
            </a:gradFill>
            <a:ln w="38100" cap="flat" cmpd="sng">
              <a:solidFill>
                <a:srgbClr val="CCCC00"/>
              </a:solidFill>
              <a:prstDash val="solid"/>
              <a:headEnd type="none" w="med" len="med"/>
              <a:tailEnd type="none" w="med" len="med"/>
            </a:ln>
          </p:spPr>
          <p:txBody>
            <a:bodyPr/>
            <a:lstStyle/>
            <a:p>
              <a:endParaRPr lang="zh-CN" altLang="en-US"/>
            </a:p>
          </p:txBody>
        </p:sp>
      </p:grpSp>
      <p:sp>
        <p:nvSpPr>
          <p:cNvPr id="280660" name="标题 280659"/>
          <p:cNvSpPr>
            <a:spLocks noGrp="1"/>
          </p:cNvSpPr>
          <p:nvPr>
            <p:ph type="title"/>
          </p:nvPr>
        </p:nvSpPr>
        <p:spPr>
          <a:xfrm>
            <a:off x="215265" y="811530"/>
            <a:ext cx="8503285" cy="639445"/>
          </a:xfrm>
          <a:noFill/>
          <a:ln>
            <a:noFill/>
            <a:miter/>
          </a:ln>
        </p:spPr>
        <p:txBody>
          <a:bodyPr wrap="square" anchor="ctr"/>
          <a:lstStyle/>
          <a:p>
            <a:r>
              <a:rPr lang="zh-CN" altLang="en-AU" sz="2800" b="1" dirty="0">
                <a:solidFill>
                  <a:schemeClr val="tx1"/>
                </a:solidFill>
              </a:rPr>
              <a:t>例如，对称振子组阵的增益：</a:t>
            </a: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0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棱台 282625"/>
          <p:cNvSpPr/>
          <p:nvPr/>
        </p:nvSpPr>
        <p:spPr>
          <a:xfrm>
            <a:off x="0" y="5497513"/>
            <a:ext cx="9144000" cy="866775"/>
          </a:xfrm>
          <a:prstGeom prst="bevel">
            <a:avLst>
              <a:gd name="adj" fmla="val 7366"/>
            </a:avLst>
          </a:prstGeom>
          <a:solidFill>
            <a:srgbClr val="FF9900"/>
          </a:solidFill>
          <a:ln w="76200">
            <a:noFill/>
          </a:ln>
        </p:spPr>
        <p:txBody>
          <a:bodyPr anchor="ctr">
            <a:spAutoFit/>
          </a:bodyPr>
          <a:lstStyle/>
          <a:p>
            <a:pPr lvl="0" algn="ctr" eaLnBrk="0" hangingPunct="0">
              <a:lnSpc>
                <a:spcPct val="120000"/>
              </a:lnSpc>
              <a:spcBef>
                <a:spcPct val="0"/>
              </a:spcBef>
            </a:pPr>
            <a:r>
              <a:rPr lang="zh-CN" altLang="en-AU" sz="1800" b="1" dirty="0">
                <a:solidFill>
                  <a:schemeClr val="tx1"/>
                </a:solidFill>
                <a:latin typeface="Arial" panose="020B0604020202020204" pitchFamily="34" charset="0"/>
                <a:ea typeface="宋体" panose="02010600030101010101" pitchFamily="2" charset="-122"/>
              </a:rPr>
              <a:t>            </a:t>
            </a:r>
            <a:r>
              <a:rPr lang="zh-CN" altLang="en-AU" sz="1800" b="1" dirty="0">
                <a:solidFill>
                  <a:schemeClr val="bg2"/>
                </a:solidFill>
                <a:latin typeface="Arial" panose="020B0604020202020204" pitchFamily="34" charset="0"/>
                <a:ea typeface="宋体" panose="02010600030101010101" pitchFamily="2" charset="-122"/>
              </a:rPr>
              <a:t>在我们的</a:t>
            </a:r>
            <a:r>
              <a:rPr lang="en-AU" altLang="zh-CN" sz="1800" b="1">
                <a:solidFill>
                  <a:schemeClr val="bg2"/>
                </a:solidFill>
                <a:latin typeface="Arial" panose="020B0604020202020204" pitchFamily="34" charset="0"/>
                <a:ea typeface="宋体" panose="02010600030101010101" pitchFamily="2" charset="-122"/>
              </a:rPr>
              <a:t>“</a:t>
            </a:r>
            <a:r>
              <a:rPr lang="zh-CN" altLang="en-AU" sz="1800" b="1" dirty="0">
                <a:solidFill>
                  <a:schemeClr val="bg2"/>
                </a:solidFill>
                <a:latin typeface="Arial" panose="020B0604020202020204" pitchFamily="34" charset="0"/>
                <a:ea typeface="宋体" panose="02010600030101010101" pitchFamily="2" charset="-122"/>
              </a:rPr>
              <a:t>扇形覆盖天线</a:t>
            </a:r>
            <a:r>
              <a:rPr lang="en-AU" altLang="zh-CN" sz="1800" b="1">
                <a:solidFill>
                  <a:schemeClr val="bg2"/>
                </a:solidFill>
                <a:latin typeface="Arial" panose="020B0604020202020204" pitchFamily="34" charset="0"/>
                <a:ea typeface="宋体" panose="02010600030101010101" pitchFamily="2" charset="-122"/>
              </a:rPr>
              <a:t>”</a:t>
            </a:r>
            <a:r>
              <a:rPr lang="zh-CN" altLang="en-AU" sz="1800" b="1" dirty="0">
                <a:solidFill>
                  <a:schemeClr val="bg2"/>
                </a:solidFill>
                <a:latin typeface="Arial" panose="020B0604020202020204" pitchFamily="34" charset="0"/>
                <a:ea typeface="宋体" panose="02010600030101010101" pitchFamily="2" charset="-122"/>
              </a:rPr>
              <a:t>中，反射面把功率聚焦到一个方向进一步提高了增益。</a:t>
            </a:r>
            <a:endParaRPr lang="en-AU" altLang="zh-CN" sz="1800" b="1">
              <a:solidFill>
                <a:schemeClr val="bg2"/>
              </a:solidFill>
              <a:latin typeface="Arial" panose="020B0604020202020204" pitchFamily="34" charset="0"/>
              <a:ea typeface="宋体" panose="02010600030101010101" pitchFamily="2" charset="-122"/>
            </a:endParaRPr>
          </a:p>
          <a:p>
            <a:pPr lvl="0" algn="ctr" eaLnBrk="0" hangingPunct="0">
              <a:lnSpc>
                <a:spcPct val="120000"/>
              </a:lnSpc>
              <a:spcBef>
                <a:spcPct val="0"/>
              </a:spcBef>
            </a:pPr>
            <a:r>
              <a:rPr lang="zh-CN" altLang="en-AU" sz="1800" b="1" dirty="0">
                <a:solidFill>
                  <a:schemeClr val="bg2"/>
                </a:solidFill>
                <a:latin typeface="Arial" panose="020B0604020202020204" pitchFamily="34" charset="0"/>
                <a:ea typeface="宋体" panose="02010600030101010101" pitchFamily="2" charset="-122"/>
              </a:rPr>
              <a:t>这里, </a:t>
            </a:r>
            <a:r>
              <a:rPr lang="en-AU" altLang="zh-CN" sz="1800" b="1">
                <a:solidFill>
                  <a:schemeClr val="bg2"/>
                </a:solidFill>
                <a:latin typeface="Arial" panose="020B0604020202020204" pitchFamily="34" charset="0"/>
                <a:ea typeface="宋体" panose="02010600030101010101" pitchFamily="2" charset="-122"/>
              </a:rPr>
              <a:t>“</a:t>
            </a:r>
            <a:r>
              <a:rPr lang="zh-CN" altLang="en-AU" sz="1800" b="1" dirty="0">
                <a:solidFill>
                  <a:schemeClr val="bg2"/>
                </a:solidFill>
                <a:latin typeface="Arial" panose="020B0604020202020204" pitchFamily="34" charset="0"/>
                <a:ea typeface="宋体" panose="02010600030101010101" pitchFamily="2" charset="-122"/>
              </a:rPr>
              <a:t>扇形覆盖天线</a:t>
            </a:r>
            <a:r>
              <a:rPr lang="en-AU" altLang="zh-CN" sz="1800" b="1">
                <a:solidFill>
                  <a:schemeClr val="bg2"/>
                </a:solidFill>
                <a:latin typeface="Arial" panose="020B0604020202020204" pitchFamily="34" charset="0"/>
                <a:ea typeface="宋体" panose="02010600030101010101" pitchFamily="2" charset="-122"/>
              </a:rPr>
              <a:t>”</a:t>
            </a:r>
            <a:r>
              <a:rPr lang="zh-CN" altLang="en-AU" sz="1800" b="1">
                <a:solidFill>
                  <a:schemeClr val="bg2"/>
                </a:solidFill>
                <a:latin typeface="Arial" panose="020B0604020202020204" pitchFamily="34" charset="0"/>
                <a:ea typeface="宋体" panose="02010600030101010101" pitchFamily="2" charset="-122"/>
              </a:rPr>
              <a:t> </a:t>
            </a:r>
            <a:r>
              <a:rPr lang="zh-CN" altLang="en-AU" sz="1800" b="1" dirty="0">
                <a:solidFill>
                  <a:schemeClr val="bg2"/>
                </a:solidFill>
                <a:latin typeface="Arial" panose="020B0604020202020204" pitchFamily="34" charset="0"/>
                <a:ea typeface="宋体" panose="02010600030101010101" pitchFamily="2" charset="-122"/>
              </a:rPr>
              <a:t>与单个对称振子相比的增益为</a:t>
            </a:r>
            <a:r>
              <a:rPr lang="en-AU" altLang="zh-CN" sz="1800" b="1">
                <a:solidFill>
                  <a:schemeClr val="bg2"/>
                </a:solidFill>
                <a:latin typeface="Arial" panose="020B0604020202020204" pitchFamily="34" charset="0"/>
                <a:ea typeface="宋体" panose="02010600030101010101" pitchFamily="2" charset="-122"/>
              </a:rPr>
              <a:t>10log(8mW/1mW) = 9dBd </a:t>
            </a:r>
          </a:p>
        </p:txBody>
      </p:sp>
      <p:grpSp>
        <p:nvGrpSpPr>
          <p:cNvPr id="282627" name="组合 282626"/>
          <p:cNvGrpSpPr/>
          <p:nvPr/>
        </p:nvGrpSpPr>
        <p:grpSpPr>
          <a:xfrm>
            <a:off x="4953000" y="2705100"/>
            <a:ext cx="3038475" cy="2371725"/>
            <a:chOff x="3120" y="1704"/>
            <a:chExt cx="1914" cy="1494"/>
          </a:xfrm>
        </p:grpSpPr>
        <p:sp>
          <p:nvSpPr>
            <p:cNvPr id="282628" name="文本框 282627"/>
            <p:cNvSpPr txBox="1"/>
            <p:nvPr/>
          </p:nvSpPr>
          <p:spPr>
            <a:xfrm>
              <a:off x="3120" y="2832"/>
              <a:ext cx="1547" cy="366"/>
            </a:xfrm>
            <a:prstGeom prst="rect">
              <a:avLst/>
            </a:prstGeom>
            <a:noFill/>
            <a:ln w="9525">
              <a:noFill/>
            </a:ln>
          </p:spPr>
          <p:txBody>
            <a:bodyPr wrap="none" anchor="ctr">
              <a:spAutoFit/>
            </a:bodyPr>
            <a:lstStyle/>
            <a:p>
              <a:pPr lvl="0" eaLnBrk="0" hangingPunct="0">
                <a:spcBef>
                  <a:spcPct val="0"/>
                </a:spcBef>
              </a:pPr>
              <a:r>
                <a:rPr lang="zh-CN" altLang="en-AU" sz="1600" b="1" dirty="0">
                  <a:solidFill>
                    <a:schemeClr val="bg2"/>
                  </a:solidFill>
                  <a:latin typeface="Arial" panose="020B0604020202020204" pitchFamily="34" charset="0"/>
                  <a:ea typeface="宋体" panose="02010600030101010101" pitchFamily="2" charset="-122"/>
                </a:rPr>
                <a:t>“扇形覆盖天线</a:t>
              </a:r>
              <a:r>
                <a:rPr lang="en-AU" altLang="zh-CN" sz="1600" b="1">
                  <a:solidFill>
                    <a:schemeClr val="bg2"/>
                  </a:solidFill>
                  <a:latin typeface="Arial" panose="020B0604020202020204" pitchFamily="34" charset="0"/>
                  <a:ea typeface="宋体" panose="02010600030101010101" pitchFamily="2" charset="-122"/>
                </a:rPr>
                <a:t> ”</a:t>
              </a:r>
              <a:br>
                <a:rPr lang="en-AU" altLang="zh-CN" sz="1600" b="1">
                  <a:solidFill>
                    <a:schemeClr val="bg2"/>
                  </a:solidFill>
                  <a:latin typeface="Arial" panose="020B0604020202020204" pitchFamily="34" charset="0"/>
                  <a:ea typeface="宋体" panose="02010600030101010101" pitchFamily="2" charset="-122"/>
                </a:rPr>
              </a:br>
              <a:r>
                <a:rPr lang="zh-CN" altLang="en-AU" sz="1600" b="1" dirty="0">
                  <a:solidFill>
                    <a:schemeClr val="bg2"/>
                  </a:solidFill>
                  <a:latin typeface="Arial" panose="020B0604020202020204" pitchFamily="34" charset="0"/>
                  <a:ea typeface="宋体" panose="02010600030101010101" pitchFamily="2" charset="-122"/>
                </a:rPr>
                <a:t>将在接收机中有</a:t>
              </a:r>
              <a:r>
                <a:rPr lang="zh-CN" altLang="en-AU" sz="1400" b="1" dirty="0">
                  <a:solidFill>
                    <a:schemeClr val="bg2"/>
                  </a:solidFill>
                  <a:latin typeface="Arial" panose="020B0604020202020204" pitchFamily="34" charset="0"/>
                  <a:ea typeface="宋体" panose="02010600030101010101" pitchFamily="2" charset="-122"/>
                </a:rPr>
                <a:t>8</a:t>
              </a:r>
              <a:r>
                <a:rPr lang="en-AU" altLang="zh-CN" sz="1400" b="1" err="1">
                  <a:solidFill>
                    <a:schemeClr val="bg2"/>
                  </a:solidFill>
                  <a:latin typeface="Arial" panose="020B0604020202020204" pitchFamily="34" charset="0"/>
                  <a:ea typeface="宋体" panose="02010600030101010101" pitchFamily="2" charset="-122"/>
                </a:rPr>
                <a:t>mW</a:t>
              </a:r>
              <a:r>
                <a:rPr lang="zh-CN" altLang="en-AU" sz="1400" b="1" dirty="0">
                  <a:solidFill>
                    <a:schemeClr val="bg2"/>
                  </a:solidFill>
                  <a:latin typeface="Arial" panose="020B0604020202020204" pitchFamily="34" charset="0"/>
                  <a:ea typeface="宋体" panose="02010600030101010101" pitchFamily="2" charset="-122"/>
                </a:rPr>
                <a:t>功率</a:t>
              </a:r>
              <a:r>
                <a:rPr lang="en-AU" altLang="zh-CN" sz="1600" b="1">
                  <a:solidFill>
                    <a:schemeClr val="bg2"/>
                  </a:solidFill>
                  <a:latin typeface="Arial" panose="020B0604020202020204" pitchFamily="34" charset="0"/>
                  <a:ea typeface="宋体" panose="02010600030101010101" pitchFamily="2" charset="-122"/>
                </a:rPr>
                <a:t> </a:t>
              </a:r>
              <a:endParaRPr lang="en-AU" altLang="zh-CN" sz="1400" b="1">
                <a:solidFill>
                  <a:schemeClr val="bg2"/>
                </a:solidFill>
                <a:latin typeface="Arial" panose="020B0604020202020204" pitchFamily="34" charset="0"/>
                <a:ea typeface="宋体" panose="02010600030101010101" pitchFamily="2" charset="-122"/>
              </a:endParaRPr>
            </a:p>
          </p:txBody>
        </p:sp>
        <p:sp>
          <p:nvSpPr>
            <p:cNvPr id="282629" name="任意多边形 282628"/>
            <p:cNvSpPr/>
            <p:nvPr/>
          </p:nvSpPr>
          <p:spPr>
            <a:xfrm>
              <a:off x="3362" y="1704"/>
              <a:ext cx="1672" cy="1117"/>
            </a:xfrm>
            <a:custGeom>
              <a:avLst/>
              <a:gdLst/>
              <a:ahLst/>
              <a:cxnLst/>
              <a:rect l="0" t="0" r="0" b="0"/>
              <a:pathLst>
                <a:path w="1672" h="1117">
                  <a:moveTo>
                    <a:pt x="0" y="332"/>
                  </a:moveTo>
                  <a:cubicBezTo>
                    <a:pt x="138" y="281"/>
                    <a:pt x="585" y="53"/>
                    <a:pt x="828" y="26"/>
                  </a:cubicBezTo>
                  <a:cubicBezTo>
                    <a:pt x="1071" y="0"/>
                    <a:pt x="1318" y="86"/>
                    <a:pt x="1458" y="173"/>
                  </a:cubicBezTo>
                  <a:cubicBezTo>
                    <a:pt x="1598" y="260"/>
                    <a:pt x="1668" y="417"/>
                    <a:pt x="1670" y="547"/>
                  </a:cubicBezTo>
                  <a:cubicBezTo>
                    <a:pt x="1672" y="677"/>
                    <a:pt x="1609" y="864"/>
                    <a:pt x="1470" y="955"/>
                  </a:cubicBezTo>
                  <a:cubicBezTo>
                    <a:pt x="1331" y="1046"/>
                    <a:pt x="1083" y="1117"/>
                    <a:pt x="838" y="1091"/>
                  </a:cubicBezTo>
                  <a:cubicBezTo>
                    <a:pt x="593" y="1065"/>
                    <a:pt x="175" y="858"/>
                    <a:pt x="0" y="797"/>
                  </a:cubicBezTo>
                </a:path>
              </a:pathLst>
            </a:custGeom>
            <a:noFill/>
            <a:ln w="57150" cap="flat" cmpd="sng">
              <a:solidFill>
                <a:srgbClr val="3081EE">
                  <a:alpha val="100000"/>
                </a:srgbClr>
              </a:solidFill>
              <a:prstDash val="solid"/>
              <a:headEnd type="none" w="med" len="med"/>
              <a:tailEnd type="none" w="med" len="med"/>
            </a:ln>
          </p:spPr>
          <p:txBody>
            <a:bodyPr/>
            <a:lstStyle/>
            <a:p>
              <a:endParaRPr lang="zh-CN" altLang="en-US"/>
            </a:p>
          </p:txBody>
        </p:sp>
      </p:grpSp>
      <p:grpSp>
        <p:nvGrpSpPr>
          <p:cNvPr id="282630" name="组合 282629"/>
          <p:cNvGrpSpPr/>
          <p:nvPr/>
        </p:nvGrpSpPr>
        <p:grpSpPr>
          <a:xfrm>
            <a:off x="5270500" y="2776538"/>
            <a:ext cx="2667000" cy="1597025"/>
            <a:chOff x="3320" y="1749"/>
            <a:chExt cx="1680" cy="1006"/>
          </a:xfrm>
        </p:grpSpPr>
        <p:sp>
          <p:nvSpPr>
            <p:cNvPr id="282631" name="任意多边形 282630"/>
            <p:cNvSpPr/>
            <p:nvPr/>
          </p:nvSpPr>
          <p:spPr>
            <a:xfrm>
              <a:off x="3320" y="2259"/>
              <a:ext cx="1568" cy="288"/>
            </a:xfrm>
            <a:custGeom>
              <a:avLst/>
              <a:gdLst/>
              <a:ahLst/>
              <a:cxnLst/>
              <a:rect l="0" t="0" r="0" b="0"/>
              <a:pathLst>
                <a:path w="1568" h="288">
                  <a:moveTo>
                    <a:pt x="198" y="0"/>
                  </a:moveTo>
                  <a:lnTo>
                    <a:pt x="0" y="61"/>
                  </a:lnTo>
                  <a:lnTo>
                    <a:pt x="1568" y="288"/>
                  </a:lnTo>
                </a:path>
              </a:pathLst>
            </a:custGeom>
            <a:noFill/>
            <a:ln w="19050" cap="flat" cmpd="sng">
              <a:solidFill>
                <a:schemeClr val="bg2">
                  <a:alpha val="100000"/>
                </a:schemeClr>
              </a:solidFill>
              <a:prstDash val="solid"/>
              <a:headEnd type="none" w="med" len="med"/>
              <a:tailEnd type="triangle" w="med" len="med"/>
            </a:ln>
          </p:spPr>
          <p:txBody>
            <a:bodyPr/>
            <a:lstStyle/>
            <a:p>
              <a:endParaRPr lang="zh-CN" altLang="en-US"/>
            </a:p>
          </p:txBody>
        </p:sp>
        <p:sp>
          <p:nvSpPr>
            <p:cNvPr id="282632" name="任意多边形 282631"/>
            <p:cNvSpPr/>
            <p:nvPr/>
          </p:nvSpPr>
          <p:spPr>
            <a:xfrm>
              <a:off x="3335" y="1749"/>
              <a:ext cx="897" cy="510"/>
            </a:xfrm>
            <a:custGeom>
              <a:avLst/>
              <a:gdLst/>
              <a:ahLst/>
              <a:cxnLst/>
              <a:rect l="0" t="0" r="0" b="0"/>
              <a:pathLst>
                <a:path w="897" h="510">
                  <a:moveTo>
                    <a:pt x="177" y="510"/>
                  </a:moveTo>
                  <a:lnTo>
                    <a:pt x="0" y="390"/>
                  </a:lnTo>
                  <a:lnTo>
                    <a:pt x="897" y="0"/>
                  </a:lnTo>
                </a:path>
              </a:pathLst>
            </a:custGeom>
            <a:noFill/>
            <a:ln w="19050" cap="flat" cmpd="sng">
              <a:solidFill>
                <a:schemeClr val="bg2">
                  <a:alpha val="100000"/>
                </a:schemeClr>
              </a:solidFill>
              <a:prstDash val="solid"/>
              <a:headEnd type="none" w="med" len="med"/>
              <a:tailEnd type="triangle" w="med" len="med"/>
            </a:ln>
          </p:spPr>
          <p:txBody>
            <a:bodyPr/>
            <a:lstStyle/>
            <a:p>
              <a:endParaRPr lang="zh-CN" altLang="en-US"/>
            </a:p>
          </p:txBody>
        </p:sp>
        <p:sp>
          <p:nvSpPr>
            <p:cNvPr id="282633" name="任意多边形 282632"/>
            <p:cNvSpPr/>
            <p:nvPr/>
          </p:nvSpPr>
          <p:spPr>
            <a:xfrm>
              <a:off x="3327" y="2265"/>
              <a:ext cx="889" cy="490"/>
            </a:xfrm>
            <a:custGeom>
              <a:avLst/>
              <a:gdLst/>
              <a:ahLst/>
              <a:cxnLst/>
              <a:rect l="0" t="0" r="0" b="0"/>
              <a:pathLst>
                <a:path w="889" h="490">
                  <a:moveTo>
                    <a:pt x="173" y="0"/>
                  </a:moveTo>
                  <a:lnTo>
                    <a:pt x="0" y="141"/>
                  </a:lnTo>
                  <a:lnTo>
                    <a:pt x="889" y="490"/>
                  </a:lnTo>
                </a:path>
              </a:pathLst>
            </a:custGeom>
            <a:noFill/>
            <a:ln w="19050" cap="flat" cmpd="sng">
              <a:solidFill>
                <a:schemeClr val="bg2">
                  <a:alpha val="100000"/>
                </a:schemeClr>
              </a:solidFill>
              <a:prstDash val="solid"/>
              <a:headEnd type="none" w="med" len="med"/>
              <a:tailEnd type="triangle" w="med" len="med"/>
            </a:ln>
          </p:spPr>
          <p:txBody>
            <a:bodyPr/>
            <a:lstStyle/>
            <a:p>
              <a:endParaRPr lang="zh-CN" altLang="en-US"/>
            </a:p>
          </p:txBody>
        </p:sp>
        <p:sp>
          <p:nvSpPr>
            <p:cNvPr id="282634" name="任意多边形 282633"/>
            <p:cNvSpPr/>
            <p:nvPr/>
          </p:nvSpPr>
          <p:spPr>
            <a:xfrm>
              <a:off x="3526" y="2272"/>
              <a:ext cx="1450" cy="139"/>
            </a:xfrm>
            <a:custGeom>
              <a:avLst/>
              <a:gdLst/>
              <a:ahLst/>
              <a:cxnLst/>
              <a:rect l="0" t="0" r="0" b="0"/>
              <a:pathLst>
                <a:path w="1450" h="139">
                  <a:moveTo>
                    <a:pt x="0" y="0"/>
                  </a:moveTo>
                  <a:lnTo>
                    <a:pt x="1450" y="139"/>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2635" name="任意多边形 282634"/>
            <p:cNvSpPr/>
            <p:nvPr/>
          </p:nvSpPr>
          <p:spPr>
            <a:xfrm>
              <a:off x="3493" y="2272"/>
              <a:ext cx="1155" cy="427"/>
            </a:xfrm>
            <a:custGeom>
              <a:avLst/>
              <a:gdLst/>
              <a:ahLst/>
              <a:cxnLst/>
              <a:rect l="0" t="0" r="0" b="0"/>
              <a:pathLst>
                <a:path w="1155" h="427">
                  <a:moveTo>
                    <a:pt x="0" y="0"/>
                  </a:moveTo>
                  <a:lnTo>
                    <a:pt x="1155" y="427"/>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2636" name="任意多边形 282635"/>
            <p:cNvSpPr/>
            <p:nvPr/>
          </p:nvSpPr>
          <p:spPr>
            <a:xfrm>
              <a:off x="3328" y="1983"/>
              <a:ext cx="1546" cy="276"/>
            </a:xfrm>
            <a:custGeom>
              <a:avLst/>
              <a:gdLst/>
              <a:ahLst/>
              <a:cxnLst/>
              <a:rect l="0" t="0" r="0" b="0"/>
              <a:pathLst>
                <a:path w="1546" h="276">
                  <a:moveTo>
                    <a:pt x="184" y="276"/>
                  </a:moveTo>
                  <a:lnTo>
                    <a:pt x="0" y="239"/>
                  </a:lnTo>
                  <a:lnTo>
                    <a:pt x="1546" y="0"/>
                  </a:lnTo>
                </a:path>
              </a:pathLst>
            </a:custGeom>
            <a:noFill/>
            <a:ln w="19050" cap="flat" cmpd="sng">
              <a:solidFill>
                <a:schemeClr val="bg2">
                  <a:alpha val="100000"/>
                </a:schemeClr>
              </a:solidFill>
              <a:prstDash val="solid"/>
              <a:headEnd type="none" w="med" len="med"/>
              <a:tailEnd type="triangle" w="med" len="med"/>
            </a:ln>
          </p:spPr>
          <p:txBody>
            <a:bodyPr/>
            <a:lstStyle/>
            <a:p>
              <a:endParaRPr lang="zh-CN" altLang="en-US"/>
            </a:p>
          </p:txBody>
        </p:sp>
        <p:sp>
          <p:nvSpPr>
            <p:cNvPr id="282637" name="任意多边形 282636"/>
            <p:cNvSpPr/>
            <p:nvPr/>
          </p:nvSpPr>
          <p:spPr>
            <a:xfrm>
              <a:off x="3546" y="2259"/>
              <a:ext cx="1454" cy="6"/>
            </a:xfrm>
            <a:custGeom>
              <a:avLst/>
              <a:gdLst/>
              <a:ahLst/>
              <a:cxnLst/>
              <a:rect l="0" t="0" r="0" b="0"/>
              <a:pathLst>
                <a:path w="1454" h="6">
                  <a:moveTo>
                    <a:pt x="0" y="6"/>
                  </a:moveTo>
                  <a:lnTo>
                    <a:pt x="1454" y="0"/>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2638" name="任意多边形 282637"/>
            <p:cNvSpPr/>
            <p:nvPr/>
          </p:nvSpPr>
          <p:spPr>
            <a:xfrm>
              <a:off x="3512" y="2115"/>
              <a:ext cx="1458" cy="144"/>
            </a:xfrm>
            <a:custGeom>
              <a:avLst/>
              <a:gdLst/>
              <a:ahLst/>
              <a:cxnLst/>
              <a:rect l="0" t="0" r="0" b="0"/>
              <a:pathLst>
                <a:path w="1458" h="144">
                  <a:moveTo>
                    <a:pt x="0" y="144"/>
                  </a:moveTo>
                  <a:lnTo>
                    <a:pt x="1458" y="0"/>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2639" name="任意多边形 282638"/>
            <p:cNvSpPr/>
            <p:nvPr/>
          </p:nvSpPr>
          <p:spPr>
            <a:xfrm>
              <a:off x="3501" y="1821"/>
              <a:ext cx="1157" cy="445"/>
            </a:xfrm>
            <a:custGeom>
              <a:avLst/>
              <a:gdLst/>
              <a:ahLst/>
              <a:cxnLst/>
              <a:rect l="0" t="0" r="0" b="0"/>
              <a:pathLst>
                <a:path w="1157" h="445">
                  <a:moveTo>
                    <a:pt x="0" y="445"/>
                  </a:moveTo>
                  <a:lnTo>
                    <a:pt x="1157" y="0"/>
                  </a:lnTo>
                </a:path>
              </a:pathLst>
            </a:custGeom>
            <a:noFill/>
            <a:ln w="19050" cap="flat" cmpd="sng">
              <a:solidFill>
                <a:schemeClr val="bg2"/>
              </a:solidFill>
              <a:prstDash val="solid"/>
              <a:headEnd type="none" w="med" len="med"/>
              <a:tailEnd type="triangle" w="med" len="med"/>
            </a:ln>
          </p:spPr>
          <p:txBody>
            <a:bodyPr/>
            <a:lstStyle/>
            <a:p>
              <a:endParaRPr lang="zh-CN" altLang="en-US"/>
            </a:p>
          </p:txBody>
        </p:sp>
      </p:grpSp>
      <p:sp>
        <p:nvSpPr>
          <p:cNvPr id="282640" name="直接连接符 282639"/>
          <p:cNvSpPr/>
          <p:nvPr/>
        </p:nvSpPr>
        <p:spPr>
          <a:xfrm>
            <a:off x="5270500" y="3205163"/>
            <a:ext cx="0" cy="833437"/>
          </a:xfrm>
          <a:prstGeom prst="line">
            <a:avLst/>
          </a:prstGeom>
          <a:ln w="38100" cap="flat" cmpd="sng">
            <a:solidFill>
              <a:srgbClr val="FF9900"/>
            </a:solidFill>
            <a:prstDash val="solid"/>
            <a:headEnd type="none" w="med" len="med"/>
            <a:tailEnd type="none" w="med" len="med"/>
          </a:ln>
        </p:spPr>
      </p:sp>
      <p:sp>
        <p:nvSpPr>
          <p:cNvPr id="282642" name="文本框 282641"/>
          <p:cNvSpPr txBox="1"/>
          <p:nvPr/>
        </p:nvSpPr>
        <p:spPr>
          <a:xfrm>
            <a:off x="914400" y="4491038"/>
            <a:ext cx="2719388" cy="590550"/>
          </a:xfrm>
          <a:prstGeom prst="rect">
            <a:avLst/>
          </a:prstGeom>
          <a:noFill/>
          <a:ln w="9525" cap="flat" cmpd="sng">
            <a:solidFill>
              <a:schemeClr val="tx1"/>
            </a:solidFill>
            <a:prstDash val="solid"/>
            <a:miter/>
            <a:headEnd type="none" w="med" len="med"/>
            <a:tailEnd type="none" w="med" len="med"/>
          </a:ln>
        </p:spPr>
        <p:txBody>
          <a:bodyPr wrap="none" anchor="ctr">
            <a:spAutoFit/>
          </a:bodyPr>
          <a:lstStyle/>
          <a:p>
            <a:pPr lvl="0" eaLnBrk="0" hangingPunct="0">
              <a:spcBef>
                <a:spcPct val="0"/>
              </a:spcBef>
            </a:pPr>
            <a:r>
              <a:rPr lang="zh-CN" altLang="en-AU" sz="1600" b="1" dirty="0">
                <a:solidFill>
                  <a:schemeClr val="tx1"/>
                </a:solidFill>
                <a:latin typeface="Arial" panose="020B0604020202020204" pitchFamily="34" charset="0"/>
                <a:ea typeface="宋体" panose="02010600030101010101" pitchFamily="2" charset="-122"/>
              </a:rPr>
              <a:t>“</a:t>
            </a:r>
            <a:r>
              <a:rPr lang="zh-CN" altLang="en-AU" sz="1600" b="1" dirty="0">
                <a:solidFill>
                  <a:schemeClr val="bg2"/>
                </a:solidFill>
                <a:latin typeface="Arial" panose="020B0604020202020204" pitchFamily="34" charset="0"/>
                <a:ea typeface="宋体" panose="02010600030101010101" pitchFamily="2" charset="-122"/>
              </a:rPr>
              <a:t>全向阵</a:t>
            </a:r>
            <a:r>
              <a:rPr lang="en-AU" altLang="zh-CN" sz="1600" b="1">
                <a:solidFill>
                  <a:schemeClr val="bg2"/>
                </a:solidFill>
                <a:latin typeface="Arial" panose="020B0604020202020204" pitchFamily="34" charset="0"/>
                <a:ea typeface="宋体" panose="02010600030101010101" pitchFamily="2" charset="-122"/>
              </a:rPr>
              <a:t>”</a:t>
            </a:r>
            <a:br>
              <a:rPr lang="en-AU" altLang="zh-CN" sz="1600" b="1">
                <a:solidFill>
                  <a:schemeClr val="bg2"/>
                </a:solidFill>
                <a:latin typeface="Arial" panose="020B0604020202020204" pitchFamily="34" charset="0"/>
                <a:ea typeface="宋体" panose="02010600030101010101" pitchFamily="2" charset="-122"/>
              </a:rPr>
            </a:br>
            <a:r>
              <a:rPr lang="en-AU" altLang="zh-CN" sz="1600" b="1">
                <a:solidFill>
                  <a:schemeClr val="bg2"/>
                </a:solidFill>
                <a:latin typeface="Arial" panose="020B0604020202020204" pitchFamily="34" charset="0"/>
                <a:ea typeface="宋体" panose="02010600030101010101" pitchFamily="2" charset="-122"/>
              </a:rPr>
              <a:t> </a:t>
            </a:r>
            <a:r>
              <a:rPr lang="zh-CN" altLang="en-AU" sz="1600" b="1" dirty="0">
                <a:solidFill>
                  <a:schemeClr val="bg2"/>
                </a:solidFill>
                <a:latin typeface="Arial" panose="020B0604020202020204" pitchFamily="34" charset="0"/>
                <a:ea typeface="宋体" panose="02010600030101010101" pitchFamily="2" charset="-122"/>
              </a:rPr>
              <a:t>例如在接收机中为</a:t>
            </a:r>
            <a:r>
              <a:rPr lang="zh-CN" altLang="en-AU" sz="1400" b="1" dirty="0">
                <a:solidFill>
                  <a:schemeClr val="bg2"/>
                </a:solidFill>
                <a:latin typeface="Arial" panose="020B0604020202020204" pitchFamily="34" charset="0"/>
                <a:ea typeface="宋体" panose="02010600030101010101" pitchFamily="2" charset="-122"/>
              </a:rPr>
              <a:t>4</a:t>
            </a:r>
            <a:r>
              <a:rPr lang="en-AU" altLang="zh-CN" sz="1400" b="1" err="1">
                <a:solidFill>
                  <a:schemeClr val="bg2"/>
                </a:solidFill>
                <a:latin typeface="Arial" panose="020B0604020202020204" pitchFamily="34" charset="0"/>
                <a:ea typeface="宋体" panose="02010600030101010101" pitchFamily="2" charset="-122"/>
              </a:rPr>
              <a:t>mW</a:t>
            </a:r>
            <a:r>
              <a:rPr lang="zh-CN" altLang="en-AU" sz="1400" b="1" dirty="0">
                <a:solidFill>
                  <a:schemeClr val="bg2"/>
                </a:solidFill>
                <a:latin typeface="Arial" panose="020B0604020202020204" pitchFamily="34" charset="0"/>
                <a:ea typeface="宋体" panose="02010600030101010101" pitchFamily="2" charset="-122"/>
              </a:rPr>
              <a:t>功率 </a:t>
            </a:r>
            <a:endParaRPr lang="en-AU" altLang="zh-CN" sz="1600" b="0">
              <a:solidFill>
                <a:schemeClr val="bg2"/>
              </a:solidFill>
              <a:latin typeface="Arial" panose="020B0604020202020204" pitchFamily="34" charset="0"/>
              <a:ea typeface="宋体" panose="02010600030101010101" pitchFamily="2" charset="-122"/>
            </a:endParaRPr>
          </a:p>
        </p:txBody>
      </p:sp>
      <p:sp>
        <p:nvSpPr>
          <p:cNvPr id="282643" name="文本框 282642"/>
          <p:cNvSpPr txBox="1"/>
          <p:nvPr/>
        </p:nvSpPr>
        <p:spPr>
          <a:xfrm>
            <a:off x="3624263" y="3043238"/>
            <a:ext cx="736600" cy="346075"/>
          </a:xfrm>
          <a:prstGeom prst="rect">
            <a:avLst/>
          </a:prstGeom>
          <a:noFill/>
          <a:ln w="9525" cap="flat" cmpd="sng">
            <a:solidFill>
              <a:schemeClr val="tx1"/>
            </a:solidFill>
            <a:prstDash val="solid"/>
            <a:miter/>
            <a:headEnd type="none" w="med" len="med"/>
            <a:tailEnd type="none" w="med" len="med"/>
          </a:ln>
        </p:spPr>
        <p:txBody>
          <a:bodyPr wrap="none" anchor="ctr">
            <a:spAutoFit/>
          </a:bodyPr>
          <a:lstStyle/>
          <a:p>
            <a:pPr lvl="0" algn="ctr" eaLnBrk="0" hangingPunct="0">
              <a:spcBef>
                <a:spcPct val="0"/>
              </a:spcBef>
            </a:pPr>
            <a:r>
              <a:rPr lang="zh-CN" altLang="en-AU" sz="1600" b="0" dirty="0">
                <a:solidFill>
                  <a:schemeClr val="bg2"/>
                </a:solidFill>
                <a:latin typeface="Arial" panose="020B0604020202020204" pitchFamily="34" charset="0"/>
                <a:ea typeface="宋体" panose="02010600030101010101" pitchFamily="2" charset="-122"/>
              </a:rPr>
              <a:t>(顶视</a:t>
            </a:r>
            <a:r>
              <a:rPr lang="en-AU" altLang="zh-CN" sz="1600" b="0">
                <a:solidFill>
                  <a:schemeClr val="bg2"/>
                </a:solidFill>
                <a:latin typeface="Arial" panose="020B0604020202020204" pitchFamily="34" charset="0"/>
                <a:ea typeface="宋体" panose="02010600030101010101" pitchFamily="2" charset="-122"/>
              </a:rPr>
              <a:t>)</a:t>
            </a:r>
          </a:p>
        </p:txBody>
      </p:sp>
      <p:sp>
        <p:nvSpPr>
          <p:cNvPr id="282644" name="椭圆 282643"/>
          <p:cNvSpPr/>
          <p:nvPr/>
        </p:nvSpPr>
        <p:spPr>
          <a:xfrm>
            <a:off x="5499100" y="3514725"/>
            <a:ext cx="152400" cy="147638"/>
          </a:xfrm>
          <a:prstGeom prst="ellipse">
            <a:avLst/>
          </a:prstGeom>
          <a:solidFill>
            <a:srgbClr val="FF9966"/>
          </a:solidFill>
          <a:ln w="9525" cap="flat" cmpd="sng">
            <a:solidFill>
              <a:schemeClr val="bg2"/>
            </a:solidFill>
            <a:prstDash val="solid"/>
            <a:headEnd type="none" w="med" len="med"/>
            <a:tailEnd type="none" w="med" len="med"/>
          </a:ln>
        </p:spPr>
        <p:txBody>
          <a:bodyPr/>
          <a:lstStyle/>
          <a:p>
            <a:endParaRPr lang="zh-CN" altLang="en-US"/>
          </a:p>
        </p:txBody>
      </p:sp>
      <p:sp>
        <p:nvSpPr>
          <p:cNvPr id="282645" name="圆角矩形 282644"/>
          <p:cNvSpPr/>
          <p:nvPr/>
        </p:nvSpPr>
        <p:spPr>
          <a:xfrm>
            <a:off x="5118100" y="3128963"/>
            <a:ext cx="609600" cy="990600"/>
          </a:xfrm>
          <a:prstGeom prst="roundRect">
            <a:avLst>
              <a:gd name="adj" fmla="val 16667"/>
            </a:avLst>
          </a:prstGeom>
          <a:noFill/>
          <a:ln w="19050" cap="flat" cmpd="sng">
            <a:solidFill>
              <a:schemeClr val="bg2"/>
            </a:solidFill>
            <a:prstDash val="lgDash"/>
            <a:headEnd type="none" w="med" len="med"/>
            <a:tailEnd type="none" w="med" len="med"/>
          </a:ln>
        </p:spPr>
        <p:txBody>
          <a:bodyPr/>
          <a:lstStyle/>
          <a:p>
            <a:endParaRPr lang="zh-CN" altLang="en-US"/>
          </a:p>
        </p:txBody>
      </p:sp>
      <p:sp>
        <p:nvSpPr>
          <p:cNvPr id="282646" name="文本框 282645"/>
          <p:cNvSpPr txBox="1"/>
          <p:nvPr/>
        </p:nvSpPr>
        <p:spPr>
          <a:xfrm>
            <a:off x="3670300" y="2738438"/>
            <a:ext cx="603250" cy="346075"/>
          </a:xfrm>
          <a:prstGeom prst="rect">
            <a:avLst/>
          </a:prstGeom>
          <a:noFill/>
          <a:ln w="9525" cap="flat" cmpd="sng">
            <a:solidFill>
              <a:schemeClr val="tx1"/>
            </a:solidFill>
            <a:prstDash val="solid"/>
            <a:miter/>
            <a:headEnd type="none" w="med" len="med"/>
            <a:tailEnd type="none" w="med" len="med"/>
          </a:ln>
        </p:spPr>
        <p:txBody>
          <a:bodyPr wrap="none" anchor="ctr">
            <a:spAutoFit/>
          </a:bodyPr>
          <a:lstStyle/>
          <a:p>
            <a:pPr lvl="0" algn="ctr" eaLnBrk="0" hangingPunct="0">
              <a:spcBef>
                <a:spcPct val="0"/>
              </a:spcBef>
            </a:pPr>
            <a:r>
              <a:rPr lang="zh-CN" altLang="en-AU" sz="1600" b="1" dirty="0">
                <a:solidFill>
                  <a:schemeClr val="bg2"/>
                </a:solidFill>
                <a:latin typeface="Arial" panose="020B0604020202020204" pitchFamily="34" charset="0"/>
                <a:ea typeface="宋体" panose="02010600030101010101" pitchFamily="2" charset="-122"/>
              </a:rPr>
              <a:t>天线</a:t>
            </a:r>
          </a:p>
        </p:txBody>
      </p:sp>
      <p:cxnSp>
        <p:nvCxnSpPr>
          <p:cNvPr id="282647" name="曲线连接符 282646"/>
          <p:cNvCxnSpPr>
            <a:stCxn id="282646" idx="1"/>
            <a:endCxn id="282652" idx="6"/>
          </p:cNvCxnSpPr>
          <p:nvPr/>
        </p:nvCxnSpPr>
        <p:spPr>
          <a:xfrm rot="-10800000" flipV="1">
            <a:off x="2247900" y="2911475"/>
            <a:ext cx="1422400" cy="652463"/>
          </a:xfrm>
          <a:prstGeom prst="curvedConnector3">
            <a:avLst>
              <a:gd name="adj1" fmla="val 50000"/>
            </a:avLst>
          </a:prstGeom>
          <a:ln w="9525" cap="flat" cmpd="sng">
            <a:solidFill>
              <a:schemeClr val="bg2"/>
            </a:solidFill>
            <a:prstDash val="solid"/>
            <a:headEnd type="none" w="med" len="med"/>
            <a:tailEnd type="triangle" w="med" len="med"/>
          </a:ln>
        </p:spPr>
      </p:cxnSp>
      <p:cxnSp>
        <p:nvCxnSpPr>
          <p:cNvPr id="282648" name="曲线连接符 282647"/>
          <p:cNvCxnSpPr>
            <a:stCxn id="282646" idx="3"/>
            <a:endCxn id="282645" idx="0"/>
          </p:cNvCxnSpPr>
          <p:nvPr/>
        </p:nvCxnSpPr>
        <p:spPr>
          <a:xfrm>
            <a:off x="4471988" y="2911475"/>
            <a:ext cx="950912" cy="207963"/>
          </a:xfrm>
          <a:prstGeom prst="curvedConnector2">
            <a:avLst/>
          </a:prstGeom>
          <a:ln w="9525" cap="flat" cmpd="sng">
            <a:solidFill>
              <a:schemeClr val="bg2"/>
            </a:solidFill>
            <a:prstDash val="solid"/>
            <a:headEnd type="none" w="med" len="med"/>
            <a:tailEnd type="triangle" w="med" len="med"/>
          </a:ln>
        </p:spPr>
      </p:cxnSp>
      <p:sp>
        <p:nvSpPr>
          <p:cNvPr id="282649" name="直接连接符 282648"/>
          <p:cNvSpPr/>
          <p:nvPr/>
        </p:nvSpPr>
        <p:spPr>
          <a:xfrm flipH="1">
            <a:off x="3048000" y="3602038"/>
            <a:ext cx="0" cy="152400"/>
          </a:xfrm>
          <a:prstGeom prst="line">
            <a:avLst/>
          </a:prstGeom>
          <a:ln w="28575" cap="flat" cmpd="sng">
            <a:solidFill>
              <a:schemeClr val="bg2"/>
            </a:solidFill>
            <a:prstDash val="solid"/>
            <a:headEnd type="none" w="med" len="med"/>
            <a:tailEnd type="none" w="med" len="med"/>
          </a:ln>
        </p:spPr>
      </p:sp>
      <p:sp>
        <p:nvSpPr>
          <p:cNvPr id="282651" name="椭圆 282650"/>
          <p:cNvSpPr/>
          <p:nvPr/>
        </p:nvSpPr>
        <p:spPr>
          <a:xfrm>
            <a:off x="1295400" y="2687638"/>
            <a:ext cx="1752600" cy="1752600"/>
          </a:xfrm>
          <a:prstGeom prst="ellipse">
            <a:avLst/>
          </a:prstGeom>
          <a:noFill/>
          <a:ln w="57150" cap="flat" cmpd="sng">
            <a:solidFill>
              <a:schemeClr val="bg1"/>
            </a:solidFill>
            <a:prstDash val="solid"/>
            <a:headEnd type="none" w="med" len="med"/>
            <a:tailEnd type="none" w="med" len="med"/>
          </a:ln>
        </p:spPr>
        <p:txBody>
          <a:bodyPr/>
          <a:lstStyle/>
          <a:p>
            <a:endParaRPr lang="zh-CN" altLang="en-US"/>
          </a:p>
        </p:txBody>
      </p:sp>
      <p:sp>
        <p:nvSpPr>
          <p:cNvPr id="282652" name="椭圆 282651"/>
          <p:cNvSpPr/>
          <p:nvPr/>
        </p:nvSpPr>
        <p:spPr>
          <a:xfrm>
            <a:off x="2095500" y="3487738"/>
            <a:ext cx="152400" cy="152400"/>
          </a:xfrm>
          <a:prstGeom prst="ellipse">
            <a:avLst/>
          </a:prstGeom>
          <a:solidFill>
            <a:srgbClr val="FF9966"/>
          </a:solidFill>
          <a:ln w="9525" cap="flat" cmpd="sng">
            <a:solidFill>
              <a:schemeClr val="bg1"/>
            </a:solidFill>
            <a:prstDash val="solid"/>
            <a:headEnd type="none" w="med" len="med"/>
            <a:tailEnd type="none" w="med" len="med"/>
          </a:ln>
        </p:spPr>
        <p:txBody>
          <a:bodyPr/>
          <a:lstStyle/>
          <a:p>
            <a:endParaRPr lang="zh-CN" altLang="en-US"/>
          </a:p>
        </p:txBody>
      </p:sp>
      <p:sp>
        <p:nvSpPr>
          <p:cNvPr id="282653" name="任意多边形 282652"/>
          <p:cNvSpPr/>
          <p:nvPr/>
        </p:nvSpPr>
        <p:spPr>
          <a:xfrm>
            <a:off x="2286000" y="3001963"/>
            <a:ext cx="457200" cy="457200"/>
          </a:xfrm>
          <a:custGeom>
            <a:avLst/>
            <a:gdLst/>
            <a:ahLst/>
            <a:cxnLst/>
            <a:rect l="0" t="0" r="0" b="0"/>
            <a:pathLst>
              <a:path w="288" h="288">
                <a:moveTo>
                  <a:pt x="0" y="288"/>
                </a:moveTo>
                <a:lnTo>
                  <a:pt x="288" y="0"/>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2654" name="任意多边形 282653"/>
          <p:cNvSpPr/>
          <p:nvPr/>
        </p:nvSpPr>
        <p:spPr>
          <a:xfrm>
            <a:off x="1600200" y="2992438"/>
            <a:ext cx="476250" cy="476250"/>
          </a:xfrm>
          <a:custGeom>
            <a:avLst/>
            <a:gdLst/>
            <a:ahLst/>
            <a:cxnLst/>
            <a:rect l="0" t="0" r="0" b="0"/>
            <a:pathLst>
              <a:path w="300" h="300">
                <a:moveTo>
                  <a:pt x="300" y="300"/>
                </a:moveTo>
                <a:lnTo>
                  <a:pt x="0" y="0"/>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2655" name="任意多边形 282654"/>
          <p:cNvSpPr/>
          <p:nvPr/>
        </p:nvSpPr>
        <p:spPr>
          <a:xfrm>
            <a:off x="1600200" y="3649663"/>
            <a:ext cx="476250" cy="476250"/>
          </a:xfrm>
          <a:custGeom>
            <a:avLst/>
            <a:gdLst/>
            <a:ahLst/>
            <a:cxnLst/>
            <a:rect l="0" t="0" r="0" b="0"/>
            <a:pathLst>
              <a:path w="300" h="300">
                <a:moveTo>
                  <a:pt x="300" y="0"/>
                </a:moveTo>
                <a:lnTo>
                  <a:pt x="0" y="300"/>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2656" name="任意多边形 282655"/>
          <p:cNvSpPr/>
          <p:nvPr/>
        </p:nvSpPr>
        <p:spPr>
          <a:xfrm>
            <a:off x="2257425" y="3649663"/>
            <a:ext cx="495300" cy="495300"/>
          </a:xfrm>
          <a:custGeom>
            <a:avLst/>
            <a:gdLst/>
            <a:ahLst/>
            <a:cxnLst/>
            <a:rect l="0" t="0" r="0" b="0"/>
            <a:pathLst>
              <a:path w="312" h="312">
                <a:moveTo>
                  <a:pt x="0" y="0"/>
                </a:moveTo>
                <a:lnTo>
                  <a:pt x="312" y="312"/>
                </a:lnTo>
              </a:path>
            </a:pathLst>
          </a:custGeom>
          <a:noFill/>
          <a:ln w="19050" cap="flat" cmpd="sng">
            <a:solidFill>
              <a:schemeClr val="bg2"/>
            </a:solidFill>
            <a:prstDash val="solid"/>
            <a:headEnd type="none" w="med" len="med"/>
            <a:tailEnd type="triangle" w="med" len="med"/>
          </a:ln>
        </p:spPr>
        <p:txBody>
          <a:bodyPr/>
          <a:lstStyle/>
          <a:p>
            <a:endParaRPr lang="zh-CN" altLang="en-US"/>
          </a:p>
        </p:txBody>
      </p:sp>
      <p:sp>
        <p:nvSpPr>
          <p:cNvPr id="282658" name="文本占位符 282657"/>
          <p:cNvSpPr>
            <a:spLocks noGrp="1"/>
          </p:cNvSpPr>
          <p:nvPr>
            <p:ph type="body" idx="1"/>
          </p:nvPr>
        </p:nvSpPr>
        <p:spPr>
          <a:xfrm>
            <a:off x="755015" y="2023110"/>
            <a:ext cx="7634288" cy="609600"/>
          </a:xfrm>
        </p:spPr>
        <p:txBody>
          <a:bodyPr/>
          <a:lstStyle/>
          <a:p>
            <a:pPr>
              <a:buNone/>
            </a:pPr>
            <a:r>
              <a:rPr lang="en-AU" altLang="zh-CN" sz="2800"/>
              <a:t>      </a:t>
            </a:r>
            <a:r>
              <a:rPr lang="zh-CN" altLang="en-AU" sz="2400" b="1" dirty="0">
                <a:solidFill>
                  <a:schemeClr val="tx1"/>
                </a:solidFill>
              </a:rPr>
              <a:t>反射面放在阵列的一边构成扇形覆盖天线</a:t>
            </a:r>
          </a:p>
        </p:txBody>
      </p:sp>
      <p:sp>
        <p:nvSpPr>
          <p:cNvPr id="280660" name="标题 280659"/>
          <p:cNvSpPr>
            <a:spLocks noGrp="1"/>
          </p:cNvSpPr>
          <p:nvPr>
            <p:ph type="title"/>
          </p:nvPr>
        </p:nvSpPr>
        <p:spPr>
          <a:xfrm>
            <a:off x="215265" y="811530"/>
            <a:ext cx="8503285" cy="639445"/>
          </a:xfrm>
          <a:noFill/>
          <a:ln>
            <a:noFill/>
            <a:miter/>
          </a:ln>
        </p:spPr>
        <p:txBody>
          <a:bodyPr wrap="square" anchor="ctr"/>
          <a:lstStyle/>
          <a:p>
            <a:r>
              <a:rPr lang="zh-CN" altLang="en-AU" sz="2800" b="1" dirty="0">
                <a:solidFill>
                  <a:schemeClr val="tx1"/>
                </a:solidFill>
              </a:rPr>
              <a:t>又如，扇形天线的增益：</a:t>
            </a: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36" fill="hold" nodeType="clickEffect">
                                  <p:stCondLst>
                                    <p:cond delay="0"/>
                                  </p:stCondLst>
                                  <p:childTnLst>
                                    <p:set>
                                      <p:cBhvr>
                                        <p:cTn id="10" dur="1" fill="hold">
                                          <p:stCondLst>
                                            <p:cond delay="0"/>
                                          </p:stCondLst>
                                        </p:cTn>
                                        <p:tgtEl>
                                          <p:spTgt spid="282640"/>
                                        </p:tgtEl>
                                        <p:attrNameLst>
                                          <p:attrName>style.visibility</p:attrName>
                                        </p:attrNameLst>
                                      </p:cBhvr>
                                      <p:to>
                                        <p:strVal val="visible"/>
                                      </p:to>
                                    </p:set>
                                    <p:anim calcmode="lin" valueType="num">
                                      <p:cBhvr>
                                        <p:cTn id="11" dur="500" fill="hold"/>
                                        <p:tgtEl>
                                          <p:spTgt spid="282640"/>
                                        </p:tgtEl>
                                        <p:attrNameLst>
                                          <p:attrName>ppt_w</p:attrName>
                                        </p:attrNameLst>
                                      </p:cBhvr>
                                      <p:tavLst>
                                        <p:tav tm="0">
                                          <p:val>
                                            <p:strVal val="(6*min(max(#ppt_w*#ppt_h,.3),1)-7.4)/-.7*#ppt_w"/>
                                          </p:val>
                                        </p:tav>
                                        <p:tav tm="100000">
                                          <p:val>
                                            <p:strVal val="#ppt_w"/>
                                          </p:val>
                                        </p:tav>
                                      </p:tavLst>
                                    </p:anim>
                                    <p:anim calcmode="lin" valueType="num">
                                      <p:cBhvr>
                                        <p:cTn id="12" dur="500" fill="hold"/>
                                        <p:tgtEl>
                                          <p:spTgt spid="282640"/>
                                        </p:tgtEl>
                                        <p:attrNameLst>
                                          <p:attrName>ppt_h</p:attrName>
                                        </p:attrNameLst>
                                      </p:cBhvr>
                                      <p:tavLst>
                                        <p:tav tm="0">
                                          <p:val>
                                            <p:strVal val="(6*min(max(#ppt_w*#ppt_h,.3),1)-7.4)/-.7*#ppt_h"/>
                                          </p:val>
                                        </p:tav>
                                        <p:tav tm="100000">
                                          <p:val>
                                            <p:strVal val="#ppt_h"/>
                                          </p:val>
                                        </p:tav>
                                      </p:tavLst>
                                    </p:anim>
                                    <p:anim calcmode="lin" valueType="num">
                                      <p:cBhvr>
                                        <p:cTn id="13" dur="500" fill="hold"/>
                                        <p:tgtEl>
                                          <p:spTgt spid="282640"/>
                                        </p:tgtEl>
                                        <p:attrNameLst>
                                          <p:attrName>ppt_x</p:attrName>
                                        </p:attrNameLst>
                                      </p:cBhvr>
                                      <p:tavLst>
                                        <p:tav tm="0">
                                          <p:val>
                                            <p:fltVal val="0.5"/>
                                          </p:val>
                                        </p:tav>
                                        <p:tav tm="100000">
                                          <p:val>
                                            <p:strVal val="#ppt_x"/>
                                          </p:val>
                                        </p:tav>
                                      </p:tavLst>
                                    </p:anim>
                                    <p:anim calcmode="lin" valueType="num">
                                      <p:cBhvr>
                                        <p:cTn id="14" dur="500" fill="hold"/>
                                        <p:tgtEl>
                                          <p:spTgt spid="282640"/>
                                        </p:tgtEl>
                                        <p:attrNameLst>
                                          <p:attrName>ppt_y</p:attrName>
                                        </p:attrNameLst>
                                      </p:cBhvr>
                                      <p:tavLst>
                                        <p:tav tm="0">
                                          <p:val>
                                            <p:strVal val="1+(6*min(max(#ppt_w*#ppt_h,.3),1)-7.4)/-.7*#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82630"/>
                                        </p:tgtEl>
                                        <p:attrNameLst>
                                          <p:attrName>style.visibility</p:attrName>
                                        </p:attrNameLst>
                                      </p:cBhvr>
                                      <p:to>
                                        <p:strVal val="visible"/>
                                      </p:to>
                                    </p:set>
                                    <p:animEffect transition="in" filter="wipe(left)">
                                      <p:cBhvr>
                                        <p:cTn id="19" dur="500"/>
                                        <p:tgtEl>
                                          <p:spTgt spid="282630"/>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499"/>
                                          </p:stCondLst>
                                        </p:cTn>
                                        <p:tgtEl>
                                          <p:spTgt spid="2826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82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bldLvl="0" animBg="1"/>
      <p:bldP spid="28265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250825" y="214630"/>
            <a:ext cx="8693150" cy="1123950"/>
          </a:xfrm>
        </p:spPr>
        <p:txBody>
          <a:bodyPr/>
          <a:lstStyle/>
          <a:p>
            <a:r>
              <a:rPr lang="zh-CN" altLang="en-US"/>
              <a:t>辐射方向图</a:t>
            </a:r>
          </a:p>
        </p:txBody>
      </p:sp>
      <p:sp>
        <p:nvSpPr>
          <p:cNvPr id="16386" name="内容占位符 2"/>
          <p:cNvSpPr>
            <a:spLocks noGrp="1"/>
          </p:cNvSpPr>
          <p:nvPr>
            <p:ph idx="1"/>
          </p:nvPr>
        </p:nvSpPr>
        <p:spPr>
          <a:xfrm>
            <a:off x="250825" y="1342390"/>
            <a:ext cx="8497888" cy="4287838"/>
          </a:xfrm>
        </p:spPr>
        <p:txBody>
          <a:bodyPr/>
          <a:lstStyle/>
          <a:p>
            <a:r>
              <a:rPr lang="zh-CN" altLang="en-US" sz="2800" dirty="0"/>
              <a:t>天线在各个方向上传输信号的能量强度不同</a:t>
            </a:r>
            <a:endParaRPr lang="en-US" altLang="zh-CN" sz="2800" dirty="0"/>
          </a:p>
          <a:p>
            <a:r>
              <a:rPr lang="zh-CN" altLang="en-US" sz="2800" dirty="0"/>
              <a:t>用二维图形的方式表达天线辐射电磁波的能量强度和角度</a:t>
            </a:r>
            <a:endParaRPr lang="en-US" altLang="zh-CN" sz="2800" dirty="0"/>
          </a:p>
          <a:p>
            <a:pPr lvl="1"/>
            <a:r>
              <a:rPr lang="zh-CN" altLang="en-US" sz="2400" dirty="0"/>
              <a:t>无方向性天线（各向同性天线）：每个方向上功率相同，理想模式</a:t>
            </a:r>
          </a:p>
          <a:p>
            <a:pPr lvl="0"/>
            <a:r>
              <a:rPr lang="zh-CN" altLang="en-US" sz="2740" dirty="0"/>
              <a:t>三维方向图表达几何空间内电磁波的能量分布</a:t>
            </a:r>
          </a:p>
          <a:p>
            <a:r>
              <a:rPr lang="zh-CN" altLang="en-US" sz="2800" dirty="0"/>
              <a:t>当天线用于接收，辐射方向图变为接收方向图。</a:t>
            </a:r>
            <a:endParaRPr lang="en-US" altLang="zh-CN" dirty="0"/>
          </a:p>
        </p:txBody>
      </p:sp>
      <p:sp>
        <p:nvSpPr>
          <p:cNvPr id="4" name="灯片编号占位符 3"/>
          <p:cNvSpPr>
            <a:spLocks noGrp="1"/>
          </p:cNvSpPr>
          <p:nvPr>
            <p:ph type="sldNum" sz="quarter" idx="12"/>
          </p:nvPr>
        </p:nvSpPr>
        <p:spPr/>
        <p:txBody>
          <a:bodyPr/>
          <a:lstStyle/>
          <a:p>
            <a:pPr>
              <a:defRPr/>
            </a:pPr>
            <a:fld id="{59A59327-9B5F-4416-A00C-87DF291075B8}" type="slidenum">
              <a:rPr lang="zh-CN" altLang="en-US" smtClean="0"/>
              <a:t>49</a:t>
            </a:fld>
            <a:endParaRPr lang="zh-CN" altLang="en-US"/>
          </a:p>
        </p:txBody>
      </p:sp>
    </p:spTree>
    <p:extLst>
      <p:ext uri="{BB962C8B-B14F-4D97-AF65-F5344CB8AC3E}">
        <p14:creationId xmlns:p14="http://schemas.microsoft.com/office/powerpoint/2010/main" val="33707577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250825" y="214630"/>
            <a:ext cx="8693150" cy="1211580"/>
          </a:xfrm>
        </p:spPr>
        <p:txBody>
          <a:bodyPr/>
          <a:lstStyle/>
          <a:p>
            <a:r>
              <a:rPr lang="zh-CN" altLang="en-US"/>
              <a:t>天线</a:t>
            </a:r>
          </a:p>
        </p:txBody>
      </p:sp>
      <p:sp>
        <p:nvSpPr>
          <p:cNvPr id="15362" name="内容占位符 2"/>
          <p:cNvSpPr>
            <a:spLocks noGrp="1"/>
          </p:cNvSpPr>
          <p:nvPr>
            <p:ph idx="1"/>
          </p:nvPr>
        </p:nvSpPr>
        <p:spPr>
          <a:xfrm>
            <a:off x="250825" y="1342390"/>
            <a:ext cx="8704263" cy="4287838"/>
          </a:xfrm>
        </p:spPr>
        <p:txBody>
          <a:bodyPr/>
          <a:lstStyle/>
          <a:p>
            <a:r>
              <a:rPr lang="zh-CN" altLang="en-US"/>
              <a:t>天线是一个电导体或者一个电导体系统，主要功能</a:t>
            </a:r>
            <a:endParaRPr lang="en-US" altLang="zh-CN"/>
          </a:p>
          <a:p>
            <a:pPr lvl="1"/>
            <a:r>
              <a:rPr lang="zh-CN" altLang="en-US"/>
              <a:t>发射信号</a:t>
            </a:r>
            <a:r>
              <a:rPr lang="en-US" altLang="zh-CN"/>
              <a:t> </a:t>
            </a:r>
            <a:r>
              <a:rPr lang="zh-CN" altLang="en-US"/>
              <a:t>：电信号</a:t>
            </a:r>
            <a:r>
              <a:rPr lang="en-US" altLang="zh-CN">
                <a:sym typeface="Wingdings" panose="05000000000000000000" pitchFamily="2" charset="2"/>
              </a:rPr>
              <a:t></a:t>
            </a:r>
            <a:r>
              <a:rPr lang="zh-CN" altLang="en-US">
                <a:sym typeface="Wingdings" panose="05000000000000000000" pitchFamily="2" charset="2"/>
              </a:rPr>
              <a:t>电磁波信号</a:t>
            </a:r>
            <a:endParaRPr lang="en-US" altLang="zh-CN"/>
          </a:p>
          <a:p>
            <a:pPr lvl="1"/>
            <a:r>
              <a:rPr lang="zh-CN" altLang="en-US"/>
              <a:t>接收信号：电磁波信号</a:t>
            </a:r>
            <a:r>
              <a:rPr lang="en-US" altLang="zh-CN">
                <a:sym typeface="Wingdings" panose="05000000000000000000" pitchFamily="2" charset="2"/>
              </a:rPr>
              <a:t></a:t>
            </a:r>
            <a:r>
              <a:rPr lang="zh-CN" altLang="en-US">
                <a:sym typeface="Wingdings" panose="05000000000000000000" pitchFamily="2" charset="2"/>
              </a:rPr>
              <a:t>电信号</a:t>
            </a:r>
            <a:endParaRPr lang="en-US" altLang="zh-CN"/>
          </a:p>
          <a:p>
            <a:r>
              <a:rPr lang="zh-CN" altLang="en-US"/>
              <a:t>双向通信中，同一个天线既用于发射，又用于接收信号</a:t>
            </a:r>
            <a:endParaRPr lang="en-US" altLang="zh-CN"/>
          </a:p>
          <a:p>
            <a:pPr lvl="1"/>
            <a:r>
              <a:rPr lang="zh-CN" altLang="en-US"/>
              <a:t>收发信号频率相同</a:t>
            </a:r>
            <a:endParaRPr lang="en-US" altLang="zh-CN"/>
          </a:p>
          <a:p>
            <a:r>
              <a:rPr lang="zh-CN" altLang="en-US"/>
              <a:t>无论用于收还是发，天线本质相同</a:t>
            </a:r>
          </a:p>
        </p:txBody>
      </p:sp>
      <p:sp>
        <p:nvSpPr>
          <p:cNvPr id="4" name="灯片编号占位符 3"/>
          <p:cNvSpPr>
            <a:spLocks noGrp="1"/>
          </p:cNvSpPr>
          <p:nvPr>
            <p:ph type="sldNum" sz="quarter" idx="12"/>
          </p:nvPr>
        </p:nvSpPr>
        <p:spPr/>
        <p:txBody>
          <a:bodyPr/>
          <a:lstStyle/>
          <a:p>
            <a:pPr>
              <a:defRPr/>
            </a:pPr>
            <a:fld id="{2DD66849-DEAB-4819-823F-9C56C78515E7}" type="slidenum">
              <a:rPr lang="zh-CN" altLang="en-US" smtClean="0"/>
              <a:t>5</a:t>
            </a:fld>
            <a:endParaRPr lang="zh-CN" alt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97397172-4697-46E8-B111-966423EB5A93}" type="slidenum">
              <a:rPr lang="zh-CN" altLang="en-US" smtClean="0"/>
              <a:t>50</a:t>
            </a:fld>
            <a:endParaRPr lang="zh-CN" altLang="en-US"/>
          </a:p>
        </p:txBody>
      </p:sp>
      <p:pic>
        <p:nvPicPr>
          <p:cNvPr id="17410" name="Picture 2"/>
          <p:cNvPicPr>
            <a:picLocks noChangeAspect="1" noChangeArrowheads="1"/>
          </p:cNvPicPr>
          <p:nvPr/>
        </p:nvPicPr>
        <p:blipFill>
          <a:blip r:embed="rId2"/>
          <a:srcRect/>
          <a:stretch>
            <a:fillRect/>
          </a:stretch>
        </p:blipFill>
        <p:spPr bwMode="auto">
          <a:xfrm>
            <a:off x="0" y="1613535"/>
            <a:ext cx="9144000" cy="4670425"/>
          </a:xfrm>
          <a:prstGeom prst="rect">
            <a:avLst/>
          </a:prstGeom>
          <a:noFill/>
          <a:ln w="9525">
            <a:noFill/>
            <a:miter lim="800000"/>
            <a:headEnd/>
            <a:tailEnd/>
          </a:ln>
        </p:spPr>
      </p:pic>
      <p:sp>
        <p:nvSpPr>
          <p:cNvPr id="17411" name="TextBox 4"/>
          <p:cNvSpPr txBox="1">
            <a:spLocks noChangeArrowheads="1"/>
          </p:cNvSpPr>
          <p:nvPr/>
        </p:nvSpPr>
        <p:spPr bwMode="auto">
          <a:xfrm>
            <a:off x="539750" y="766445"/>
            <a:ext cx="3527425" cy="830263"/>
          </a:xfrm>
          <a:prstGeom prst="rect">
            <a:avLst/>
          </a:prstGeom>
          <a:noFill/>
          <a:ln w="9525">
            <a:noFill/>
            <a:miter lim="800000"/>
          </a:ln>
        </p:spPr>
        <p:txBody>
          <a:bodyPr>
            <a:spAutoFit/>
          </a:bodyPr>
          <a:lstStyle/>
          <a:p>
            <a:r>
              <a:rPr lang="zh-CN" altLang="en-US" sz="2400" b="1"/>
              <a:t>理想化的各向同性天线</a:t>
            </a:r>
            <a:endParaRPr lang="en-US" altLang="zh-CN" sz="2400" b="1"/>
          </a:p>
          <a:p>
            <a:r>
              <a:rPr lang="en-US" altLang="zh-CN" sz="2400" b="1"/>
              <a:t>A</a:t>
            </a:r>
            <a:r>
              <a:rPr lang="zh-CN" altLang="en-US" sz="2400" b="1"/>
              <a:t>和</a:t>
            </a:r>
            <a:r>
              <a:rPr lang="en-US" altLang="zh-CN" sz="2400" b="1"/>
              <a:t>B</a:t>
            </a:r>
            <a:r>
              <a:rPr lang="zh-CN" altLang="en-US" sz="2400" b="1"/>
              <a:t>方向上能量相同</a:t>
            </a:r>
          </a:p>
        </p:txBody>
      </p:sp>
      <p:sp>
        <p:nvSpPr>
          <p:cNvPr id="17412" name="TextBox 5"/>
          <p:cNvSpPr txBox="1">
            <a:spLocks noChangeArrowheads="1"/>
          </p:cNvSpPr>
          <p:nvPr/>
        </p:nvSpPr>
        <p:spPr bwMode="auto">
          <a:xfrm>
            <a:off x="5651500" y="766445"/>
            <a:ext cx="3097213" cy="830263"/>
          </a:xfrm>
          <a:prstGeom prst="rect">
            <a:avLst/>
          </a:prstGeom>
          <a:noFill/>
          <a:ln w="9525">
            <a:noFill/>
            <a:miter lim="800000"/>
          </a:ln>
        </p:spPr>
        <p:txBody>
          <a:bodyPr>
            <a:spAutoFit/>
          </a:bodyPr>
          <a:lstStyle/>
          <a:p>
            <a:r>
              <a:rPr lang="zh-CN" altLang="en-US" sz="2400" b="1"/>
              <a:t>理想化的有向天线</a:t>
            </a:r>
            <a:endParaRPr lang="en-US" altLang="zh-CN" sz="2400" b="1"/>
          </a:p>
          <a:p>
            <a:r>
              <a:rPr lang="en-US" altLang="zh-CN" sz="2400" b="1"/>
              <a:t>A</a:t>
            </a:r>
            <a:r>
              <a:rPr lang="zh-CN" altLang="en-US" sz="2400" b="1"/>
              <a:t>和</a:t>
            </a:r>
            <a:r>
              <a:rPr lang="en-US" altLang="zh-CN" sz="2400" b="1"/>
              <a:t>B</a:t>
            </a:r>
            <a:r>
              <a:rPr lang="zh-CN" altLang="en-US" sz="2400" b="1"/>
              <a:t>方向上能量不同</a:t>
            </a:r>
          </a:p>
        </p:txBody>
      </p:sp>
    </p:spTree>
    <p:extLst>
      <p:ext uri="{BB962C8B-B14F-4D97-AF65-F5344CB8AC3E}">
        <p14:creationId xmlns:p14="http://schemas.microsoft.com/office/powerpoint/2010/main" val="7164279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内容占位符 2"/>
          <p:cNvSpPr>
            <a:spLocks noGrp="1"/>
          </p:cNvSpPr>
          <p:nvPr>
            <p:ph idx="1"/>
          </p:nvPr>
        </p:nvSpPr>
        <p:spPr>
          <a:xfrm>
            <a:off x="250825" y="620713"/>
            <a:ext cx="8704263" cy="5511800"/>
          </a:xfrm>
        </p:spPr>
        <p:txBody>
          <a:bodyPr/>
          <a:lstStyle/>
          <a:p>
            <a:pPr lvl="1"/>
            <a:r>
              <a:rPr lang="zh-CN" altLang="en-US"/>
              <a:t>半波长偶极天线在一维平面上是各向同性的，在其它两维平面上则不是</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典型的有向天线</a:t>
            </a:r>
            <a:endParaRPr lang="en-US" altLang="zh-CN"/>
          </a:p>
          <a:p>
            <a:pPr lvl="1"/>
            <a:endParaRPr lang="zh-CN" altLang="en-US"/>
          </a:p>
        </p:txBody>
      </p:sp>
      <p:sp>
        <p:nvSpPr>
          <p:cNvPr id="4" name="灯片编号占位符 3"/>
          <p:cNvSpPr>
            <a:spLocks noGrp="1"/>
          </p:cNvSpPr>
          <p:nvPr>
            <p:ph type="sldNum" sz="quarter" idx="12"/>
          </p:nvPr>
        </p:nvSpPr>
        <p:spPr/>
        <p:txBody>
          <a:bodyPr/>
          <a:lstStyle/>
          <a:p>
            <a:pPr>
              <a:defRPr/>
            </a:pPr>
            <a:fld id="{AEFA5C6E-664B-41AC-B1B6-03BE8A4FD2B0}" type="slidenum">
              <a:rPr lang="zh-CN" altLang="en-US" smtClean="0"/>
              <a:t>51</a:t>
            </a:fld>
            <a:endParaRPr lang="zh-CN" altLang="en-US"/>
          </a:p>
        </p:txBody>
      </p:sp>
      <p:pic>
        <p:nvPicPr>
          <p:cNvPr id="20483" name="Picture 2"/>
          <p:cNvPicPr>
            <a:picLocks noChangeAspect="1" noChangeArrowheads="1"/>
          </p:cNvPicPr>
          <p:nvPr/>
        </p:nvPicPr>
        <p:blipFill>
          <a:blip r:embed="rId2"/>
          <a:srcRect/>
          <a:stretch>
            <a:fillRect/>
          </a:stretch>
        </p:blipFill>
        <p:spPr bwMode="auto">
          <a:xfrm>
            <a:off x="323850" y="1916113"/>
            <a:ext cx="8529638" cy="2089150"/>
          </a:xfrm>
          <a:prstGeom prst="rect">
            <a:avLst/>
          </a:prstGeom>
          <a:noFill/>
          <a:ln w="9525">
            <a:noFill/>
            <a:miter lim="800000"/>
            <a:headEnd/>
            <a:tailEnd/>
          </a:ln>
        </p:spPr>
      </p:pic>
      <p:pic>
        <p:nvPicPr>
          <p:cNvPr id="20484" name="Picture 4"/>
          <p:cNvPicPr>
            <a:picLocks noChangeAspect="1" noChangeArrowheads="1"/>
          </p:cNvPicPr>
          <p:nvPr/>
        </p:nvPicPr>
        <p:blipFill>
          <a:blip r:embed="rId3"/>
          <a:srcRect/>
          <a:stretch>
            <a:fillRect/>
          </a:stretch>
        </p:blipFill>
        <p:spPr bwMode="auto">
          <a:xfrm>
            <a:off x="619125" y="4652963"/>
            <a:ext cx="8129588" cy="2205037"/>
          </a:xfrm>
          <a:prstGeom prst="rect">
            <a:avLst/>
          </a:prstGeom>
          <a:noFill/>
          <a:ln w="9525">
            <a:noFill/>
            <a:miter lim="800000"/>
            <a:headEnd/>
            <a:tailEnd/>
          </a:ln>
        </p:spPr>
      </p:pic>
      <p:pic>
        <p:nvPicPr>
          <p:cNvPr id="20486" name="Picture 6" descr="63fd6b77xbb7fb50fce1c&amp;690"/>
          <p:cNvPicPr>
            <a:picLocks noChangeAspect="1" noChangeArrowheads="1"/>
          </p:cNvPicPr>
          <p:nvPr/>
        </p:nvPicPr>
        <p:blipFill>
          <a:blip r:embed="rId4"/>
          <a:srcRect/>
          <a:stretch>
            <a:fillRect/>
          </a:stretch>
        </p:blipFill>
        <p:spPr bwMode="auto">
          <a:xfrm>
            <a:off x="2106930" y="1620520"/>
            <a:ext cx="5826125" cy="2324735"/>
          </a:xfrm>
          <a:prstGeom prst="rect">
            <a:avLst/>
          </a:prstGeom>
          <a:noFill/>
        </p:spPr>
      </p:pic>
    </p:spTree>
    <p:extLst>
      <p:ext uri="{BB962C8B-B14F-4D97-AF65-F5344CB8AC3E}">
        <p14:creationId xmlns:p14="http://schemas.microsoft.com/office/powerpoint/2010/main" val="1493707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checkerboard(across)">
                                      <p:cBhvr>
                                        <p:cTn id="7" dur="10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4" descr="Helix_axial mode"/>
          <p:cNvPicPr>
            <a:picLocks noChangeAspect="1"/>
          </p:cNvPicPr>
          <p:nvPr/>
        </p:nvPicPr>
        <p:blipFill>
          <a:blip r:embed="rId2"/>
          <a:srcRect l="27614" r="28595"/>
          <a:stretch>
            <a:fillRect/>
          </a:stretch>
        </p:blipFill>
        <p:spPr>
          <a:xfrm>
            <a:off x="923088" y="1539385"/>
            <a:ext cx="2903655" cy="3343479"/>
          </a:xfrm>
          <a:prstGeom prst="rect">
            <a:avLst/>
          </a:prstGeom>
          <a:noFill/>
          <a:ln w="9525">
            <a:noFill/>
          </a:ln>
        </p:spPr>
      </p:pic>
      <p:pic>
        <p:nvPicPr>
          <p:cNvPr id="65542" name="Picture 3" descr="Helix_antenna_1GHz_end fire"/>
          <p:cNvPicPr>
            <a:picLocks noChangeAspect="1"/>
          </p:cNvPicPr>
          <p:nvPr/>
        </p:nvPicPr>
        <p:blipFill>
          <a:blip r:embed="rId3"/>
          <a:stretch>
            <a:fillRect/>
          </a:stretch>
        </p:blipFill>
        <p:spPr>
          <a:xfrm>
            <a:off x="4683314" y="1018112"/>
            <a:ext cx="4254349" cy="4107741"/>
          </a:xfrm>
          <a:prstGeom prst="rect">
            <a:avLst/>
          </a:prstGeom>
          <a:noFill/>
          <a:ln w="9525">
            <a:noFill/>
          </a:ln>
        </p:spPr>
      </p:pic>
      <p:sp>
        <p:nvSpPr>
          <p:cNvPr id="65543" name="Text Box 6"/>
          <p:cNvSpPr txBox="1"/>
          <p:nvPr/>
        </p:nvSpPr>
        <p:spPr>
          <a:xfrm>
            <a:off x="3652985" y="2516772"/>
            <a:ext cx="1961561" cy="1014730"/>
          </a:xfrm>
          <a:prstGeom prst="rect">
            <a:avLst/>
          </a:prstGeom>
          <a:noFill/>
          <a:ln w="9525">
            <a:noFill/>
          </a:ln>
        </p:spPr>
        <p:txBody>
          <a:bodyPr lIns="78733" tIns="39367" rIns="78733" bIns="39367">
            <a:spAutoFit/>
          </a:bodyPr>
          <a:lstStyle/>
          <a:p>
            <a:pPr lvl="0" eaLnBrk="1" hangingPunct="1">
              <a:spcBef>
                <a:spcPct val="50000"/>
              </a:spcBef>
            </a:pPr>
            <a:r>
              <a:rPr lang="en-US" altLang="zh-CN" sz="2050" dirty="0">
                <a:latin typeface="Arial" panose="020B0604020202020204" pitchFamily="34" charset="0"/>
                <a:ea typeface="宋体" panose="02010600030101010101" pitchFamily="2" charset="-122"/>
              </a:rPr>
              <a:t>D=0.32 </a:t>
            </a:r>
            <a:r>
              <a:rPr lang="el-GR" altLang="zh-CN" sz="2050" dirty="0">
                <a:latin typeface="Arial" panose="020B0604020202020204" pitchFamily="34" charset="0"/>
                <a:ea typeface="宋体" panose="02010600030101010101" pitchFamily="2" charset="-122"/>
              </a:rPr>
              <a:t>λ</a:t>
            </a:r>
            <a:r>
              <a:rPr lang="en-US" altLang="zh-CN" sz="2050" dirty="0">
                <a:latin typeface="Arial" panose="020B0604020202020204" pitchFamily="34" charset="0"/>
                <a:ea typeface="宋体" panose="02010600030101010101" pitchFamily="2" charset="-122"/>
              </a:rPr>
              <a:t>, S=0.25 </a:t>
            </a:r>
            <a:r>
              <a:rPr lang="el-GR" altLang="zh-CN" sz="2050" dirty="0">
                <a:latin typeface="Arial" panose="020B0604020202020204" pitchFamily="34" charset="0"/>
                <a:ea typeface="宋体" panose="02010600030101010101" pitchFamily="2" charset="-122"/>
              </a:rPr>
              <a:t>λ</a:t>
            </a:r>
            <a:r>
              <a:rPr lang="en-US" altLang="zh-CN" sz="2050" dirty="0">
                <a:latin typeface="Arial" panose="020B0604020202020204" pitchFamily="34" charset="0"/>
                <a:ea typeface="宋体" panose="02010600030101010101" pitchFamily="2" charset="-122"/>
              </a:rPr>
              <a:t>, N=10</a:t>
            </a:r>
          </a:p>
        </p:txBody>
      </p:sp>
      <p:sp>
        <p:nvSpPr>
          <p:cNvPr id="11" name="标题 1"/>
          <p:cNvSpPr txBox="1"/>
          <p:nvPr/>
        </p:nvSpPr>
        <p:spPr bwMode="auto">
          <a:xfrm>
            <a:off x="457472" y="365599"/>
            <a:ext cx="8229057" cy="1076484"/>
          </a:xfrm>
          <a:prstGeom prst="rect">
            <a:avLst/>
          </a:prstGeom>
          <a:noFill/>
          <a:ln w="9525">
            <a:noFill/>
            <a:miter lim="800000"/>
          </a:ln>
        </p:spPr>
        <p:txBody>
          <a:bodyPr lIns="89168" tIns="44584" rIns="89168" bIns="44584" anchor="ctr"/>
          <a:lstStyle/>
          <a:p>
            <a:pPr marL="0" marR="0" lvl="0" indent="0" algn="ctr" defTabSz="1041400" rtl="0" eaLnBrk="1" fontAlgn="base" latinLnBrk="0" hangingPunct="1">
              <a:lnSpc>
                <a:spcPct val="100000"/>
              </a:lnSpc>
              <a:spcBef>
                <a:spcPct val="0"/>
              </a:spcBef>
              <a:spcAft>
                <a:spcPct val="0"/>
              </a:spcAft>
              <a:buClrTx/>
              <a:buSzTx/>
              <a:buFontTx/>
              <a:buNone/>
              <a:defRPr/>
            </a:pPr>
            <a:r>
              <a:rPr kumimoji="0" lang="zh-CN" altLang="en-US" sz="308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j-cs"/>
              </a:rPr>
              <a:t>螺旋天线的方向性示例</a:t>
            </a:r>
          </a:p>
        </p:txBody>
      </p:sp>
    </p:spTree>
    <p:extLst>
      <p:ext uri="{BB962C8B-B14F-4D97-AF65-F5344CB8AC3E}">
        <p14:creationId xmlns:p14="http://schemas.microsoft.com/office/powerpoint/2010/main" val="71843149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棱台 275458"/>
          <p:cNvSpPr/>
          <p:nvPr/>
        </p:nvSpPr>
        <p:spPr>
          <a:xfrm>
            <a:off x="0" y="358775"/>
            <a:ext cx="9144000" cy="1066800"/>
          </a:xfrm>
          <a:prstGeom prst="bevel">
            <a:avLst>
              <a:gd name="adj" fmla="val 13046"/>
            </a:avLst>
          </a:prstGeom>
          <a:noFill/>
          <a:ln w="9525">
            <a:noFill/>
          </a:ln>
        </p:spPr>
        <p:txBody>
          <a:bodyPr anchor="ctr" anchorCtr="1"/>
          <a:lstStyle/>
          <a:p>
            <a:pPr lvl="0" algn="l" defTabSz="1041400">
              <a:buClrTx/>
              <a:buSzTx/>
              <a:buFontTx/>
              <a:defRPr/>
            </a:pPr>
            <a:r>
              <a:rPr lang="zh-CN" altLang="en-US" sz="3080" b="1" noProof="0" dirty="0">
                <a:ln>
                  <a:noFill/>
                </a:ln>
                <a:effectLst/>
                <a:uLnTx/>
                <a:uFillTx/>
                <a:latin typeface="黑体" panose="02010609060101010101" pitchFamily="2" charset="-122"/>
                <a:ea typeface="黑体" panose="02010609060101010101" pitchFamily="2" charset="-122"/>
                <a:cs typeface="+mj-cs"/>
              </a:rPr>
              <a:t>串行阵列天线方向图示例</a:t>
            </a:r>
          </a:p>
        </p:txBody>
      </p:sp>
      <p:pic>
        <p:nvPicPr>
          <p:cNvPr id="275460" name="图片 275459" descr="M2"/>
          <p:cNvPicPr>
            <a:picLocks noChangeAspect="1"/>
          </p:cNvPicPr>
          <p:nvPr/>
        </p:nvPicPr>
        <p:blipFill>
          <a:blip r:embed="rId2"/>
          <a:stretch>
            <a:fillRect/>
          </a:stretch>
        </p:blipFill>
        <p:spPr>
          <a:xfrm>
            <a:off x="2133600" y="2133600"/>
            <a:ext cx="5002213" cy="3173413"/>
          </a:xfrm>
          <a:prstGeom prst="rect">
            <a:avLst/>
          </a:prstGeom>
          <a:noFill/>
          <a:ln w="9525">
            <a:noFill/>
          </a:ln>
        </p:spPr>
      </p:pic>
      <p:pic>
        <p:nvPicPr>
          <p:cNvPr id="275461" name="图片 275460" descr="M3"/>
          <p:cNvPicPr>
            <a:picLocks noChangeAspect="1"/>
          </p:cNvPicPr>
          <p:nvPr/>
        </p:nvPicPr>
        <p:blipFill>
          <a:blip r:embed="rId3"/>
          <a:stretch>
            <a:fillRect/>
          </a:stretch>
        </p:blipFill>
        <p:spPr>
          <a:xfrm>
            <a:off x="2133600" y="2133600"/>
            <a:ext cx="5002213" cy="3173413"/>
          </a:xfrm>
          <a:prstGeom prst="rect">
            <a:avLst/>
          </a:prstGeom>
          <a:noFill/>
          <a:ln w="9525">
            <a:noFill/>
          </a:ln>
        </p:spPr>
      </p:pic>
      <p:pic>
        <p:nvPicPr>
          <p:cNvPr id="275462" name="图片 275461" descr="M4"/>
          <p:cNvPicPr>
            <a:picLocks noChangeAspect="1"/>
          </p:cNvPicPr>
          <p:nvPr/>
        </p:nvPicPr>
        <p:blipFill>
          <a:blip r:embed="rId4"/>
          <a:stretch>
            <a:fillRect/>
          </a:stretch>
        </p:blipFill>
        <p:spPr>
          <a:xfrm>
            <a:off x="2133600" y="2133600"/>
            <a:ext cx="5002213" cy="3173413"/>
          </a:xfrm>
          <a:prstGeom prst="rect">
            <a:avLst/>
          </a:prstGeom>
          <a:noFill/>
          <a:ln w="9525">
            <a:noFill/>
          </a:ln>
        </p:spPr>
      </p:pic>
      <p:pic>
        <p:nvPicPr>
          <p:cNvPr id="275463" name="图片 275462" descr="M5"/>
          <p:cNvPicPr>
            <a:picLocks noChangeAspect="1"/>
          </p:cNvPicPr>
          <p:nvPr/>
        </p:nvPicPr>
        <p:blipFill>
          <a:blip r:embed="rId5"/>
          <a:stretch>
            <a:fillRect/>
          </a:stretch>
        </p:blipFill>
        <p:spPr>
          <a:xfrm>
            <a:off x="2133600" y="2133600"/>
            <a:ext cx="5002213" cy="3173413"/>
          </a:xfrm>
          <a:prstGeom prst="rect">
            <a:avLst/>
          </a:prstGeom>
          <a:noFill/>
          <a:ln w="9525">
            <a:noFill/>
          </a:ln>
        </p:spPr>
      </p:pic>
      <p:pic>
        <p:nvPicPr>
          <p:cNvPr id="275464" name="图片 275463" descr="M6"/>
          <p:cNvPicPr>
            <a:picLocks noChangeAspect="1"/>
          </p:cNvPicPr>
          <p:nvPr/>
        </p:nvPicPr>
        <p:blipFill>
          <a:blip r:embed="rId6"/>
          <a:stretch>
            <a:fillRect/>
          </a:stretch>
        </p:blipFill>
        <p:spPr>
          <a:xfrm>
            <a:off x="2133600" y="2133600"/>
            <a:ext cx="5002213" cy="3173413"/>
          </a:xfrm>
          <a:prstGeom prst="rect">
            <a:avLst/>
          </a:prstGeom>
          <a:noFill/>
          <a:ln w="9525">
            <a:noFill/>
          </a:ln>
        </p:spPr>
      </p:pic>
      <p:pic>
        <p:nvPicPr>
          <p:cNvPr id="275465" name="图片 275464" descr="M7"/>
          <p:cNvPicPr>
            <a:picLocks noChangeAspect="1"/>
          </p:cNvPicPr>
          <p:nvPr/>
        </p:nvPicPr>
        <p:blipFill>
          <a:blip r:embed="rId7"/>
          <a:stretch>
            <a:fillRect/>
          </a:stretch>
        </p:blipFill>
        <p:spPr>
          <a:xfrm>
            <a:off x="2133600" y="2133600"/>
            <a:ext cx="5002213" cy="3173413"/>
          </a:xfrm>
          <a:prstGeom prst="rect">
            <a:avLst/>
          </a:prstGeom>
          <a:noFill/>
          <a:ln w="9525">
            <a:noFill/>
          </a:ln>
        </p:spPr>
      </p:pic>
      <p:pic>
        <p:nvPicPr>
          <p:cNvPr id="275466" name="图片 275465" descr="M8"/>
          <p:cNvPicPr>
            <a:picLocks noChangeAspect="1"/>
          </p:cNvPicPr>
          <p:nvPr/>
        </p:nvPicPr>
        <p:blipFill>
          <a:blip r:embed="rId8"/>
          <a:stretch>
            <a:fillRect/>
          </a:stretch>
        </p:blipFill>
        <p:spPr>
          <a:xfrm>
            <a:off x="2133600" y="2133600"/>
            <a:ext cx="5002213" cy="3173413"/>
          </a:xfrm>
          <a:prstGeom prst="rect">
            <a:avLst/>
          </a:prstGeom>
          <a:noFill/>
          <a:ln w="9525">
            <a:noFill/>
          </a:ln>
        </p:spPr>
      </p:pic>
      <p:pic>
        <p:nvPicPr>
          <p:cNvPr id="275467" name="图片 275466" descr="M9"/>
          <p:cNvPicPr>
            <a:picLocks noChangeAspect="1"/>
          </p:cNvPicPr>
          <p:nvPr/>
        </p:nvPicPr>
        <p:blipFill>
          <a:blip r:embed="rId9"/>
          <a:stretch>
            <a:fillRect/>
          </a:stretch>
        </p:blipFill>
        <p:spPr>
          <a:xfrm>
            <a:off x="2133600" y="2133600"/>
            <a:ext cx="5002213" cy="3173413"/>
          </a:xfrm>
          <a:prstGeom prst="rect">
            <a:avLst/>
          </a:prstGeom>
          <a:noFill/>
          <a:ln w="9525">
            <a:noFill/>
          </a:ln>
        </p:spPr>
      </p:pic>
      <p:pic>
        <p:nvPicPr>
          <p:cNvPr id="275468" name="图片 275467" descr="M10"/>
          <p:cNvPicPr>
            <a:picLocks noChangeAspect="1"/>
          </p:cNvPicPr>
          <p:nvPr/>
        </p:nvPicPr>
        <p:blipFill>
          <a:blip r:embed="rId10"/>
          <a:stretch>
            <a:fillRect/>
          </a:stretch>
        </p:blipFill>
        <p:spPr>
          <a:xfrm>
            <a:off x="2133600" y="2061845"/>
            <a:ext cx="5002213" cy="3173413"/>
          </a:xfrm>
          <a:prstGeom prst="rect">
            <a:avLst/>
          </a:prstGeom>
          <a:noFill/>
          <a:ln w="9525">
            <a:noFill/>
          </a:ln>
        </p:spPr>
      </p:pic>
      <p:sp>
        <p:nvSpPr>
          <p:cNvPr id="275469" name="矩形 275468"/>
          <p:cNvSpPr/>
          <p:nvPr/>
        </p:nvSpPr>
        <p:spPr>
          <a:xfrm>
            <a:off x="6705600" y="1828800"/>
            <a:ext cx="1295400" cy="814388"/>
          </a:xfrm>
          <a:prstGeom prst="rect">
            <a:avLst/>
          </a:prstGeom>
          <a:solidFill>
            <a:srgbClr val="FFFFFF"/>
          </a:solidFill>
          <a:ln w="9525">
            <a:noFill/>
          </a:ln>
        </p:spPr>
        <p:txBody>
          <a:bodyPr/>
          <a:lstStyle/>
          <a:p>
            <a:endParaRPr lang="zh-CN" altLang="en-US"/>
          </a:p>
        </p:txBody>
      </p:sp>
      <p:grpSp>
        <p:nvGrpSpPr>
          <p:cNvPr id="275470" name="组合 275469"/>
          <p:cNvGrpSpPr/>
          <p:nvPr/>
        </p:nvGrpSpPr>
        <p:grpSpPr>
          <a:xfrm>
            <a:off x="909955" y="2186940"/>
            <a:ext cx="1008063" cy="2997200"/>
            <a:chOff x="432" y="1776"/>
            <a:chExt cx="635" cy="2296"/>
          </a:xfrm>
        </p:grpSpPr>
        <p:pic>
          <p:nvPicPr>
            <p:cNvPr id="275471" name="图片 275470"/>
            <p:cNvPicPr/>
            <p:nvPr/>
          </p:nvPicPr>
          <p:blipFill>
            <a:blip r:embed="rId11"/>
            <a:stretch>
              <a:fillRect/>
            </a:stretch>
          </p:blipFill>
          <p:spPr>
            <a:xfrm>
              <a:off x="634" y="1817"/>
              <a:ext cx="239" cy="2191"/>
            </a:xfrm>
            <a:prstGeom prst="rect">
              <a:avLst/>
            </a:prstGeom>
            <a:noFill/>
            <a:ln w="9525">
              <a:noFill/>
            </a:ln>
          </p:spPr>
        </p:pic>
        <p:sp useBgFill="1">
          <p:nvSpPr>
            <p:cNvPr id="275472" name="任意多边形 275471"/>
            <p:cNvSpPr/>
            <p:nvPr/>
          </p:nvSpPr>
          <p:spPr>
            <a:xfrm>
              <a:off x="432" y="1776"/>
              <a:ext cx="635" cy="2296"/>
            </a:xfrm>
            <a:custGeom>
              <a:avLst/>
              <a:gdLst/>
              <a:ahLst/>
              <a:cxnLst/>
              <a:rect l="0" t="0" r="0" b="0"/>
              <a:pathLst>
                <a:path w="635" h="2296">
                  <a:moveTo>
                    <a:pt x="311" y="2241"/>
                  </a:moveTo>
                  <a:lnTo>
                    <a:pt x="311" y="2160"/>
                  </a:lnTo>
                  <a:lnTo>
                    <a:pt x="272" y="2160"/>
                  </a:lnTo>
                  <a:lnTo>
                    <a:pt x="260" y="2153"/>
                  </a:lnTo>
                  <a:lnTo>
                    <a:pt x="240" y="2150"/>
                  </a:lnTo>
                  <a:lnTo>
                    <a:pt x="236" y="2113"/>
                  </a:lnTo>
                  <a:lnTo>
                    <a:pt x="272" y="2110"/>
                  </a:lnTo>
                  <a:lnTo>
                    <a:pt x="280" y="2115"/>
                  </a:lnTo>
                  <a:lnTo>
                    <a:pt x="280" y="1979"/>
                  </a:lnTo>
                  <a:lnTo>
                    <a:pt x="240" y="1972"/>
                  </a:lnTo>
                  <a:lnTo>
                    <a:pt x="236" y="1927"/>
                  </a:lnTo>
                  <a:lnTo>
                    <a:pt x="282" y="1917"/>
                  </a:lnTo>
                  <a:lnTo>
                    <a:pt x="270" y="1935"/>
                  </a:lnTo>
                  <a:lnTo>
                    <a:pt x="273" y="1926"/>
                  </a:lnTo>
                  <a:lnTo>
                    <a:pt x="275" y="1871"/>
                  </a:lnTo>
                  <a:lnTo>
                    <a:pt x="279" y="120"/>
                  </a:lnTo>
                  <a:lnTo>
                    <a:pt x="288" y="113"/>
                  </a:lnTo>
                  <a:lnTo>
                    <a:pt x="315" y="132"/>
                  </a:lnTo>
                  <a:lnTo>
                    <a:pt x="330" y="1926"/>
                  </a:lnTo>
                  <a:lnTo>
                    <a:pt x="374" y="1929"/>
                  </a:lnTo>
                  <a:lnTo>
                    <a:pt x="382" y="1939"/>
                  </a:lnTo>
                  <a:lnTo>
                    <a:pt x="406" y="1939"/>
                  </a:lnTo>
                  <a:lnTo>
                    <a:pt x="406" y="1969"/>
                  </a:lnTo>
                  <a:lnTo>
                    <a:pt x="354" y="1983"/>
                  </a:lnTo>
                  <a:lnTo>
                    <a:pt x="354" y="2103"/>
                  </a:lnTo>
                  <a:lnTo>
                    <a:pt x="386" y="2113"/>
                  </a:lnTo>
                  <a:lnTo>
                    <a:pt x="414" y="2120"/>
                  </a:lnTo>
                  <a:lnTo>
                    <a:pt x="414" y="2145"/>
                  </a:lnTo>
                  <a:lnTo>
                    <a:pt x="390" y="2153"/>
                  </a:lnTo>
                  <a:lnTo>
                    <a:pt x="357" y="2163"/>
                  </a:lnTo>
                  <a:lnTo>
                    <a:pt x="360" y="2292"/>
                  </a:lnTo>
                  <a:lnTo>
                    <a:pt x="635" y="2286"/>
                  </a:lnTo>
                  <a:lnTo>
                    <a:pt x="635" y="7"/>
                  </a:lnTo>
                  <a:lnTo>
                    <a:pt x="0" y="0"/>
                  </a:lnTo>
                  <a:lnTo>
                    <a:pt x="15" y="2293"/>
                  </a:lnTo>
                  <a:lnTo>
                    <a:pt x="311" y="2296"/>
                  </a:lnTo>
                  <a:lnTo>
                    <a:pt x="311" y="2241"/>
                  </a:lnTo>
                </a:path>
              </a:pathLst>
            </a:custGeom>
            <a:ln w="3175">
              <a:noFill/>
            </a:ln>
          </p:spPr>
          <p:txBody>
            <a:bodyPr/>
            <a:lstStyle/>
            <a:p>
              <a:endParaRPr lang="zh-CN" altLang="en-US"/>
            </a:p>
          </p:txBody>
        </p:sp>
      </p:grpSp>
      <p:grpSp>
        <p:nvGrpSpPr>
          <p:cNvPr id="275473" name="组合 275472"/>
          <p:cNvGrpSpPr/>
          <p:nvPr/>
        </p:nvGrpSpPr>
        <p:grpSpPr>
          <a:xfrm>
            <a:off x="7162800" y="1981200"/>
            <a:ext cx="914400" cy="2568575"/>
            <a:chOff x="4583" y="607"/>
            <a:chExt cx="655" cy="3525"/>
          </a:xfrm>
        </p:grpSpPr>
        <p:pic>
          <p:nvPicPr>
            <p:cNvPr id="275474" name="图片 275473"/>
            <p:cNvPicPr/>
            <p:nvPr/>
          </p:nvPicPr>
          <p:blipFill>
            <a:blip r:embed="rId12"/>
            <a:stretch>
              <a:fillRect/>
            </a:stretch>
          </p:blipFill>
          <p:spPr>
            <a:xfrm>
              <a:off x="4627" y="650"/>
              <a:ext cx="586" cy="3452"/>
            </a:xfrm>
            <a:prstGeom prst="rect">
              <a:avLst/>
            </a:prstGeom>
            <a:noFill/>
            <a:ln w="9525">
              <a:noFill/>
            </a:ln>
          </p:spPr>
        </p:pic>
        <p:sp useBgFill="1">
          <p:nvSpPr>
            <p:cNvPr id="275475" name="任意多边形 275474"/>
            <p:cNvSpPr/>
            <p:nvPr/>
          </p:nvSpPr>
          <p:spPr>
            <a:xfrm>
              <a:off x="4583" y="607"/>
              <a:ext cx="655" cy="3525"/>
            </a:xfrm>
            <a:custGeom>
              <a:avLst/>
              <a:gdLst/>
              <a:ahLst/>
              <a:cxnLst/>
              <a:rect l="0" t="0" r="0" b="0"/>
              <a:pathLst>
                <a:path w="655" h="3525">
                  <a:moveTo>
                    <a:pt x="0" y="0"/>
                  </a:moveTo>
                  <a:lnTo>
                    <a:pt x="474" y="10"/>
                  </a:lnTo>
                  <a:lnTo>
                    <a:pt x="474" y="153"/>
                  </a:lnTo>
                  <a:lnTo>
                    <a:pt x="432" y="105"/>
                  </a:lnTo>
                  <a:lnTo>
                    <a:pt x="405" y="100"/>
                  </a:lnTo>
                  <a:lnTo>
                    <a:pt x="340" y="116"/>
                  </a:lnTo>
                  <a:lnTo>
                    <a:pt x="294" y="127"/>
                  </a:lnTo>
                  <a:lnTo>
                    <a:pt x="239" y="148"/>
                  </a:lnTo>
                  <a:lnTo>
                    <a:pt x="193" y="169"/>
                  </a:lnTo>
                  <a:lnTo>
                    <a:pt x="165" y="190"/>
                  </a:lnTo>
                  <a:lnTo>
                    <a:pt x="161" y="206"/>
                  </a:lnTo>
                  <a:lnTo>
                    <a:pt x="161" y="3339"/>
                  </a:lnTo>
                  <a:lnTo>
                    <a:pt x="165" y="3365"/>
                  </a:lnTo>
                  <a:lnTo>
                    <a:pt x="184" y="3370"/>
                  </a:lnTo>
                  <a:lnTo>
                    <a:pt x="198" y="3380"/>
                  </a:lnTo>
                  <a:lnTo>
                    <a:pt x="207" y="3391"/>
                  </a:lnTo>
                  <a:lnTo>
                    <a:pt x="230" y="3391"/>
                  </a:lnTo>
                  <a:lnTo>
                    <a:pt x="244" y="3380"/>
                  </a:lnTo>
                  <a:lnTo>
                    <a:pt x="244" y="3359"/>
                  </a:lnTo>
                  <a:lnTo>
                    <a:pt x="257" y="3359"/>
                  </a:lnTo>
                  <a:lnTo>
                    <a:pt x="280" y="3380"/>
                  </a:lnTo>
                  <a:lnTo>
                    <a:pt x="308" y="3380"/>
                  </a:lnTo>
                  <a:lnTo>
                    <a:pt x="317" y="3365"/>
                  </a:lnTo>
                  <a:lnTo>
                    <a:pt x="345" y="3365"/>
                  </a:lnTo>
                  <a:lnTo>
                    <a:pt x="350" y="3375"/>
                  </a:lnTo>
                  <a:lnTo>
                    <a:pt x="359" y="3375"/>
                  </a:lnTo>
                  <a:lnTo>
                    <a:pt x="359" y="3428"/>
                  </a:lnTo>
                  <a:lnTo>
                    <a:pt x="377" y="3433"/>
                  </a:lnTo>
                  <a:lnTo>
                    <a:pt x="377" y="3380"/>
                  </a:lnTo>
                  <a:lnTo>
                    <a:pt x="391" y="3370"/>
                  </a:lnTo>
                  <a:lnTo>
                    <a:pt x="428" y="3370"/>
                  </a:lnTo>
                  <a:lnTo>
                    <a:pt x="432" y="3380"/>
                  </a:lnTo>
                  <a:lnTo>
                    <a:pt x="465" y="3380"/>
                  </a:lnTo>
                  <a:lnTo>
                    <a:pt x="474" y="3359"/>
                  </a:lnTo>
                  <a:lnTo>
                    <a:pt x="511" y="3359"/>
                  </a:lnTo>
                  <a:lnTo>
                    <a:pt x="515" y="3349"/>
                  </a:lnTo>
                  <a:lnTo>
                    <a:pt x="469" y="148"/>
                  </a:lnTo>
                  <a:lnTo>
                    <a:pt x="474" y="158"/>
                  </a:lnTo>
                  <a:lnTo>
                    <a:pt x="474" y="10"/>
                  </a:lnTo>
                  <a:lnTo>
                    <a:pt x="649" y="10"/>
                  </a:lnTo>
                  <a:lnTo>
                    <a:pt x="654" y="3518"/>
                  </a:lnTo>
                  <a:lnTo>
                    <a:pt x="18" y="3524"/>
                  </a:lnTo>
                  <a:lnTo>
                    <a:pt x="0" y="0"/>
                  </a:lnTo>
                </a:path>
              </a:pathLst>
            </a:custGeom>
            <a:ln w="9525">
              <a:noFill/>
            </a:ln>
          </p:spPr>
          <p:txBody>
            <a:bodyPr/>
            <a:lstStyle/>
            <a:p>
              <a:endParaRPr lang="zh-CN" altLang="en-US"/>
            </a:p>
          </p:txBody>
        </p:sp>
      </p:grpSp>
    </p:spTree>
    <p:extLst>
      <p:ext uri="{BB962C8B-B14F-4D97-AF65-F5344CB8AC3E}">
        <p14:creationId xmlns:p14="http://schemas.microsoft.com/office/powerpoint/2010/main" val="295507504"/>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7547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75473"/>
                                        </p:tgtEl>
                                        <p:attrNameLst>
                                          <p:attrName>style.visibility</p:attrName>
                                        </p:attrNameLst>
                                      </p:cBhvr>
                                      <p:to>
                                        <p:strVal val="visible"/>
                                      </p:to>
                                    </p:se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275460"/>
                                        </p:tgtEl>
                                        <p:attrNameLst>
                                          <p:attrName>style.visibility</p:attrName>
                                        </p:attrNameLst>
                                      </p:cBhvr>
                                      <p:to>
                                        <p:strVal val="visible"/>
                                      </p:to>
                                    </p:set>
                                    <p:animEffect transition="in" filter="wipe(up)">
                                      <p:cBhvr>
                                        <p:cTn id="13" dur="500"/>
                                        <p:tgtEl>
                                          <p:spTgt spid="275460"/>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275461"/>
                                        </p:tgtEl>
                                        <p:attrNameLst>
                                          <p:attrName>style.visibility</p:attrName>
                                        </p:attrNameLst>
                                      </p:cBhvr>
                                      <p:to>
                                        <p:strVal val="visible"/>
                                      </p:to>
                                    </p:set>
                                    <p:animEffect transition="in" filter="wipe(up)">
                                      <p:cBhvr>
                                        <p:cTn id="17" dur="500"/>
                                        <p:tgtEl>
                                          <p:spTgt spid="275461"/>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75462"/>
                                        </p:tgtEl>
                                        <p:attrNameLst>
                                          <p:attrName>style.visibility</p:attrName>
                                        </p:attrNameLst>
                                      </p:cBhvr>
                                      <p:to>
                                        <p:strVal val="visible"/>
                                      </p:to>
                                    </p:set>
                                    <p:animEffect transition="in" filter="wipe(up)">
                                      <p:cBhvr>
                                        <p:cTn id="21" dur="500"/>
                                        <p:tgtEl>
                                          <p:spTgt spid="275462"/>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275463"/>
                                        </p:tgtEl>
                                        <p:attrNameLst>
                                          <p:attrName>style.visibility</p:attrName>
                                        </p:attrNameLst>
                                      </p:cBhvr>
                                      <p:to>
                                        <p:strVal val="visible"/>
                                      </p:to>
                                    </p:set>
                                    <p:animEffect transition="in" filter="wipe(up)">
                                      <p:cBhvr>
                                        <p:cTn id="25" dur="500"/>
                                        <p:tgtEl>
                                          <p:spTgt spid="275463"/>
                                        </p:tgtEl>
                                      </p:cBhvr>
                                    </p:animEffect>
                                  </p:childTnLst>
                                </p:cTn>
                              </p:par>
                            </p:childTnLst>
                          </p:cTn>
                        </p:par>
                        <p:par>
                          <p:cTn id="26" fill="hold">
                            <p:stCondLst>
                              <p:cond delay="3000"/>
                            </p:stCondLst>
                            <p:childTnLst>
                              <p:par>
                                <p:cTn id="27" presetID="22" presetClass="entr" presetSubtype="1" fill="hold" nodeType="afterEffect">
                                  <p:stCondLst>
                                    <p:cond delay="0"/>
                                  </p:stCondLst>
                                  <p:childTnLst>
                                    <p:set>
                                      <p:cBhvr>
                                        <p:cTn id="28" dur="1" fill="hold">
                                          <p:stCondLst>
                                            <p:cond delay="0"/>
                                          </p:stCondLst>
                                        </p:cTn>
                                        <p:tgtEl>
                                          <p:spTgt spid="275464"/>
                                        </p:tgtEl>
                                        <p:attrNameLst>
                                          <p:attrName>style.visibility</p:attrName>
                                        </p:attrNameLst>
                                      </p:cBhvr>
                                      <p:to>
                                        <p:strVal val="visible"/>
                                      </p:to>
                                    </p:set>
                                    <p:animEffect transition="in" filter="wipe(up)">
                                      <p:cBhvr>
                                        <p:cTn id="29" dur="500"/>
                                        <p:tgtEl>
                                          <p:spTgt spid="275464"/>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275465"/>
                                        </p:tgtEl>
                                        <p:attrNameLst>
                                          <p:attrName>style.visibility</p:attrName>
                                        </p:attrNameLst>
                                      </p:cBhvr>
                                      <p:to>
                                        <p:strVal val="visible"/>
                                      </p:to>
                                    </p:set>
                                    <p:animEffect transition="in" filter="wipe(up)">
                                      <p:cBhvr>
                                        <p:cTn id="33" dur="500"/>
                                        <p:tgtEl>
                                          <p:spTgt spid="275465"/>
                                        </p:tgtEl>
                                      </p:cBhvr>
                                    </p:animEffect>
                                  </p:childTnLst>
                                </p:cTn>
                              </p:par>
                            </p:childTnLst>
                          </p:cTn>
                        </p:par>
                        <p:par>
                          <p:cTn id="34" fill="hold">
                            <p:stCondLst>
                              <p:cond delay="4000"/>
                            </p:stCondLst>
                            <p:childTnLst>
                              <p:par>
                                <p:cTn id="35" presetID="22" presetClass="entr" presetSubtype="1" fill="hold" nodeType="afterEffect">
                                  <p:stCondLst>
                                    <p:cond delay="0"/>
                                  </p:stCondLst>
                                  <p:childTnLst>
                                    <p:set>
                                      <p:cBhvr>
                                        <p:cTn id="36" dur="1" fill="hold">
                                          <p:stCondLst>
                                            <p:cond delay="0"/>
                                          </p:stCondLst>
                                        </p:cTn>
                                        <p:tgtEl>
                                          <p:spTgt spid="275466"/>
                                        </p:tgtEl>
                                        <p:attrNameLst>
                                          <p:attrName>style.visibility</p:attrName>
                                        </p:attrNameLst>
                                      </p:cBhvr>
                                      <p:to>
                                        <p:strVal val="visible"/>
                                      </p:to>
                                    </p:set>
                                    <p:animEffect transition="in" filter="wipe(up)">
                                      <p:cBhvr>
                                        <p:cTn id="37" dur="500"/>
                                        <p:tgtEl>
                                          <p:spTgt spid="275466"/>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275467"/>
                                        </p:tgtEl>
                                        <p:attrNameLst>
                                          <p:attrName>style.visibility</p:attrName>
                                        </p:attrNameLst>
                                      </p:cBhvr>
                                      <p:to>
                                        <p:strVal val="visible"/>
                                      </p:to>
                                    </p:set>
                                    <p:animEffect transition="in" filter="wipe(up)">
                                      <p:cBhvr>
                                        <p:cTn id="41" dur="500"/>
                                        <p:tgtEl>
                                          <p:spTgt spid="275467"/>
                                        </p:tgtEl>
                                      </p:cBhvr>
                                    </p:animEffect>
                                  </p:childTnLst>
                                </p:cTn>
                              </p:par>
                            </p:childTnLst>
                          </p:cTn>
                        </p:par>
                        <p:par>
                          <p:cTn id="42" fill="hold">
                            <p:stCondLst>
                              <p:cond delay="5000"/>
                            </p:stCondLst>
                            <p:childTnLst>
                              <p:par>
                                <p:cTn id="43" presetID="22" presetClass="entr" presetSubtype="1" fill="hold" nodeType="afterEffect">
                                  <p:stCondLst>
                                    <p:cond delay="0"/>
                                  </p:stCondLst>
                                  <p:childTnLst>
                                    <p:set>
                                      <p:cBhvr>
                                        <p:cTn id="44" dur="1" fill="hold">
                                          <p:stCondLst>
                                            <p:cond delay="0"/>
                                          </p:stCondLst>
                                        </p:cTn>
                                        <p:tgtEl>
                                          <p:spTgt spid="275468"/>
                                        </p:tgtEl>
                                        <p:attrNameLst>
                                          <p:attrName>style.visibility</p:attrName>
                                        </p:attrNameLst>
                                      </p:cBhvr>
                                      <p:to>
                                        <p:strVal val="visible"/>
                                      </p:to>
                                    </p:set>
                                    <p:animEffect transition="in" filter="wipe(up)">
                                      <p:cBhvr>
                                        <p:cTn id="45" dur="500"/>
                                        <p:tgtEl>
                                          <p:spTgt spid="275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文本占位符 288770"/>
          <p:cNvSpPr>
            <a:spLocks noGrp="1"/>
          </p:cNvSpPr>
          <p:nvPr>
            <p:ph type="body" idx="1"/>
          </p:nvPr>
        </p:nvSpPr>
        <p:spPr>
          <a:xfrm>
            <a:off x="3429000" y="2743200"/>
            <a:ext cx="2220913" cy="449263"/>
          </a:xfrm>
          <a:solidFill>
            <a:schemeClr val="bg1"/>
          </a:solidFill>
        </p:spPr>
        <p:txBody>
          <a:bodyPr/>
          <a:lstStyle/>
          <a:p>
            <a:pPr>
              <a:buNone/>
            </a:pPr>
            <a:r>
              <a:rPr lang="zh-CN" altLang="en-AU" sz="1600" dirty="0"/>
              <a:t>方位即水平面方向图</a:t>
            </a:r>
            <a:endParaRPr lang="en-AU" altLang="zh-CN" sz="1600"/>
          </a:p>
        </p:txBody>
      </p:sp>
      <p:grpSp>
        <p:nvGrpSpPr>
          <p:cNvPr id="288773" name="组合 288772"/>
          <p:cNvGrpSpPr/>
          <p:nvPr/>
        </p:nvGrpSpPr>
        <p:grpSpPr>
          <a:xfrm>
            <a:off x="5257800" y="3200400"/>
            <a:ext cx="2352675" cy="1600200"/>
            <a:chOff x="240" y="1200"/>
            <a:chExt cx="1482" cy="1104"/>
          </a:xfrm>
        </p:grpSpPr>
        <p:sp>
          <p:nvSpPr>
            <p:cNvPr id="288774" name="任意多边形 288773"/>
            <p:cNvSpPr/>
            <p:nvPr/>
          </p:nvSpPr>
          <p:spPr>
            <a:xfrm>
              <a:off x="432" y="1200"/>
              <a:ext cx="1290" cy="1104"/>
            </a:xfrm>
            <a:custGeom>
              <a:avLst/>
              <a:gdLst/>
              <a:ahLst/>
              <a:cxnLst/>
              <a:rect l="0" t="0" r="0" b="0"/>
              <a:pathLst>
                <a:path w="1448" h="1224">
                  <a:moveTo>
                    <a:pt x="0" y="432"/>
                  </a:moveTo>
                  <a:cubicBezTo>
                    <a:pt x="160" y="328"/>
                    <a:pt x="424" y="64"/>
                    <a:pt x="760" y="32"/>
                  </a:cubicBezTo>
                  <a:cubicBezTo>
                    <a:pt x="1096" y="0"/>
                    <a:pt x="1448" y="221"/>
                    <a:pt x="1440" y="624"/>
                  </a:cubicBezTo>
                  <a:cubicBezTo>
                    <a:pt x="1432" y="1027"/>
                    <a:pt x="1088" y="1224"/>
                    <a:pt x="744" y="1208"/>
                  </a:cubicBezTo>
                  <a:cubicBezTo>
                    <a:pt x="400" y="1192"/>
                    <a:pt x="176" y="968"/>
                    <a:pt x="0" y="869"/>
                  </a:cubicBezTo>
                </a:path>
              </a:pathLst>
            </a:custGeom>
            <a:noFill/>
            <a:ln w="57150" cap="flat" cmpd="sng">
              <a:solidFill>
                <a:srgbClr val="3081EE">
                  <a:alpha val="100000"/>
                </a:srgbClr>
              </a:solidFill>
              <a:prstDash val="solid"/>
              <a:headEnd type="none" w="med" len="med"/>
              <a:tailEnd type="none" w="med" len="med"/>
            </a:ln>
          </p:spPr>
          <p:txBody>
            <a:bodyPr/>
            <a:lstStyle/>
            <a:p>
              <a:endParaRPr lang="zh-CN" altLang="en-US"/>
            </a:p>
          </p:txBody>
        </p:sp>
        <p:grpSp>
          <p:nvGrpSpPr>
            <p:cNvPr id="288775" name="组合 288774"/>
            <p:cNvGrpSpPr/>
            <p:nvPr/>
          </p:nvGrpSpPr>
          <p:grpSpPr>
            <a:xfrm>
              <a:off x="240" y="1536"/>
              <a:ext cx="192" cy="489"/>
              <a:chOff x="240" y="2544"/>
              <a:chExt cx="192" cy="489"/>
            </a:xfrm>
          </p:grpSpPr>
          <p:sp>
            <p:nvSpPr>
              <p:cNvPr id="288776" name="圆角矩形 288775"/>
              <p:cNvSpPr/>
              <p:nvPr/>
            </p:nvSpPr>
            <p:spPr>
              <a:xfrm>
                <a:off x="240" y="2544"/>
                <a:ext cx="192" cy="489"/>
              </a:xfrm>
              <a:prstGeom prst="roundRect">
                <a:avLst>
                  <a:gd name="adj" fmla="val 24481"/>
                </a:avLst>
              </a:prstGeom>
              <a:solidFill>
                <a:schemeClr val="bg1"/>
              </a:solidFill>
              <a:ln w="19050" cap="flat" cmpd="sng">
                <a:solidFill>
                  <a:srgbClr val="FF9900"/>
                </a:solidFill>
                <a:prstDash val="lgDash"/>
                <a:headEnd type="none" w="med" len="med"/>
                <a:tailEnd type="none" w="med" len="med"/>
              </a:ln>
            </p:spPr>
            <p:txBody>
              <a:bodyPr/>
              <a:lstStyle/>
              <a:p>
                <a:endParaRPr lang="zh-CN" altLang="en-US"/>
              </a:p>
            </p:txBody>
          </p:sp>
          <p:sp>
            <p:nvSpPr>
              <p:cNvPr id="288777" name="椭圆 288776"/>
              <p:cNvSpPr/>
              <p:nvPr/>
            </p:nvSpPr>
            <p:spPr>
              <a:xfrm>
                <a:off x="320" y="2752"/>
                <a:ext cx="68" cy="64"/>
              </a:xfrm>
              <a:prstGeom prst="ellipse">
                <a:avLst/>
              </a:prstGeom>
              <a:solidFill>
                <a:srgbClr val="FF9966"/>
              </a:solidFill>
              <a:ln w="9525" cap="flat" cmpd="sng">
                <a:solidFill>
                  <a:srgbClr val="FF9900"/>
                </a:solidFill>
                <a:prstDash val="solid"/>
                <a:headEnd type="none" w="med" len="med"/>
                <a:tailEnd type="none" w="med" len="med"/>
              </a:ln>
            </p:spPr>
            <p:txBody>
              <a:bodyPr/>
              <a:lstStyle/>
              <a:p>
                <a:endParaRPr lang="zh-CN" altLang="en-US"/>
              </a:p>
            </p:txBody>
          </p:sp>
          <p:sp>
            <p:nvSpPr>
              <p:cNvPr id="288778" name="直接连接符 288777"/>
              <p:cNvSpPr/>
              <p:nvPr/>
            </p:nvSpPr>
            <p:spPr>
              <a:xfrm>
                <a:off x="288" y="2582"/>
                <a:ext cx="0" cy="413"/>
              </a:xfrm>
              <a:prstGeom prst="line">
                <a:avLst/>
              </a:prstGeom>
              <a:ln w="38100" cap="flat" cmpd="sng">
                <a:solidFill>
                  <a:srgbClr val="FF9900"/>
                </a:solidFill>
                <a:prstDash val="solid"/>
                <a:headEnd type="none" w="med" len="med"/>
                <a:tailEnd type="none" w="med" len="med"/>
              </a:ln>
            </p:spPr>
          </p:sp>
        </p:grpSp>
      </p:grpSp>
      <p:sp>
        <p:nvSpPr>
          <p:cNvPr id="288779" name="棱台 288778"/>
          <p:cNvSpPr/>
          <p:nvPr/>
        </p:nvSpPr>
        <p:spPr>
          <a:xfrm>
            <a:off x="6248400" y="3829050"/>
            <a:ext cx="1109663" cy="377825"/>
          </a:xfrm>
          <a:prstGeom prst="bevel">
            <a:avLst>
              <a:gd name="adj" fmla="val 12500"/>
            </a:avLst>
          </a:prstGeom>
          <a:solidFill>
            <a:srgbClr val="FFCC99"/>
          </a:solidFill>
          <a:ln w="9525">
            <a:noFill/>
          </a:ln>
        </p:spPr>
        <p:txBody>
          <a:bodyPr anchor="ctr">
            <a:spAutoFit/>
          </a:bodyPr>
          <a:lstStyle/>
          <a:p>
            <a:pPr lvl="0" algn="ctr" eaLnBrk="0" hangingPunct="0">
              <a:spcBef>
                <a:spcPct val="0"/>
              </a:spcBef>
            </a:pPr>
            <a:r>
              <a:rPr lang="zh-CN" altLang="en-AU" sz="1400" b="1" dirty="0">
                <a:solidFill>
                  <a:schemeClr val="bg2"/>
                </a:solidFill>
                <a:latin typeface="Arial" panose="020B0604020202020204" pitchFamily="34" charset="0"/>
                <a:ea typeface="宋体" panose="02010600030101010101" pitchFamily="2" charset="-122"/>
              </a:rPr>
              <a:t>120° (</a:t>
            </a:r>
            <a:r>
              <a:rPr lang="en-AU" altLang="zh-CN" sz="1400" b="1">
                <a:solidFill>
                  <a:schemeClr val="bg2"/>
                </a:solidFill>
                <a:latin typeface="Arial" panose="020B0604020202020204" pitchFamily="34" charset="0"/>
                <a:ea typeface="宋体" panose="02010600030101010101" pitchFamily="2" charset="-122"/>
              </a:rPr>
              <a:t>eg)</a:t>
            </a:r>
          </a:p>
        </p:txBody>
      </p:sp>
      <p:sp>
        <p:nvSpPr>
          <p:cNvPr id="288780" name="直接连接符 288779"/>
          <p:cNvSpPr/>
          <p:nvPr/>
        </p:nvSpPr>
        <p:spPr>
          <a:xfrm flipV="1">
            <a:off x="5410200" y="3314700"/>
            <a:ext cx="736600" cy="723900"/>
          </a:xfrm>
          <a:prstGeom prst="line">
            <a:avLst/>
          </a:prstGeom>
          <a:ln w="28575" cap="flat" cmpd="sng">
            <a:solidFill>
              <a:schemeClr val="bg2"/>
            </a:solidFill>
            <a:prstDash val="dash"/>
            <a:headEnd type="none" w="med" len="med"/>
            <a:tailEnd type="none" w="med" len="med"/>
          </a:ln>
        </p:spPr>
      </p:sp>
      <p:sp>
        <p:nvSpPr>
          <p:cNvPr id="288781" name="直接连接符 288780"/>
          <p:cNvSpPr/>
          <p:nvPr/>
        </p:nvSpPr>
        <p:spPr>
          <a:xfrm>
            <a:off x="5410200" y="4038600"/>
            <a:ext cx="736600" cy="647700"/>
          </a:xfrm>
          <a:prstGeom prst="line">
            <a:avLst/>
          </a:prstGeom>
          <a:ln w="28575" cap="flat" cmpd="sng">
            <a:solidFill>
              <a:schemeClr val="bg2"/>
            </a:solidFill>
            <a:prstDash val="dash"/>
            <a:headEnd type="none" w="med" len="med"/>
            <a:tailEnd type="none" w="med" len="med"/>
          </a:ln>
        </p:spPr>
      </p:sp>
      <p:sp>
        <p:nvSpPr>
          <p:cNvPr id="288782" name="圆角矩形标注 288781"/>
          <p:cNvSpPr/>
          <p:nvPr/>
        </p:nvSpPr>
        <p:spPr>
          <a:xfrm>
            <a:off x="8132763" y="3886200"/>
            <a:ext cx="415925" cy="260350"/>
          </a:xfrm>
          <a:prstGeom prst="wedgeRoundRectCallout">
            <a:avLst>
              <a:gd name="adj1" fmla="val -155648"/>
              <a:gd name="adj2" fmla="val 3657"/>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zh-CN" altLang="en-AU" sz="1400" b="1" dirty="0">
                <a:solidFill>
                  <a:srgbClr val="000099"/>
                </a:solidFill>
                <a:latin typeface="Arial" panose="020B0604020202020204" pitchFamily="34" charset="0"/>
                <a:ea typeface="宋体" panose="02010600030101010101" pitchFamily="2" charset="-122"/>
              </a:rPr>
              <a:t>峰值</a:t>
            </a:r>
          </a:p>
        </p:txBody>
      </p:sp>
      <p:sp>
        <p:nvSpPr>
          <p:cNvPr id="288783" name="圆角矩形标注 288782"/>
          <p:cNvSpPr/>
          <p:nvPr/>
        </p:nvSpPr>
        <p:spPr>
          <a:xfrm>
            <a:off x="7621588" y="3276600"/>
            <a:ext cx="862012" cy="260350"/>
          </a:xfrm>
          <a:prstGeom prst="wedgeRoundRectCallout">
            <a:avLst>
              <a:gd name="adj1" fmla="val -183000"/>
              <a:gd name="adj2" fmla="val 12194"/>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rgbClr val="000099"/>
                </a:solidFill>
                <a:latin typeface="Arial" panose="020B0604020202020204" pitchFamily="34" charset="0"/>
                <a:ea typeface="宋体" panose="02010600030101010101" pitchFamily="2" charset="-122"/>
              </a:rPr>
              <a:t> - 10dB</a:t>
            </a:r>
            <a:r>
              <a:rPr lang="zh-CN" altLang="en-AU" sz="1400" b="1" dirty="0">
                <a:solidFill>
                  <a:srgbClr val="000099"/>
                </a:solidFill>
                <a:latin typeface="Arial" panose="020B0604020202020204" pitchFamily="34" charset="0"/>
                <a:ea typeface="宋体" panose="02010600030101010101" pitchFamily="2" charset="-122"/>
              </a:rPr>
              <a:t>点</a:t>
            </a:r>
          </a:p>
        </p:txBody>
      </p:sp>
      <p:sp>
        <p:nvSpPr>
          <p:cNvPr id="288784" name="圆角矩形标注 288783"/>
          <p:cNvSpPr/>
          <p:nvPr/>
        </p:nvSpPr>
        <p:spPr>
          <a:xfrm>
            <a:off x="7616825" y="4495800"/>
            <a:ext cx="862013" cy="260350"/>
          </a:xfrm>
          <a:prstGeom prst="wedgeRoundRectCallout">
            <a:avLst>
              <a:gd name="adj1" fmla="val -182005"/>
              <a:gd name="adj2" fmla="val -15852"/>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rgbClr val="000099"/>
                </a:solidFill>
                <a:latin typeface="Arial" panose="020B0604020202020204" pitchFamily="34" charset="0"/>
                <a:ea typeface="宋体" panose="02010600030101010101" pitchFamily="2" charset="-122"/>
              </a:rPr>
              <a:t> - 10dB</a:t>
            </a:r>
            <a:r>
              <a:rPr lang="zh-CN" altLang="en-AU" sz="1400" b="1" dirty="0">
                <a:solidFill>
                  <a:srgbClr val="000099"/>
                </a:solidFill>
                <a:latin typeface="Arial" panose="020B0604020202020204" pitchFamily="34" charset="0"/>
                <a:ea typeface="宋体" panose="02010600030101010101" pitchFamily="2" charset="-122"/>
              </a:rPr>
              <a:t>点</a:t>
            </a:r>
          </a:p>
        </p:txBody>
      </p:sp>
      <p:sp>
        <p:nvSpPr>
          <p:cNvPr id="288785" name="棱台 288784"/>
          <p:cNvSpPr/>
          <p:nvPr/>
        </p:nvSpPr>
        <p:spPr>
          <a:xfrm>
            <a:off x="5867400" y="2743200"/>
            <a:ext cx="1782763" cy="377825"/>
          </a:xfrm>
          <a:prstGeom prst="bevel">
            <a:avLst>
              <a:gd name="adj" fmla="val 12500"/>
            </a:avLst>
          </a:prstGeom>
          <a:solidFill>
            <a:srgbClr val="FFCC99"/>
          </a:solidFill>
          <a:ln w="9525">
            <a:noFill/>
          </a:ln>
        </p:spPr>
        <p:txBody>
          <a:bodyPr anchor="ctr">
            <a:spAutoFit/>
          </a:bodyPr>
          <a:lstStyle/>
          <a:p>
            <a:pPr lvl="0" algn="ctr" eaLnBrk="0" hangingPunct="0">
              <a:spcBef>
                <a:spcPct val="0"/>
              </a:spcBef>
            </a:pPr>
            <a:r>
              <a:rPr lang="zh-CN" altLang="en-AU" sz="1400" b="1" dirty="0">
                <a:solidFill>
                  <a:schemeClr val="bg2"/>
                </a:solidFill>
                <a:latin typeface="Arial" panose="020B0604020202020204" pitchFamily="34" charset="0"/>
                <a:ea typeface="宋体" panose="02010600030101010101" pitchFamily="2" charset="-122"/>
              </a:rPr>
              <a:t>10</a:t>
            </a:r>
            <a:r>
              <a:rPr lang="en-AU" altLang="zh-CN" sz="1400" b="1">
                <a:solidFill>
                  <a:schemeClr val="bg2"/>
                </a:solidFill>
                <a:latin typeface="Arial" panose="020B0604020202020204" pitchFamily="34" charset="0"/>
                <a:ea typeface="宋体" panose="02010600030101010101" pitchFamily="2" charset="-122"/>
              </a:rPr>
              <a:t>dB </a:t>
            </a:r>
            <a:r>
              <a:rPr lang="zh-CN" altLang="en-AU" sz="1400" b="1" dirty="0">
                <a:solidFill>
                  <a:schemeClr val="bg2"/>
                </a:solidFill>
                <a:latin typeface="Arial" panose="020B0604020202020204" pitchFamily="34" charset="0"/>
                <a:ea typeface="宋体" panose="02010600030101010101" pitchFamily="2" charset="-122"/>
              </a:rPr>
              <a:t>波束宽度</a:t>
            </a:r>
          </a:p>
        </p:txBody>
      </p:sp>
      <p:sp>
        <p:nvSpPr>
          <p:cNvPr id="288786" name="任意多边形 288785"/>
          <p:cNvSpPr/>
          <p:nvPr/>
        </p:nvSpPr>
        <p:spPr>
          <a:xfrm>
            <a:off x="5534025" y="3448050"/>
            <a:ext cx="866775" cy="1130300"/>
          </a:xfrm>
          <a:custGeom>
            <a:avLst/>
            <a:gdLst>
              <a:gd name="txL" fmla="*/ 0 w 21600"/>
              <a:gd name="txT" fmla="*/ 0 h 36164"/>
              <a:gd name="txR" fmla="*/ 21600 w 21600"/>
              <a:gd name="txB" fmla="*/ 36164 h 36164"/>
            </a:gdLst>
            <a:ahLst/>
            <a:cxnLst>
              <a:cxn ang="270">
                <a:pos x="11645" y="0"/>
              </a:cxn>
              <a:cxn ang="90">
                <a:pos x="11981" y="36164"/>
              </a:cxn>
              <a:cxn ang="180">
                <a:pos x="0" y="18192"/>
              </a:cxn>
            </a:cxnLst>
            <a:rect l="txL" t="txT" r="txR" b="txB"/>
            <a:pathLst>
              <a:path w="21600" h="36164" fill="none">
                <a:moveTo>
                  <a:pt x="11645" y="0"/>
                </a:moveTo>
                <a:arcTo wR="21600" hR="21600" stAng="-3442561" swAng="6821201"/>
              </a:path>
              <a:path w="21600" h="36164" stroke="0">
                <a:moveTo>
                  <a:pt x="11645" y="0"/>
                </a:moveTo>
                <a:arcTo wR="21600" hR="21600" stAng="-3442561" swAng="6821201"/>
                <a:lnTo>
                  <a:pt x="0" y="18192"/>
                </a:lnTo>
                <a:close/>
              </a:path>
            </a:pathLst>
          </a:custGeom>
          <a:noFill/>
          <a:ln w="28575" cap="flat" cmpd="sng">
            <a:solidFill>
              <a:schemeClr val="bg2"/>
            </a:solidFill>
            <a:prstDash val="solid"/>
            <a:headEnd type="triangle" w="med" len="med"/>
            <a:tailEnd type="triangle" w="med" len="med"/>
          </a:ln>
        </p:spPr>
        <p:txBody>
          <a:bodyPr/>
          <a:lstStyle/>
          <a:p>
            <a:endParaRPr lang="zh-CN" altLang="en-US"/>
          </a:p>
        </p:txBody>
      </p:sp>
      <p:grpSp>
        <p:nvGrpSpPr>
          <p:cNvPr id="288789" name="组合 288788"/>
          <p:cNvGrpSpPr/>
          <p:nvPr/>
        </p:nvGrpSpPr>
        <p:grpSpPr>
          <a:xfrm>
            <a:off x="381000" y="3124200"/>
            <a:ext cx="2352675" cy="1600200"/>
            <a:chOff x="240" y="1200"/>
            <a:chExt cx="1482" cy="1104"/>
          </a:xfrm>
        </p:grpSpPr>
        <p:sp>
          <p:nvSpPr>
            <p:cNvPr id="288790" name="任意多边形 288789"/>
            <p:cNvSpPr/>
            <p:nvPr/>
          </p:nvSpPr>
          <p:spPr>
            <a:xfrm>
              <a:off x="432" y="1200"/>
              <a:ext cx="1290" cy="1104"/>
            </a:xfrm>
            <a:custGeom>
              <a:avLst/>
              <a:gdLst/>
              <a:ahLst/>
              <a:cxnLst/>
              <a:rect l="0" t="0" r="0" b="0"/>
              <a:pathLst>
                <a:path w="1448" h="1224">
                  <a:moveTo>
                    <a:pt x="0" y="432"/>
                  </a:moveTo>
                  <a:cubicBezTo>
                    <a:pt x="160" y="328"/>
                    <a:pt x="424" y="64"/>
                    <a:pt x="760" y="32"/>
                  </a:cubicBezTo>
                  <a:cubicBezTo>
                    <a:pt x="1096" y="0"/>
                    <a:pt x="1448" y="221"/>
                    <a:pt x="1440" y="624"/>
                  </a:cubicBezTo>
                  <a:cubicBezTo>
                    <a:pt x="1432" y="1027"/>
                    <a:pt x="1088" y="1224"/>
                    <a:pt x="744" y="1208"/>
                  </a:cubicBezTo>
                  <a:cubicBezTo>
                    <a:pt x="400" y="1192"/>
                    <a:pt x="176" y="968"/>
                    <a:pt x="0" y="869"/>
                  </a:cubicBezTo>
                </a:path>
              </a:pathLst>
            </a:custGeom>
            <a:noFill/>
            <a:ln w="57150" cap="flat" cmpd="sng">
              <a:solidFill>
                <a:srgbClr val="3081EE">
                  <a:alpha val="100000"/>
                </a:srgbClr>
              </a:solidFill>
              <a:prstDash val="solid"/>
              <a:headEnd type="none" w="med" len="med"/>
              <a:tailEnd type="none" w="med" len="med"/>
            </a:ln>
          </p:spPr>
          <p:txBody>
            <a:bodyPr/>
            <a:lstStyle/>
            <a:p>
              <a:endParaRPr lang="zh-CN" altLang="en-US"/>
            </a:p>
          </p:txBody>
        </p:sp>
        <p:grpSp>
          <p:nvGrpSpPr>
            <p:cNvPr id="288791" name="组合 288790"/>
            <p:cNvGrpSpPr/>
            <p:nvPr/>
          </p:nvGrpSpPr>
          <p:grpSpPr>
            <a:xfrm>
              <a:off x="240" y="1536"/>
              <a:ext cx="192" cy="489"/>
              <a:chOff x="240" y="2544"/>
              <a:chExt cx="192" cy="489"/>
            </a:xfrm>
          </p:grpSpPr>
          <p:sp>
            <p:nvSpPr>
              <p:cNvPr id="288792" name="圆角矩形 288791"/>
              <p:cNvSpPr/>
              <p:nvPr/>
            </p:nvSpPr>
            <p:spPr>
              <a:xfrm>
                <a:off x="240" y="2544"/>
                <a:ext cx="192" cy="489"/>
              </a:xfrm>
              <a:prstGeom prst="roundRect">
                <a:avLst>
                  <a:gd name="adj" fmla="val 24481"/>
                </a:avLst>
              </a:prstGeom>
              <a:solidFill>
                <a:schemeClr val="bg1"/>
              </a:solidFill>
              <a:ln w="19050" cap="flat" cmpd="sng">
                <a:solidFill>
                  <a:srgbClr val="FF9900"/>
                </a:solidFill>
                <a:prstDash val="lgDash"/>
                <a:headEnd type="none" w="med" len="med"/>
                <a:tailEnd type="none" w="med" len="med"/>
              </a:ln>
            </p:spPr>
            <p:txBody>
              <a:bodyPr/>
              <a:lstStyle/>
              <a:p>
                <a:endParaRPr lang="zh-CN" altLang="en-US"/>
              </a:p>
            </p:txBody>
          </p:sp>
          <p:sp>
            <p:nvSpPr>
              <p:cNvPr id="288793" name="椭圆 288792"/>
              <p:cNvSpPr/>
              <p:nvPr/>
            </p:nvSpPr>
            <p:spPr>
              <a:xfrm>
                <a:off x="320" y="2752"/>
                <a:ext cx="68" cy="64"/>
              </a:xfrm>
              <a:prstGeom prst="ellipse">
                <a:avLst/>
              </a:prstGeom>
              <a:solidFill>
                <a:srgbClr val="FF9966"/>
              </a:solidFill>
              <a:ln w="9525" cap="flat" cmpd="sng">
                <a:solidFill>
                  <a:srgbClr val="FF9900"/>
                </a:solidFill>
                <a:prstDash val="solid"/>
                <a:headEnd type="none" w="med" len="med"/>
                <a:tailEnd type="none" w="med" len="med"/>
              </a:ln>
            </p:spPr>
            <p:txBody>
              <a:bodyPr/>
              <a:lstStyle/>
              <a:p>
                <a:endParaRPr lang="zh-CN" altLang="en-US"/>
              </a:p>
            </p:txBody>
          </p:sp>
          <p:sp>
            <p:nvSpPr>
              <p:cNvPr id="288794" name="直接连接符 288793"/>
              <p:cNvSpPr/>
              <p:nvPr/>
            </p:nvSpPr>
            <p:spPr>
              <a:xfrm>
                <a:off x="288" y="2582"/>
                <a:ext cx="0" cy="413"/>
              </a:xfrm>
              <a:prstGeom prst="line">
                <a:avLst/>
              </a:prstGeom>
              <a:ln w="38100" cap="flat" cmpd="sng">
                <a:solidFill>
                  <a:srgbClr val="FF9900"/>
                </a:solidFill>
                <a:prstDash val="solid"/>
                <a:headEnd type="none" w="med" len="med"/>
                <a:tailEnd type="none" w="med" len="med"/>
              </a:ln>
            </p:spPr>
          </p:sp>
        </p:grpSp>
      </p:grpSp>
      <p:sp>
        <p:nvSpPr>
          <p:cNvPr id="288795" name="棱台 288794"/>
          <p:cNvSpPr/>
          <p:nvPr/>
        </p:nvSpPr>
        <p:spPr>
          <a:xfrm>
            <a:off x="1358900" y="3775075"/>
            <a:ext cx="1109663" cy="377825"/>
          </a:xfrm>
          <a:prstGeom prst="bevel">
            <a:avLst>
              <a:gd name="adj" fmla="val 12500"/>
            </a:avLst>
          </a:prstGeom>
          <a:solidFill>
            <a:srgbClr val="FFCC99"/>
          </a:solidFill>
          <a:ln w="9525">
            <a:noFill/>
          </a:ln>
        </p:spPr>
        <p:txBody>
          <a:bodyPr anchor="ctr">
            <a:spAutoFit/>
          </a:bodyPr>
          <a:lstStyle/>
          <a:p>
            <a:pPr lvl="0" algn="ctr" eaLnBrk="0" hangingPunct="0">
              <a:spcBef>
                <a:spcPct val="0"/>
              </a:spcBef>
            </a:pPr>
            <a:r>
              <a:rPr lang="zh-CN" altLang="en-AU" sz="1400" b="1" dirty="0">
                <a:solidFill>
                  <a:schemeClr val="bg2"/>
                </a:solidFill>
                <a:latin typeface="Arial" panose="020B0604020202020204" pitchFamily="34" charset="0"/>
                <a:ea typeface="宋体" panose="02010600030101010101" pitchFamily="2" charset="-122"/>
              </a:rPr>
              <a:t>60° (</a:t>
            </a:r>
            <a:r>
              <a:rPr lang="en-AU" altLang="zh-CN" sz="1400" b="1">
                <a:solidFill>
                  <a:schemeClr val="bg2"/>
                </a:solidFill>
                <a:latin typeface="Arial" panose="020B0604020202020204" pitchFamily="34" charset="0"/>
                <a:ea typeface="宋体" panose="02010600030101010101" pitchFamily="2" charset="-122"/>
              </a:rPr>
              <a:t>eg)</a:t>
            </a:r>
          </a:p>
        </p:txBody>
      </p:sp>
      <p:sp>
        <p:nvSpPr>
          <p:cNvPr id="288796" name="直接连接符 288795"/>
          <p:cNvSpPr/>
          <p:nvPr/>
        </p:nvSpPr>
        <p:spPr>
          <a:xfrm flipV="1">
            <a:off x="533400" y="3149600"/>
            <a:ext cx="1816100" cy="812800"/>
          </a:xfrm>
          <a:prstGeom prst="line">
            <a:avLst/>
          </a:prstGeom>
          <a:ln w="28575" cap="flat" cmpd="sng">
            <a:solidFill>
              <a:schemeClr val="bg2"/>
            </a:solidFill>
            <a:prstDash val="dash"/>
            <a:headEnd type="none" w="med" len="med"/>
            <a:tailEnd type="none" w="med" len="med"/>
          </a:ln>
        </p:spPr>
      </p:sp>
      <p:sp>
        <p:nvSpPr>
          <p:cNvPr id="288797" name="直接连接符 288796"/>
          <p:cNvSpPr/>
          <p:nvPr/>
        </p:nvSpPr>
        <p:spPr>
          <a:xfrm>
            <a:off x="533400" y="3962400"/>
            <a:ext cx="1828800" cy="749300"/>
          </a:xfrm>
          <a:prstGeom prst="line">
            <a:avLst/>
          </a:prstGeom>
          <a:ln w="28575" cap="flat" cmpd="sng">
            <a:solidFill>
              <a:schemeClr val="bg2"/>
            </a:solidFill>
            <a:prstDash val="dash"/>
            <a:headEnd type="none" w="med" len="med"/>
            <a:tailEnd type="none" w="med" len="med"/>
          </a:ln>
        </p:spPr>
      </p:sp>
      <p:sp>
        <p:nvSpPr>
          <p:cNvPr id="288798" name="圆角矩形标注 288797"/>
          <p:cNvSpPr/>
          <p:nvPr/>
        </p:nvSpPr>
        <p:spPr>
          <a:xfrm>
            <a:off x="3197225" y="3822700"/>
            <a:ext cx="415925" cy="260350"/>
          </a:xfrm>
          <a:prstGeom prst="wedgeRoundRectCallout">
            <a:avLst>
              <a:gd name="adj1" fmla="val -145019"/>
              <a:gd name="adj2" fmla="val 3657"/>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zh-CN" altLang="en-AU" sz="1400" b="1" dirty="0">
                <a:solidFill>
                  <a:srgbClr val="000099"/>
                </a:solidFill>
                <a:latin typeface="Arial" panose="020B0604020202020204" pitchFamily="34" charset="0"/>
                <a:ea typeface="宋体" panose="02010600030101010101" pitchFamily="2" charset="-122"/>
              </a:rPr>
              <a:t>峰值</a:t>
            </a:r>
          </a:p>
        </p:txBody>
      </p:sp>
      <p:sp>
        <p:nvSpPr>
          <p:cNvPr id="288799" name="圆角矩形标注 288798"/>
          <p:cNvSpPr/>
          <p:nvPr/>
        </p:nvSpPr>
        <p:spPr>
          <a:xfrm>
            <a:off x="2776538" y="3200400"/>
            <a:ext cx="754062" cy="260350"/>
          </a:xfrm>
          <a:prstGeom prst="wedgeRoundRectCallout">
            <a:avLst>
              <a:gd name="adj1" fmla="val -94093"/>
              <a:gd name="adj2" fmla="val -40245"/>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chemeClr val="accent1"/>
                </a:solidFill>
                <a:latin typeface="Arial" panose="020B0604020202020204" pitchFamily="34" charset="0"/>
                <a:ea typeface="宋体" panose="02010600030101010101" pitchFamily="2" charset="-122"/>
              </a:rPr>
              <a:t> - 3dB</a:t>
            </a:r>
            <a:r>
              <a:rPr lang="zh-CN" altLang="en-AU" sz="1400" b="1" dirty="0">
                <a:solidFill>
                  <a:schemeClr val="accent1"/>
                </a:solidFill>
                <a:latin typeface="Arial" panose="020B0604020202020204" pitchFamily="34" charset="0"/>
                <a:ea typeface="宋体" panose="02010600030101010101" pitchFamily="2" charset="-122"/>
              </a:rPr>
              <a:t>点</a:t>
            </a:r>
          </a:p>
        </p:txBody>
      </p:sp>
      <p:sp>
        <p:nvSpPr>
          <p:cNvPr id="288800" name="圆角矩形标注 288799"/>
          <p:cNvSpPr/>
          <p:nvPr/>
        </p:nvSpPr>
        <p:spPr>
          <a:xfrm>
            <a:off x="2794000" y="4419600"/>
            <a:ext cx="754063" cy="260350"/>
          </a:xfrm>
          <a:prstGeom prst="wedgeRoundRectCallout">
            <a:avLst>
              <a:gd name="adj1" fmla="val -97088"/>
              <a:gd name="adj2" fmla="val 23171"/>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rgbClr val="000099"/>
                </a:solidFill>
                <a:latin typeface="Arial" panose="020B0604020202020204" pitchFamily="34" charset="0"/>
                <a:ea typeface="宋体" panose="02010600030101010101" pitchFamily="2" charset="-122"/>
              </a:rPr>
              <a:t> - 3dB</a:t>
            </a:r>
            <a:r>
              <a:rPr lang="zh-CN" altLang="en-AU" sz="1400" b="1" dirty="0">
                <a:solidFill>
                  <a:srgbClr val="000099"/>
                </a:solidFill>
                <a:latin typeface="Arial" panose="020B0604020202020204" pitchFamily="34" charset="0"/>
                <a:ea typeface="宋体" panose="02010600030101010101" pitchFamily="2" charset="-122"/>
              </a:rPr>
              <a:t>点</a:t>
            </a:r>
          </a:p>
        </p:txBody>
      </p:sp>
      <p:sp>
        <p:nvSpPr>
          <p:cNvPr id="288801" name="棱台 288800"/>
          <p:cNvSpPr/>
          <p:nvPr/>
        </p:nvSpPr>
        <p:spPr>
          <a:xfrm>
            <a:off x="990600" y="2667000"/>
            <a:ext cx="1782763" cy="377825"/>
          </a:xfrm>
          <a:prstGeom prst="bevel">
            <a:avLst>
              <a:gd name="adj" fmla="val 12500"/>
            </a:avLst>
          </a:prstGeom>
          <a:solidFill>
            <a:srgbClr val="FFCC99"/>
          </a:solidFill>
          <a:ln w="9525">
            <a:noFill/>
          </a:ln>
        </p:spPr>
        <p:txBody>
          <a:bodyPr anchor="ctr">
            <a:spAutoFit/>
          </a:bodyPr>
          <a:lstStyle/>
          <a:p>
            <a:pPr lvl="0" algn="ctr" eaLnBrk="0" hangingPunct="0">
              <a:spcBef>
                <a:spcPct val="0"/>
              </a:spcBef>
            </a:pPr>
            <a:r>
              <a:rPr lang="zh-CN" altLang="en-AU" sz="1400" b="1">
                <a:solidFill>
                  <a:schemeClr val="bg2"/>
                </a:solidFill>
                <a:latin typeface="Arial" panose="020B0604020202020204" pitchFamily="34" charset="0"/>
                <a:ea typeface="宋体" panose="02010600030101010101" pitchFamily="2" charset="-122"/>
              </a:rPr>
              <a:t>3</a:t>
            </a:r>
            <a:r>
              <a:rPr lang="en-AU" altLang="zh-CN" sz="1400" b="1">
                <a:solidFill>
                  <a:schemeClr val="bg2"/>
                </a:solidFill>
                <a:latin typeface="Arial" panose="020B0604020202020204" pitchFamily="34" charset="0"/>
                <a:ea typeface="宋体" panose="02010600030101010101" pitchFamily="2" charset="-122"/>
              </a:rPr>
              <a:t>dB </a:t>
            </a:r>
            <a:r>
              <a:rPr lang="zh-CN" altLang="en-AU" sz="1400" b="1" dirty="0">
                <a:solidFill>
                  <a:schemeClr val="bg2"/>
                </a:solidFill>
                <a:latin typeface="Arial" panose="020B0604020202020204" pitchFamily="34" charset="0"/>
                <a:ea typeface="宋体" panose="02010600030101010101" pitchFamily="2" charset="-122"/>
              </a:rPr>
              <a:t>波束宽度</a:t>
            </a:r>
          </a:p>
        </p:txBody>
      </p:sp>
      <p:sp>
        <p:nvSpPr>
          <p:cNvPr id="288802" name="任意多边形 288801"/>
          <p:cNvSpPr/>
          <p:nvPr/>
        </p:nvSpPr>
        <p:spPr>
          <a:xfrm>
            <a:off x="1190625" y="3609975"/>
            <a:ext cx="304800" cy="685800"/>
          </a:xfrm>
          <a:custGeom>
            <a:avLst/>
            <a:gdLst>
              <a:gd name="txL" fmla="*/ 0 w 21600"/>
              <a:gd name="txT" fmla="*/ 0 h 36164"/>
              <a:gd name="txR" fmla="*/ 21600 w 21600"/>
              <a:gd name="txB" fmla="*/ 36164 h 36164"/>
            </a:gdLst>
            <a:ahLst/>
            <a:cxnLst>
              <a:cxn ang="270">
                <a:pos x="11645" y="0"/>
              </a:cxn>
              <a:cxn ang="90">
                <a:pos x="11981" y="36164"/>
              </a:cxn>
              <a:cxn ang="180">
                <a:pos x="0" y="18192"/>
              </a:cxn>
            </a:cxnLst>
            <a:rect l="txL" t="txT" r="txR" b="txB"/>
            <a:pathLst>
              <a:path w="21600" h="36164" fill="none">
                <a:moveTo>
                  <a:pt x="11645" y="0"/>
                </a:moveTo>
                <a:arcTo wR="21600" hR="21600" stAng="-3442561" swAng="6821201"/>
              </a:path>
              <a:path w="21600" h="36164" stroke="0">
                <a:moveTo>
                  <a:pt x="11645" y="0"/>
                </a:moveTo>
                <a:arcTo wR="21600" hR="21600" stAng="-3442561" swAng="6821201"/>
                <a:lnTo>
                  <a:pt x="0" y="18192"/>
                </a:lnTo>
                <a:close/>
              </a:path>
            </a:pathLst>
          </a:custGeom>
          <a:noFill/>
          <a:ln w="28575" cap="flat" cmpd="sng">
            <a:solidFill>
              <a:schemeClr val="bg2"/>
            </a:solidFill>
            <a:prstDash val="solid"/>
            <a:headEnd type="triangle" w="med" len="med"/>
            <a:tailEnd type="triangle" w="med" len="med"/>
          </a:ln>
        </p:spPr>
        <p:txBody>
          <a:bodyPr/>
          <a:lstStyle/>
          <a:p>
            <a:endParaRPr lang="zh-CN" altLang="en-US"/>
          </a:p>
        </p:txBody>
      </p:sp>
      <p:sp>
        <p:nvSpPr>
          <p:cNvPr id="288804" name="棱台 288803"/>
          <p:cNvSpPr/>
          <p:nvPr/>
        </p:nvSpPr>
        <p:spPr>
          <a:xfrm>
            <a:off x="1905000" y="5435600"/>
            <a:ext cx="1109663" cy="377825"/>
          </a:xfrm>
          <a:prstGeom prst="bevel">
            <a:avLst>
              <a:gd name="adj" fmla="val 12500"/>
            </a:avLst>
          </a:prstGeom>
          <a:solidFill>
            <a:srgbClr val="FFCC99"/>
          </a:solidFill>
          <a:ln w="9525">
            <a:noFill/>
          </a:ln>
        </p:spPr>
        <p:txBody>
          <a:bodyPr anchor="ctr">
            <a:spAutoFit/>
          </a:bodyPr>
          <a:lstStyle/>
          <a:p>
            <a:pPr lvl="0" algn="ctr" eaLnBrk="0" hangingPunct="0">
              <a:spcBef>
                <a:spcPct val="0"/>
              </a:spcBef>
            </a:pPr>
            <a:r>
              <a:rPr lang="zh-CN" altLang="en-AU" sz="1400" b="1" dirty="0">
                <a:solidFill>
                  <a:schemeClr val="bg2"/>
                </a:solidFill>
                <a:latin typeface="Arial" panose="020B0604020202020204" pitchFamily="34" charset="0"/>
                <a:ea typeface="宋体" panose="02010600030101010101" pitchFamily="2" charset="-122"/>
              </a:rPr>
              <a:t>15° (</a:t>
            </a:r>
            <a:r>
              <a:rPr lang="en-AU" altLang="zh-CN" sz="1400" b="1">
                <a:solidFill>
                  <a:schemeClr val="bg2"/>
                </a:solidFill>
                <a:latin typeface="Arial" panose="020B0604020202020204" pitchFamily="34" charset="0"/>
                <a:ea typeface="宋体" panose="02010600030101010101" pitchFamily="2" charset="-122"/>
              </a:rPr>
              <a:t>eg)</a:t>
            </a:r>
          </a:p>
        </p:txBody>
      </p:sp>
      <p:sp>
        <p:nvSpPr>
          <p:cNvPr id="288805" name="直接连接符 288804"/>
          <p:cNvSpPr/>
          <p:nvPr/>
        </p:nvSpPr>
        <p:spPr>
          <a:xfrm flipV="1">
            <a:off x="774700" y="5257800"/>
            <a:ext cx="2806700" cy="330200"/>
          </a:xfrm>
          <a:prstGeom prst="line">
            <a:avLst/>
          </a:prstGeom>
          <a:ln w="28575" cap="flat" cmpd="sng">
            <a:solidFill>
              <a:schemeClr val="bg2"/>
            </a:solidFill>
            <a:prstDash val="dash"/>
            <a:headEnd type="none" w="med" len="med"/>
            <a:tailEnd type="none" w="med" len="med"/>
          </a:ln>
        </p:spPr>
      </p:sp>
      <p:sp>
        <p:nvSpPr>
          <p:cNvPr id="288806" name="直接连接符 288805"/>
          <p:cNvSpPr/>
          <p:nvPr/>
        </p:nvSpPr>
        <p:spPr>
          <a:xfrm>
            <a:off x="774700" y="5664200"/>
            <a:ext cx="2806700" cy="355600"/>
          </a:xfrm>
          <a:prstGeom prst="line">
            <a:avLst/>
          </a:prstGeom>
          <a:ln w="28575" cap="flat" cmpd="sng">
            <a:solidFill>
              <a:schemeClr val="bg2"/>
            </a:solidFill>
            <a:prstDash val="dash"/>
            <a:headEnd type="none" w="med" len="med"/>
            <a:tailEnd type="none" w="med" len="med"/>
          </a:ln>
        </p:spPr>
      </p:sp>
      <p:grpSp>
        <p:nvGrpSpPr>
          <p:cNvPr id="288807" name="组合 288806"/>
          <p:cNvGrpSpPr/>
          <p:nvPr/>
        </p:nvGrpSpPr>
        <p:grpSpPr>
          <a:xfrm>
            <a:off x="381000" y="4800600"/>
            <a:ext cx="3276600" cy="1752600"/>
            <a:chOff x="672" y="2928"/>
            <a:chExt cx="2064" cy="1104"/>
          </a:xfrm>
        </p:grpSpPr>
        <p:grpSp>
          <p:nvGrpSpPr>
            <p:cNvPr id="288808" name="组合 288807"/>
            <p:cNvGrpSpPr/>
            <p:nvPr/>
          </p:nvGrpSpPr>
          <p:grpSpPr>
            <a:xfrm>
              <a:off x="767" y="3168"/>
              <a:ext cx="795" cy="604"/>
              <a:chOff x="767" y="3168"/>
              <a:chExt cx="795" cy="604"/>
            </a:xfrm>
          </p:grpSpPr>
          <p:sp>
            <p:nvSpPr>
              <p:cNvPr id="288809" name="任意多边形 288808"/>
              <p:cNvSpPr/>
              <p:nvPr/>
            </p:nvSpPr>
            <p:spPr>
              <a:xfrm rot="-1750403">
                <a:off x="767" y="3168"/>
                <a:ext cx="741" cy="160"/>
              </a:xfrm>
              <a:custGeom>
                <a:avLst/>
                <a:gdLst/>
                <a:ahLst/>
                <a:cxnLst/>
                <a:rect l="0" t="0" r="0" b="0"/>
                <a:pathLst>
                  <a:path w="2120" h="600">
                    <a:moveTo>
                      <a:pt x="0" y="304"/>
                    </a:moveTo>
                    <a:cubicBezTo>
                      <a:pt x="356" y="176"/>
                      <a:pt x="996" y="0"/>
                      <a:pt x="1356" y="12"/>
                    </a:cubicBezTo>
                    <a:cubicBezTo>
                      <a:pt x="1716" y="24"/>
                      <a:pt x="2120" y="100"/>
                      <a:pt x="2120" y="308"/>
                    </a:cubicBezTo>
                    <a:cubicBezTo>
                      <a:pt x="2120" y="516"/>
                      <a:pt x="1776" y="600"/>
                      <a:pt x="1376" y="596"/>
                    </a:cubicBezTo>
                    <a:cubicBezTo>
                      <a:pt x="976" y="592"/>
                      <a:pt x="348" y="432"/>
                      <a:pt x="0" y="304"/>
                    </a:cubicBezTo>
                    <a:close/>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sp>
            <p:nvSpPr>
              <p:cNvPr id="288810" name="任意多边形 288809"/>
              <p:cNvSpPr/>
              <p:nvPr/>
            </p:nvSpPr>
            <p:spPr>
              <a:xfrm rot="2065478" flipV="1">
                <a:off x="770" y="3600"/>
                <a:ext cx="792" cy="172"/>
              </a:xfrm>
              <a:custGeom>
                <a:avLst/>
                <a:gdLst/>
                <a:ahLst/>
                <a:cxnLst/>
                <a:rect l="0" t="0" r="0" b="0"/>
                <a:pathLst>
                  <a:path w="2120" h="600">
                    <a:moveTo>
                      <a:pt x="0" y="304"/>
                    </a:moveTo>
                    <a:cubicBezTo>
                      <a:pt x="356" y="176"/>
                      <a:pt x="996" y="0"/>
                      <a:pt x="1356" y="12"/>
                    </a:cubicBezTo>
                    <a:cubicBezTo>
                      <a:pt x="1716" y="24"/>
                      <a:pt x="2120" y="100"/>
                      <a:pt x="2120" y="308"/>
                    </a:cubicBezTo>
                    <a:cubicBezTo>
                      <a:pt x="2120" y="516"/>
                      <a:pt x="1776" y="600"/>
                      <a:pt x="1376" y="596"/>
                    </a:cubicBezTo>
                    <a:cubicBezTo>
                      <a:pt x="976" y="592"/>
                      <a:pt x="348" y="432"/>
                      <a:pt x="0" y="304"/>
                    </a:cubicBezTo>
                    <a:close/>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grpSp>
        <p:sp>
          <p:nvSpPr>
            <p:cNvPr id="288811" name="任意多边形 288810"/>
            <p:cNvSpPr/>
            <p:nvPr/>
          </p:nvSpPr>
          <p:spPr>
            <a:xfrm>
              <a:off x="810" y="3152"/>
              <a:ext cx="1926" cy="600"/>
            </a:xfrm>
            <a:custGeom>
              <a:avLst/>
              <a:gdLst/>
              <a:ahLst/>
              <a:cxnLst/>
              <a:rect l="0" t="0" r="0" b="0"/>
              <a:pathLst>
                <a:path w="2120" h="600">
                  <a:moveTo>
                    <a:pt x="0" y="304"/>
                  </a:moveTo>
                  <a:cubicBezTo>
                    <a:pt x="356" y="176"/>
                    <a:pt x="996" y="0"/>
                    <a:pt x="1356" y="12"/>
                  </a:cubicBezTo>
                  <a:cubicBezTo>
                    <a:pt x="1716" y="24"/>
                    <a:pt x="2120" y="100"/>
                    <a:pt x="2120" y="308"/>
                  </a:cubicBezTo>
                  <a:cubicBezTo>
                    <a:pt x="2120" y="516"/>
                    <a:pt x="1776" y="600"/>
                    <a:pt x="1376" y="596"/>
                  </a:cubicBezTo>
                  <a:cubicBezTo>
                    <a:pt x="976" y="592"/>
                    <a:pt x="348" y="432"/>
                    <a:pt x="0" y="304"/>
                  </a:cubicBezTo>
                  <a:close/>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sp>
          <p:nvSpPr>
            <p:cNvPr id="288812" name="圆角矩形 288811"/>
            <p:cNvSpPr/>
            <p:nvPr/>
          </p:nvSpPr>
          <p:spPr>
            <a:xfrm>
              <a:off x="672" y="2928"/>
              <a:ext cx="195" cy="1104"/>
            </a:xfrm>
            <a:prstGeom prst="roundRect">
              <a:avLst>
                <a:gd name="adj" fmla="val 33333"/>
              </a:avLst>
            </a:prstGeom>
            <a:solidFill>
              <a:srgbClr val="FFFFFF"/>
            </a:solidFill>
            <a:ln w="19050" cap="flat" cmpd="sng">
              <a:solidFill>
                <a:srgbClr val="FF9900"/>
              </a:solidFill>
              <a:prstDash val="lgDash"/>
              <a:headEnd type="none" w="med" len="med"/>
              <a:tailEnd type="none" w="med" len="med"/>
            </a:ln>
          </p:spPr>
          <p:txBody>
            <a:bodyPr/>
            <a:lstStyle/>
            <a:p>
              <a:endParaRPr lang="zh-CN" altLang="en-US"/>
            </a:p>
          </p:txBody>
        </p:sp>
        <p:sp>
          <p:nvSpPr>
            <p:cNvPr id="288813" name="直接连接符 288812"/>
            <p:cNvSpPr/>
            <p:nvPr/>
          </p:nvSpPr>
          <p:spPr>
            <a:xfrm>
              <a:off x="775" y="3507"/>
              <a:ext cx="0" cy="38"/>
            </a:xfrm>
            <a:prstGeom prst="line">
              <a:avLst/>
            </a:prstGeom>
            <a:ln w="38100" cap="flat" cmpd="sng">
              <a:solidFill>
                <a:schemeClr val="tx1"/>
              </a:solidFill>
              <a:prstDash val="solid"/>
              <a:headEnd type="none" w="med" len="med"/>
              <a:tailEnd type="none" w="med" len="med"/>
            </a:ln>
          </p:spPr>
        </p:sp>
        <p:grpSp>
          <p:nvGrpSpPr>
            <p:cNvPr id="288814" name="组合 288813"/>
            <p:cNvGrpSpPr/>
            <p:nvPr/>
          </p:nvGrpSpPr>
          <p:grpSpPr>
            <a:xfrm>
              <a:off x="742" y="3264"/>
              <a:ext cx="64" cy="201"/>
              <a:chOff x="3674" y="1360"/>
              <a:chExt cx="49" cy="202"/>
            </a:xfrm>
          </p:grpSpPr>
          <p:sp>
            <p:nvSpPr>
              <p:cNvPr id="288815" name="矩形 288814"/>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8816" name="矩形 288815"/>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8817" name="组合 288816"/>
            <p:cNvGrpSpPr/>
            <p:nvPr/>
          </p:nvGrpSpPr>
          <p:grpSpPr>
            <a:xfrm>
              <a:off x="742" y="3502"/>
              <a:ext cx="64" cy="201"/>
              <a:chOff x="3674" y="1360"/>
              <a:chExt cx="49" cy="202"/>
            </a:xfrm>
          </p:grpSpPr>
          <p:sp>
            <p:nvSpPr>
              <p:cNvPr id="288818" name="矩形 288817"/>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8819" name="矩形 288818"/>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8820" name="组合 288819"/>
            <p:cNvGrpSpPr/>
            <p:nvPr/>
          </p:nvGrpSpPr>
          <p:grpSpPr>
            <a:xfrm>
              <a:off x="742" y="3741"/>
              <a:ext cx="64" cy="200"/>
              <a:chOff x="3674" y="1360"/>
              <a:chExt cx="49" cy="202"/>
            </a:xfrm>
          </p:grpSpPr>
          <p:sp>
            <p:nvSpPr>
              <p:cNvPr id="288821" name="矩形 288820"/>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8822" name="矩形 288821"/>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8823" name="组合 288822"/>
            <p:cNvGrpSpPr/>
            <p:nvPr/>
          </p:nvGrpSpPr>
          <p:grpSpPr>
            <a:xfrm>
              <a:off x="742" y="3025"/>
              <a:ext cx="64" cy="201"/>
              <a:chOff x="3674" y="1360"/>
              <a:chExt cx="49" cy="202"/>
            </a:xfrm>
          </p:grpSpPr>
          <p:sp>
            <p:nvSpPr>
              <p:cNvPr id="288824" name="矩形 288823"/>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8825" name="矩形 288824"/>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sp>
          <p:nvSpPr>
            <p:cNvPr id="288826" name="直接连接符 288825"/>
            <p:cNvSpPr/>
            <p:nvPr/>
          </p:nvSpPr>
          <p:spPr>
            <a:xfrm>
              <a:off x="710" y="2960"/>
              <a:ext cx="0" cy="1040"/>
            </a:xfrm>
            <a:prstGeom prst="line">
              <a:avLst/>
            </a:prstGeom>
            <a:ln w="38100" cap="flat" cmpd="sng">
              <a:solidFill>
                <a:srgbClr val="FF9900"/>
              </a:solidFill>
              <a:prstDash val="solid"/>
              <a:headEnd type="none" w="med" len="med"/>
              <a:tailEnd type="none" w="med" len="med"/>
            </a:ln>
          </p:spPr>
        </p:sp>
      </p:grpSp>
      <p:sp>
        <p:nvSpPr>
          <p:cNvPr id="288827" name="圆角矩形标注 288826"/>
          <p:cNvSpPr/>
          <p:nvPr/>
        </p:nvSpPr>
        <p:spPr>
          <a:xfrm>
            <a:off x="3941763" y="5486400"/>
            <a:ext cx="477837" cy="260350"/>
          </a:xfrm>
          <a:prstGeom prst="wedgeRoundRectCallout">
            <a:avLst>
              <a:gd name="adj1" fmla="val -94519"/>
              <a:gd name="adj2" fmla="val 18292"/>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rgbClr val="000099"/>
                </a:solidFill>
                <a:latin typeface="Arial" panose="020B0604020202020204" pitchFamily="34" charset="0"/>
                <a:ea typeface="宋体" panose="02010600030101010101" pitchFamily="2" charset="-122"/>
              </a:rPr>
              <a:t>Peak</a:t>
            </a:r>
          </a:p>
        </p:txBody>
      </p:sp>
      <p:sp>
        <p:nvSpPr>
          <p:cNvPr id="288828" name="圆角矩形标注 288827"/>
          <p:cNvSpPr/>
          <p:nvPr/>
        </p:nvSpPr>
        <p:spPr>
          <a:xfrm>
            <a:off x="3411538" y="4953000"/>
            <a:ext cx="1008062" cy="260350"/>
          </a:xfrm>
          <a:prstGeom prst="wedgeRoundRectCallout">
            <a:avLst>
              <a:gd name="adj1" fmla="val -56301"/>
              <a:gd name="adj2" fmla="val 76829"/>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rgbClr val="000099"/>
                </a:solidFill>
                <a:latin typeface="Arial" panose="020B0604020202020204" pitchFamily="34" charset="0"/>
                <a:ea typeface="宋体" panose="02010600030101010101" pitchFamily="2" charset="-122"/>
              </a:rPr>
              <a:t>Peak - 3dB</a:t>
            </a:r>
          </a:p>
        </p:txBody>
      </p:sp>
      <p:sp>
        <p:nvSpPr>
          <p:cNvPr id="288829" name="圆角矩形标注 288828"/>
          <p:cNvSpPr/>
          <p:nvPr/>
        </p:nvSpPr>
        <p:spPr>
          <a:xfrm>
            <a:off x="3411538" y="6096000"/>
            <a:ext cx="1008062" cy="260350"/>
          </a:xfrm>
          <a:prstGeom prst="wedgeRoundRectCallout">
            <a:avLst>
              <a:gd name="adj1" fmla="val -50472"/>
              <a:gd name="adj2" fmla="val -84148"/>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rgbClr val="000099"/>
                </a:solidFill>
                <a:latin typeface="Arial" panose="020B0604020202020204" pitchFamily="34" charset="0"/>
                <a:ea typeface="宋体" panose="02010600030101010101" pitchFamily="2" charset="-122"/>
              </a:rPr>
              <a:t>Peak - 3dB</a:t>
            </a:r>
          </a:p>
        </p:txBody>
      </p:sp>
      <p:sp>
        <p:nvSpPr>
          <p:cNvPr id="288830" name="棱台 288829"/>
          <p:cNvSpPr/>
          <p:nvPr/>
        </p:nvSpPr>
        <p:spPr>
          <a:xfrm>
            <a:off x="6337300" y="5448300"/>
            <a:ext cx="1109663" cy="377825"/>
          </a:xfrm>
          <a:prstGeom prst="bevel">
            <a:avLst>
              <a:gd name="adj" fmla="val 12500"/>
            </a:avLst>
          </a:prstGeom>
          <a:solidFill>
            <a:srgbClr val="FFCC99"/>
          </a:solidFill>
          <a:ln w="9525">
            <a:noFill/>
          </a:ln>
        </p:spPr>
        <p:txBody>
          <a:bodyPr anchor="ctr">
            <a:spAutoFit/>
          </a:bodyPr>
          <a:lstStyle/>
          <a:p>
            <a:pPr lvl="0" algn="ctr" eaLnBrk="0" hangingPunct="0">
              <a:spcBef>
                <a:spcPct val="0"/>
              </a:spcBef>
            </a:pPr>
            <a:r>
              <a:rPr lang="zh-CN" altLang="en-AU" sz="1400" b="1" dirty="0">
                <a:solidFill>
                  <a:schemeClr val="bg2"/>
                </a:solidFill>
                <a:latin typeface="Arial" panose="020B0604020202020204" pitchFamily="34" charset="0"/>
                <a:ea typeface="宋体" panose="02010600030101010101" pitchFamily="2" charset="-122"/>
              </a:rPr>
              <a:t>32° (</a:t>
            </a:r>
            <a:r>
              <a:rPr lang="en-AU" altLang="zh-CN" sz="1400" b="1">
                <a:solidFill>
                  <a:schemeClr val="bg2"/>
                </a:solidFill>
                <a:latin typeface="Arial" panose="020B0604020202020204" pitchFamily="34" charset="0"/>
                <a:ea typeface="宋体" panose="02010600030101010101" pitchFamily="2" charset="-122"/>
              </a:rPr>
              <a:t>eg)</a:t>
            </a:r>
          </a:p>
        </p:txBody>
      </p:sp>
      <p:sp>
        <p:nvSpPr>
          <p:cNvPr id="288831" name="直接连接符 288830"/>
          <p:cNvSpPr/>
          <p:nvPr/>
        </p:nvSpPr>
        <p:spPr>
          <a:xfrm flipV="1">
            <a:off x="5194300" y="5105400"/>
            <a:ext cx="2120900" cy="482600"/>
          </a:xfrm>
          <a:prstGeom prst="line">
            <a:avLst/>
          </a:prstGeom>
          <a:ln w="28575" cap="flat" cmpd="sng">
            <a:solidFill>
              <a:schemeClr val="bg2"/>
            </a:solidFill>
            <a:prstDash val="dash"/>
            <a:headEnd type="none" w="med" len="med"/>
            <a:tailEnd type="none" w="med" len="med"/>
          </a:ln>
        </p:spPr>
      </p:sp>
      <p:sp>
        <p:nvSpPr>
          <p:cNvPr id="288832" name="直接连接符 288831"/>
          <p:cNvSpPr/>
          <p:nvPr/>
        </p:nvSpPr>
        <p:spPr>
          <a:xfrm>
            <a:off x="5194300" y="5664200"/>
            <a:ext cx="2120900" cy="508000"/>
          </a:xfrm>
          <a:prstGeom prst="line">
            <a:avLst/>
          </a:prstGeom>
          <a:ln w="28575" cap="flat" cmpd="sng">
            <a:solidFill>
              <a:schemeClr val="bg2"/>
            </a:solidFill>
            <a:prstDash val="dash"/>
            <a:headEnd type="none" w="med" len="med"/>
            <a:tailEnd type="none" w="med" len="med"/>
          </a:ln>
        </p:spPr>
      </p:sp>
      <p:grpSp>
        <p:nvGrpSpPr>
          <p:cNvPr id="288833" name="组合 288832"/>
          <p:cNvGrpSpPr/>
          <p:nvPr/>
        </p:nvGrpSpPr>
        <p:grpSpPr>
          <a:xfrm>
            <a:off x="4951413" y="5181600"/>
            <a:ext cx="1262062" cy="958850"/>
            <a:chOff x="767" y="3168"/>
            <a:chExt cx="795" cy="604"/>
          </a:xfrm>
        </p:grpSpPr>
        <p:sp>
          <p:nvSpPr>
            <p:cNvPr id="288834" name="任意多边形 288833"/>
            <p:cNvSpPr/>
            <p:nvPr/>
          </p:nvSpPr>
          <p:spPr>
            <a:xfrm rot="-1750403">
              <a:off x="767" y="3168"/>
              <a:ext cx="741" cy="160"/>
            </a:xfrm>
            <a:custGeom>
              <a:avLst/>
              <a:gdLst/>
              <a:ahLst/>
              <a:cxnLst/>
              <a:rect l="0" t="0" r="0" b="0"/>
              <a:pathLst>
                <a:path w="2120" h="600">
                  <a:moveTo>
                    <a:pt x="0" y="304"/>
                  </a:moveTo>
                  <a:cubicBezTo>
                    <a:pt x="356" y="176"/>
                    <a:pt x="996" y="0"/>
                    <a:pt x="1356" y="12"/>
                  </a:cubicBezTo>
                  <a:cubicBezTo>
                    <a:pt x="1716" y="24"/>
                    <a:pt x="2120" y="100"/>
                    <a:pt x="2120" y="308"/>
                  </a:cubicBezTo>
                  <a:cubicBezTo>
                    <a:pt x="2120" y="516"/>
                    <a:pt x="1776" y="600"/>
                    <a:pt x="1376" y="596"/>
                  </a:cubicBezTo>
                  <a:cubicBezTo>
                    <a:pt x="976" y="592"/>
                    <a:pt x="348" y="432"/>
                    <a:pt x="0" y="304"/>
                  </a:cubicBezTo>
                  <a:close/>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sp>
          <p:nvSpPr>
            <p:cNvPr id="288835" name="任意多边形 288834"/>
            <p:cNvSpPr/>
            <p:nvPr/>
          </p:nvSpPr>
          <p:spPr>
            <a:xfrm rot="2065478" flipV="1">
              <a:off x="770" y="3600"/>
              <a:ext cx="792" cy="172"/>
            </a:xfrm>
            <a:custGeom>
              <a:avLst/>
              <a:gdLst/>
              <a:ahLst/>
              <a:cxnLst/>
              <a:rect l="0" t="0" r="0" b="0"/>
              <a:pathLst>
                <a:path w="2120" h="600">
                  <a:moveTo>
                    <a:pt x="0" y="304"/>
                  </a:moveTo>
                  <a:cubicBezTo>
                    <a:pt x="356" y="176"/>
                    <a:pt x="996" y="0"/>
                    <a:pt x="1356" y="12"/>
                  </a:cubicBezTo>
                  <a:cubicBezTo>
                    <a:pt x="1716" y="24"/>
                    <a:pt x="2120" y="100"/>
                    <a:pt x="2120" y="308"/>
                  </a:cubicBezTo>
                  <a:cubicBezTo>
                    <a:pt x="2120" y="516"/>
                    <a:pt x="1776" y="600"/>
                    <a:pt x="1376" y="596"/>
                  </a:cubicBezTo>
                  <a:cubicBezTo>
                    <a:pt x="976" y="592"/>
                    <a:pt x="348" y="432"/>
                    <a:pt x="0" y="304"/>
                  </a:cubicBezTo>
                  <a:close/>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grpSp>
      <p:sp>
        <p:nvSpPr>
          <p:cNvPr id="288836" name="任意多边形 288835"/>
          <p:cNvSpPr/>
          <p:nvPr/>
        </p:nvSpPr>
        <p:spPr>
          <a:xfrm>
            <a:off x="5019675" y="5156200"/>
            <a:ext cx="3057525" cy="952500"/>
          </a:xfrm>
          <a:custGeom>
            <a:avLst/>
            <a:gdLst/>
            <a:ahLst/>
            <a:cxnLst/>
            <a:rect l="0" t="0" r="0" b="0"/>
            <a:pathLst>
              <a:path w="2120" h="600">
                <a:moveTo>
                  <a:pt x="0" y="304"/>
                </a:moveTo>
                <a:cubicBezTo>
                  <a:pt x="356" y="176"/>
                  <a:pt x="996" y="0"/>
                  <a:pt x="1356" y="12"/>
                </a:cubicBezTo>
                <a:cubicBezTo>
                  <a:pt x="1716" y="24"/>
                  <a:pt x="2120" y="100"/>
                  <a:pt x="2120" y="308"/>
                </a:cubicBezTo>
                <a:cubicBezTo>
                  <a:pt x="2120" y="516"/>
                  <a:pt x="1776" y="600"/>
                  <a:pt x="1376" y="596"/>
                </a:cubicBezTo>
                <a:cubicBezTo>
                  <a:pt x="976" y="592"/>
                  <a:pt x="348" y="432"/>
                  <a:pt x="0" y="304"/>
                </a:cubicBezTo>
                <a:close/>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sp>
        <p:nvSpPr>
          <p:cNvPr id="288837" name="圆角矩形 288836"/>
          <p:cNvSpPr/>
          <p:nvPr/>
        </p:nvSpPr>
        <p:spPr>
          <a:xfrm>
            <a:off x="4800600" y="4800600"/>
            <a:ext cx="309563" cy="1752600"/>
          </a:xfrm>
          <a:prstGeom prst="roundRect">
            <a:avLst>
              <a:gd name="adj" fmla="val 33333"/>
            </a:avLst>
          </a:prstGeom>
          <a:solidFill>
            <a:srgbClr val="FFFFFF"/>
          </a:solidFill>
          <a:ln w="19050" cap="flat" cmpd="sng">
            <a:solidFill>
              <a:srgbClr val="FF9900"/>
            </a:solidFill>
            <a:prstDash val="lgDash"/>
            <a:headEnd type="none" w="med" len="med"/>
            <a:tailEnd type="none" w="med" len="med"/>
          </a:ln>
        </p:spPr>
        <p:txBody>
          <a:bodyPr/>
          <a:lstStyle/>
          <a:p>
            <a:endParaRPr lang="zh-CN" altLang="en-US"/>
          </a:p>
        </p:txBody>
      </p:sp>
      <p:sp>
        <p:nvSpPr>
          <p:cNvPr id="288838" name="直接连接符 288837"/>
          <p:cNvSpPr/>
          <p:nvPr/>
        </p:nvSpPr>
        <p:spPr>
          <a:xfrm>
            <a:off x="4964113" y="5719763"/>
            <a:ext cx="0" cy="60325"/>
          </a:xfrm>
          <a:prstGeom prst="line">
            <a:avLst/>
          </a:prstGeom>
          <a:ln w="38100" cap="flat" cmpd="sng">
            <a:solidFill>
              <a:schemeClr val="tx1"/>
            </a:solidFill>
            <a:prstDash val="solid"/>
            <a:headEnd type="none" w="med" len="med"/>
            <a:tailEnd type="none" w="med" len="med"/>
          </a:ln>
        </p:spPr>
      </p:sp>
      <p:grpSp>
        <p:nvGrpSpPr>
          <p:cNvPr id="288839" name="组合 288838"/>
          <p:cNvGrpSpPr/>
          <p:nvPr/>
        </p:nvGrpSpPr>
        <p:grpSpPr>
          <a:xfrm>
            <a:off x="4911725" y="5334000"/>
            <a:ext cx="101600" cy="319088"/>
            <a:chOff x="3674" y="1360"/>
            <a:chExt cx="49" cy="202"/>
          </a:xfrm>
        </p:grpSpPr>
        <p:sp>
          <p:nvSpPr>
            <p:cNvPr id="288840" name="矩形 288839"/>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8841" name="矩形 288840"/>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8842" name="组合 288841"/>
          <p:cNvGrpSpPr/>
          <p:nvPr/>
        </p:nvGrpSpPr>
        <p:grpSpPr>
          <a:xfrm>
            <a:off x="4911725" y="5711825"/>
            <a:ext cx="101600" cy="319088"/>
            <a:chOff x="3674" y="1360"/>
            <a:chExt cx="49" cy="202"/>
          </a:xfrm>
        </p:grpSpPr>
        <p:sp>
          <p:nvSpPr>
            <p:cNvPr id="288843" name="矩形 288842"/>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8844" name="矩形 288843"/>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8845" name="组合 288844"/>
          <p:cNvGrpSpPr/>
          <p:nvPr/>
        </p:nvGrpSpPr>
        <p:grpSpPr>
          <a:xfrm>
            <a:off x="4911725" y="6091238"/>
            <a:ext cx="101600" cy="317500"/>
            <a:chOff x="3674" y="1360"/>
            <a:chExt cx="49" cy="202"/>
          </a:xfrm>
        </p:grpSpPr>
        <p:sp>
          <p:nvSpPr>
            <p:cNvPr id="288846" name="矩形 288845"/>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8847" name="矩形 288846"/>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88848" name="组合 288847"/>
          <p:cNvGrpSpPr/>
          <p:nvPr/>
        </p:nvGrpSpPr>
        <p:grpSpPr>
          <a:xfrm>
            <a:off x="4911725" y="4954588"/>
            <a:ext cx="101600" cy="319087"/>
            <a:chOff x="3674" y="1360"/>
            <a:chExt cx="49" cy="202"/>
          </a:xfrm>
        </p:grpSpPr>
        <p:sp>
          <p:nvSpPr>
            <p:cNvPr id="288849" name="矩形 288848"/>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88850" name="矩形 288849"/>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sp>
        <p:nvSpPr>
          <p:cNvPr id="288851" name="直接连接符 288850"/>
          <p:cNvSpPr/>
          <p:nvPr/>
        </p:nvSpPr>
        <p:spPr>
          <a:xfrm>
            <a:off x="4860925" y="4851400"/>
            <a:ext cx="0" cy="1651000"/>
          </a:xfrm>
          <a:prstGeom prst="line">
            <a:avLst/>
          </a:prstGeom>
          <a:ln w="38100" cap="flat" cmpd="sng">
            <a:solidFill>
              <a:srgbClr val="FF9900"/>
            </a:solidFill>
            <a:prstDash val="solid"/>
            <a:headEnd type="none" w="med" len="med"/>
            <a:tailEnd type="none" w="med" len="med"/>
          </a:ln>
        </p:spPr>
      </p:sp>
      <p:sp>
        <p:nvSpPr>
          <p:cNvPr id="288852" name="圆角矩形标注 288851"/>
          <p:cNvSpPr/>
          <p:nvPr/>
        </p:nvSpPr>
        <p:spPr>
          <a:xfrm>
            <a:off x="8361363" y="5486400"/>
            <a:ext cx="477837" cy="260350"/>
          </a:xfrm>
          <a:prstGeom prst="wedgeRoundRectCallout">
            <a:avLst>
              <a:gd name="adj1" fmla="val -97176"/>
              <a:gd name="adj2" fmla="val 18292"/>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rgbClr val="000099"/>
                </a:solidFill>
                <a:latin typeface="Arial" panose="020B0604020202020204" pitchFamily="34" charset="0"/>
                <a:ea typeface="宋体" panose="02010600030101010101" pitchFamily="2" charset="-122"/>
              </a:rPr>
              <a:t>Peak</a:t>
            </a:r>
          </a:p>
        </p:txBody>
      </p:sp>
      <p:sp>
        <p:nvSpPr>
          <p:cNvPr id="288853" name="圆角矩形标注 288852"/>
          <p:cNvSpPr/>
          <p:nvPr/>
        </p:nvSpPr>
        <p:spPr>
          <a:xfrm>
            <a:off x="7723188" y="4953000"/>
            <a:ext cx="1116012" cy="260350"/>
          </a:xfrm>
          <a:prstGeom prst="wedgeRoundRectCallout">
            <a:avLst>
              <a:gd name="adj1" fmla="val -115574"/>
              <a:gd name="adj2" fmla="val 32926"/>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rgbClr val="000099"/>
                </a:solidFill>
                <a:latin typeface="Arial" panose="020B0604020202020204" pitchFamily="34" charset="0"/>
                <a:ea typeface="宋体" panose="02010600030101010101" pitchFamily="2" charset="-122"/>
              </a:rPr>
              <a:t>Peak - 10dB</a:t>
            </a:r>
          </a:p>
        </p:txBody>
      </p:sp>
      <p:sp>
        <p:nvSpPr>
          <p:cNvPr id="288854" name="圆角矩形标注 288853"/>
          <p:cNvSpPr/>
          <p:nvPr/>
        </p:nvSpPr>
        <p:spPr>
          <a:xfrm>
            <a:off x="7723188" y="6096000"/>
            <a:ext cx="1116012" cy="260350"/>
          </a:xfrm>
          <a:prstGeom prst="wedgeRoundRectCallout">
            <a:avLst>
              <a:gd name="adj1" fmla="val -116713"/>
              <a:gd name="adj2" fmla="val -45120"/>
              <a:gd name="adj3" fmla="val 16667"/>
            </a:avLst>
          </a:prstGeom>
          <a:noFill/>
          <a:ln w="28575" cap="flat" cmpd="sng">
            <a:solidFill>
              <a:srgbClr val="FFCC99"/>
            </a:solidFill>
            <a:prstDash val="solid"/>
            <a:miter/>
            <a:headEnd type="none" w="med" len="med"/>
            <a:tailEnd type="none" w="med" len="med"/>
          </a:ln>
        </p:spPr>
        <p:txBody>
          <a:bodyPr wrap="none" lIns="0" tIns="0" rIns="0" bIns="0" anchor="t" anchorCtr="1">
            <a:spAutoFit/>
          </a:bodyPr>
          <a:lstStyle/>
          <a:p>
            <a:pPr lvl="0" algn="ctr" eaLnBrk="0" hangingPunct="0">
              <a:spcBef>
                <a:spcPct val="0"/>
              </a:spcBef>
            </a:pPr>
            <a:r>
              <a:rPr lang="en-AU" altLang="zh-CN" sz="1400" b="1">
                <a:solidFill>
                  <a:srgbClr val="000099"/>
                </a:solidFill>
                <a:latin typeface="Arial" panose="020B0604020202020204" pitchFamily="34" charset="0"/>
                <a:ea typeface="宋体" panose="02010600030101010101" pitchFamily="2" charset="-122"/>
              </a:rPr>
              <a:t>Peak - 10dB</a:t>
            </a:r>
          </a:p>
        </p:txBody>
      </p:sp>
      <p:sp>
        <p:nvSpPr>
          <p:cNvPr id="288855" name="任意多边形 288854"/>
          <p:cNvSpPr/>
          <p:nvPr/>
        </p:nvSpPr>
        <p:spPr>
          <a:xfrm>
            <a:off x="1981200" y="5438775"/>
            <a:ext cx="95250" cy="381000"/>
          </a:xfrm>
          <a:custGeom>
            <a:avLst/>
            <a:gdLst>
              <a:gd name="txL" fmla="*/ 0 w 21600"/>
              <a:gd name="txT" fmla="*/ 0 h 36164"/>
              <a:gd name="txR" fmla="*/ 21600 w 21600"/>
              <a:gd name="txB" fmla="*/ 36164 h 36164"/>
            </a:gdLst>
            <a:ahLst/>
            <a:cxnLst>
              <a:cxn ang="270">
                <a:pos x="11645" y="0"/>
              </a:cxn>
              <a:cxn ang="90">
                <a:pos x="11981" y="36164"/>
              </a:cxn>
              <a:cxn ang="180">
                <a:pos x="0" y="18192"/>
              </a:cxn>
            </a:cxnLst>
            <a:rect l="txL" t="txT" r="txR" b="txB"/>
            <a:pathLst>
              <a:path w="21600" h="36164" fill="none">
                <a:moveTo>
                  <a:pt x="11645" y="0"/>
                </a:moveTo>
                <a:arcTo wR="21600" hR="21600" stAng="-3442561" swAng="6821201"/>
              </a:path>
              <a:path w="21600" h="36164" stroke="0">
                <a:moveTo>
                  <a:pt x="11645" y="0"/>
                </a:moveTo>
                <a:arcTo wR="21600" hR="21600" stAng="-3442561" swAng="6821201"/>
                <a:lnTo>
                  <a:pt x="0" y="18192"/>
                </a:lnTo>
                <a:close/>
              </a:path>
            </a:pathLst>
          </a:custGeom>
          <a:noFill/>
          <a:ln w="19050" cap="flat" cmpd="sng">
            <a:solidFill>
              <a:schemeClr val="bg2"/>
            </a:solidFill>
            <a:prstDash val="solid"/>
            <a:headEnd type="triangle" w="med" len="med"/>
            <a:tailEnd type="triangle" w="med" len="med"/>
          </a:ln>
        </p:spPr>
        <p:txBody>
          <a:bodyPr/>
          <a:lstStyle/>
          <a:p>
            <a:endParaRPr lang="zh-CN" altLang="en-US"/>
          </a:p>
        </p:txBody>
      </p:sp>
      <p:sp>
        <p:nvSpPr>
          <p:cNvPr id="288856" name="任意多边形 288855"/>
          <p:cNvSpPr/>
          <p:nvPr/>
        </p:nvSpPr>
        <p:spPr>
          <a:xfrm>
            <a:off x="6324600" y="5334000"/>
            <a:ext cx="152400" cy="609600"/>
          </a:xfrm>
          <a:custGeom>
            <a:avLst/>
            <a:gdLst>
              <a:gd name="txL" fmla="*/ 0 w 21600"/>
              <a:gd name="txT" fmla="*/ 0 h 36164"/>
              <a:gd name="txR" fmla="*/ 21600 w 21600"/>
              <a:gd name="txB" fmla="*/ 36164 h 36164"/>
            </a:gdLst>
            <a:ahLst/>
            <a:cxnLst>
              <a:cxn ang="270">
                <a:pos x="11645" y="0"/>
              </a:cxn>
              <a:cxn ang="90">
                <a:pos x="11981" y="36164"/>
              </a:cxn>
              <a:cxn ang="180">
                <a:pos x="0" y="18192"/>
              </a:cxn>
            </a:cxnLst>
            <a:rect l="txL" t="txT" r="txR" b="txB"/>
            <a:pathLst>
              <a:path w="21600" h="36164" fill="none">
                <a:moveTo>
                  <a:pt x="11645" y="0"/>
                </a:moveTo>
                <a:arcTo wR="21600" hR="21600" stAng="-3442561" swAng="6821201"/>
              </a:path>
              <a:path w="21600" h="36164" stroke="0">
                <a:moveTo>
                  <a:pt x="11645" y="0"/>
                </a:moveTo>
                <a:arcTo wR="21600" hR="21600" stAng="-3442561" swAng="6821201"/>
                <a:lnTo>
                  <a:pt x="0" y="18192"/>
                </a:lnTo>
                <a:close/>
              </a:path>
            </a:pathLst>
          </a:custGeom>
          <a:noFill/>
          <a:ln w="19050" cap="flat" cmpd="sng">
            <a:solidFill>
              <a:schemeClr val="bg2"/>
            </a:solidFill>
            <a:prstDash val="solid"/>
            <a:headEnd type="triangle" w="med" len="med"/>
            <a:tailEnd type="triangle" w="med" len="med"/>
          </a:ln>
        </p:spPr>
        <p:txBody>
          <a:bodyPr/>
          <a:lstStyle/>
          <a:p>
            <a:endParaRPr lang="zh-CN" altLang="en-US"/>
          </a:p>
        </p:txBody>
      </p:sp>
      <p:sp>
        <p:nvSpPr>
          <p:cNvPr id="288857" name="矩形 288856"/>
          <p:cNvSpPr/>
          <p:nvPr/>
        </p:nvSpPr>
        <p:spPr>
          <a:xfrm>
            <a:off x="2286000" y="6400800"/>
            <a:ext cx="2667000" cy="457200"/>
          </a:xfrm>
          <a:prstGeom prst="rect">
            <a:avLst/>
          </a:prstGeom>
          <a:solidFill>
            <a:schemeClr val="bg1"/>
          </a:solidFill>
          <a:ln w="9525">
            <a:noFill/>
          </a:ln>
        </p:spPr>
        <p:txBody>
          <a:bodyPr/>
          <a:lstStyle/>
          <a:p>
            <a:pPr lvl="0">
              <a:spcBef>
                <a:spcPct val="0"/>
              </a:spcBef>
            </a:pPr>
            <a:r>
              <a:rPr lang="zh-CN" altLang="en-AU" sz="1800" b="0" dirty="0">
                <a:solidFill>
                  <a:schemeClr val="tx1"/>
                </a:solidFill>
                <a:latin typeface="Times New Roman" panose="02020603050405020304" pitchFamily="18" charset="0"/>
                <a:ea typeface="宋体" panose="02010600030101010101" pitchFamily="2" charset="-122"/>
              </a:rPr>
              <a:t>俯仰面即垂直面方向图</a:t>
            </a:r>
            <a:endParaRPr lang="en-AU" altLang="zh-CN" sz="1800" b="0">
              <a:solidFill>
                <a:schemeClr val="tx1"/>
              </a:solidFill>
              <a:latin typeface="Times New Roman" panose="02020603050405020304" pitchFamily="18" charset="0"/>
              <a:ea typeface="宋体" panose="02010600030101010101" pitchFamily="2" charset="-122"/>
            </a:endParaRPr>
          </a:p>
        </p:txBody>
      </p:sp>
      <p:sp>
        <p:nvSpPr>
          <p:cNvPr id="13314" name="标题 13313"/>
          <p:cNvSpPr>
            <a:spLocks noGrp="1"/>
          </p:cNvSpPr>
          <p:nvPr>
            <p:ph type="title"/>
          </p:nvPr>
        </p:nvSpPr>
        <p:spPr>
          <a:xfrm>
            <a:off x="609600" y="-36195"/>
            <a:ext cx="7772400" cy="736600"/>
          </a:xfrm>
        </p:spPr>
        <p:txBody>
          <a:bodyPr lIns="92075" tIns="46038" rIns="92075" bIns="46038" anchor="ctr"/>
          <a:lstStyle/>
          <a:p>
            <a:pPr algn="ctr"/>
            <a:r>
              <a:rPr lang="zh-CN" altLang="en-US" sz="3200" dirty="0">
                <a:sym typeface="+mn-ea"/>
              </a:rPr>
              <a:t>波束宽度</a:t>
            </a:r>
            <a:endParaRPr lang="zh-CN" altLang="en-US" sz="3200" dirty="0">
              <a:latin typeface="Times New Roman" panose="02020603050405020304" pitchFamily="18" charset="0"/>
            </a:endParaRPr>
          </a:p>
        </p:txBody>
      </p:sp>
      <p:sp>
        <p:nvSpPr>
          <p:cNvPr id="13315" name="文本占位符 13314"/>
          <p:cNvSpPr>
            <a:spLocks noGrp="1"/>
          </p:cNvSpPr>
          <p:nvPr/>
        </p:nvSpPr>
        <p:spPr>
          <a:xfrm>
            <a:off x="111760" y="461010"/>
            <a:ext cx="7772400" cy="41148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1"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1"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1"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1"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914400" lvl="2" indent="0">
              <a:buFont typeface="Wingdings" panose="05000000000000000000" pitchFamily="2" charset="2"/>
              <a:buNone/>
            </a:pPr>
            <a:r>
              <a:rPr lang="zh-CN" altLang="en-US" dirty="0"/>
              <a:t>方向图中通常都有两个瓣或多个瓣</a:t>
            </a:r>
          </a:p>
          <a:p>
            <a:pPr lvl="4">
              <a:buClr>
                <a:schemeClr val="tx2"/>
              </a:buClr>
              <a:buSzPct val="80000"/>
              <a:buFont typeface="Wingdings" panose="05000000000000000000" pitchFamily="2" charset="2"/>
              <a:buChar char="v"/>
            </a:pPr>
            <a:r>
              <a:rPr lang="zh-CN" altLang="en-US" dirty="0"/>
              <a:t>其中最大的瓣称为主瓣，其余的瓣称为副瓣</a:t>
            </a:r>
          </a:p>
          <a:p>
            <a:pPr lvl="3">
              <a:buFont typeface="Wingdings" panose="05000000000000000000" pitchFamily="2" charset="2"/>
              <a:buChar char="ü"/>
            </a:pPr>
            <a:r>
              <a:rPr lang="zh-CN" altLang="en-US" dirty="0"/>
              <a:t>波束宽度：主瓣两半功率点间的夹角</a:t>
            </a:r>
          </a:p>
          <a:p>
            <a:pPr lvl="3">
              <a:buFont typeface="Wingdings" panose="05000000000000000000" pitchFamily="2" charset="2"/>
              <a:buChar char="ü"/>
            </a:pPr>
            <a:r>
              <a:rPr lang="zh-CN" altLang="en-US" dirty="0"/>
              <a:t>又称为半功率（角）波束宽度、3</a:t>
            </a:r>
            <a:r>
              <a:rPr lang="en-US" altLang="zh-CN"/>
              <a:t>dB</a:t>
            </a:r>
            <a:r>
              <a:rPr lang="zh-CN" altLang="en-US" dirty="0"/>
              <a:t>波束宽度</a:t>
            </a:r>
          </a:p>
          <a:p>
            <a:pPr lvl="3">
              <a:buFont typeface="Wingdings" panose="05000000000000000000" pitchFamily="2" charset="2"/>
              <a:buChar char="ü"/>
            </a:pPr>
            <a:r>
              <a:rPr lang="zh-CN" altLang="en-US" dirty="0"/>
              <a:t>主瓣波束宽度越窄，方向性越好，抗干扰能力越强</a:t>
            </a:r>
          </a:p>
          <a:p>
            <a:pPr lvl="3">
              <a:buFont typeface="Wingdings" panose="05000000000000000000" pitchFamily="2" charset="2"/>
              <a:buChar char="ü"/>
            </a:pPr>
            <a:r>
              <a:rPr lang="zh-CN" altLang="en-US" dirty="0"/>
              <a:t>经常考虑3</a:t>
            </a:r>
            <a:r>
              <a:rPr lang="en-US" altLang="zh-CN"/>
              <a:t>dB、10dB</a:t>
            </a:r>
            <a:r>
              <a:rPr lang="zh-CN" altLang="en-US" dirty="0"/>
              <a:t>波束宽度 </a:t>
            </a: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88771">
                                            <p:txEl>
                                              <p:pRg st="0" end="0"/>
                                            </p:txEl>
                                          </p:spTgt>
                                        </p:tgtEl>
                                        <p:attrNameLst>
                                          <p:attrName>style.visibility</p:attrName>
                                        </p:attrNameLst>
                                      </p:cBhvr>
                                      <p:to>
                                        <p:strVal val="visible"/>
                                      </p:to>
                                    </p:set>
                                    <p:anim calcmode="discrete" valueType="clr">
                                      <p:cBhvr override="childStyle">
                                        <p:cTn id="7" dur="80"/>
                                        <p:tgtEl>
                                          <p:spTgt spid="28877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8877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88771">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88857"/>
                                        </p:tgtEl>
                                        <p:attrNameLst>
                                          <p:attrName>style.visibility</p:attrName>
                                        </p:attrNameLst>
                                      </p:cBhvr>
                                      <p:to>
                                        <p:strVal val="visible"/>
                                      </p:to>
                                    </p:set>
                                    <p:anim calcmode="discrete" valueType="clr">
                                      <p:cBhvr override="childStyle">
                                        <p:cTn id="14" dur="80"/>
                                        <p:tgtEl>
                                          <p:spTgt spid="288857"/>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88857"/>
                                        </p:tgtEl>
                                        <p:attrNameLst>
                                          <p:attrName>fillcolor</p:attrName>
                                        </p:attrNameLst>
                                      </p:cBhvr>
                                      <p:tavLst>
                                        <p:tav tm="0">
                                          <p:val>
                                            <p:clrVal>
                                              <a:schemeClr val="accent2"/>
                                            </p:clrVal>
                                          </p:val>
                                        </p:tav>
                                        <p:tav tm="50000">
                                          <p:val>
                                            <p:clrVal>
                                              <a:schemeClr val="hlink"/>
                                            </p:clrVal>
                                          </p:val>
                                        </p:tav>
                                      </p:tavLst>
                                    </p:anim>
                                    <p:set>
                                      <p:cBhvr>
                                        <p:cTn id="16" dur="80"/>
                                        <p:tgtEl>
                                          <p:spTgt spid="28885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uiExpand="1" build="p"/>
      <p:bldP spid="288857"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标题 290817"/>
          <p:cNvSpPr>
            <a:spLocks noGrp="1"/>
          </p:cNvSpPr>
          <p:nvPr>
            <p:ph type="title"/>
          </p:nvPr>
        </p:nvSpPr>
        <p:spPr>
          <a:xfrm>
            <a:off x="0" y="574040"/>
            <a:ext cx="9144000" cy="958850"/>
          </a:xfrm>
          <a:noFill/>
        </p:spPr>
        <p:txBody>
          <a:bodyPr wrap="square" anchor="ctr"/>
          <a:lstStyle/>
          <a:p>
            <a:pPr algn="ctr"/>
            <a:r>
              <a:rPr lang="zh-CN" altLang="en-AU" sz="3200" b="1" dirty="0">
                <a:solidFill>
                  <a:schemeClr val="tx1"/>
                </a:solidFill>
              </a:rPr>
              <a:t>方向图旁瓣显示</a:t>
            </a:r>
            <a:endParaRPr lang="en-AU" altLang="zh-CN" sz="3200">
              <a:solidFill>
                <a:schemeClr val="tx1"/>
              </a:solidFill>
            </a:endParaRPr>
          </a:p>
        </p:txBody>
      </p:sp>
      <p:sp>
        <p:nvSpPr>
          <p:cNvPr id="290820" name="直接连接符 290819"/>
          <p:cNvSpPr/>
          <p:nvPr/>
        </p:nvSpPr>
        <p:spPr>
          <a:xfrm>
            <a:off x="7924800" y="1676400"/>
            <a:ext cx="0" cy="2209800"/>
          </a:xfrm>
          <a:prstGeom prst="line">
            <a:avLst/>
          </a:prstGeom>
          <a:ln w="12700" cap="flat" cmpd="sng">
            <a:solidFill>
              <a:schemeClr val="bg2"/>
            </a:solidFill>
            <a:prstDash val="lgDash"/>
            <a:headEnd type="none" w="med" len="med"/>
            <a:tailEnd type="none" w="med" len="med"/>
          </a:ln>
        </p:spPr>
      </p:sp>
      <p:sp>
        <p:nvSpPr>
          <p:cNvPr id="290821" name="直接连接符 290820"/>
          <p:cNvSpPr/>
          <p:nvPr/>
        </p:nvSpPr>
        <p:spPr>
          <a:xfrm>
            <a:off x="4419600" y="4114800"/>
            <a:ext cx="3505200" cy="1588"/>
          </a:xfrm>
          <a:prstGeom prst="line">
            <a:avLst/>
          </a:prstGeom>
          <a:ln w="19050" cap="flat" cmpd="sng">
            <a:solidFill>
              <a:schemeClr val="tx1"/>
            </a:solidFill>
            <a:prstDash val="solid"/>
            <a:headEnd type="triangle" w="med" len="med"/>
            <a:tailEnd type="triangle" w="med" len="med"/>
          </a:ln>
        </p:spPr>
      </p:sp>
      <p:sp>
        <p:nvSpPr>
          <p:cNvPr id="290825" name="任意多边形 290824"/>
          <p:cNvSpPr/>
          <p:nvPr/>
        </p:nvSpPr>
        <p:spPr>
          <a:xfrm rot="-1648857">
            <a:off x="2265363" y="2133600"/>
            <a:ext cx="2112962" cy="214313"/>
          </a:xfrm>
          <a:custGeom>
            <a:avLst/>
            <a:gdLst/>
            <a:ahLst/>
            <a:cxnLst/>
            <a:rect l="0" t="0" r="0" b="0"/>
            <a:pathLst>
              <a:path w="2120" h="600">
                <a:moveTo>
                  <a:pt x="0" y="304"/>
                </a:moveTo>
                <a:cubicBezTo>
                  <a:pt x="356" y="176"/>
                  <a:pt x="996" y="0"/>
                  <a:pt x="1356" y="12"/>
                </a:cubicBezTo>
                <a:cubicBezTo>
                  <a:pt x="1716" y="24"/>
                  <a:pt x="2120" y="100"/>
                  <a:pt x="2120" y="308"/>
                </a:cubicBezTo>
                <a:cubicBezTo>
                  <a:pt x="2120" y="516"/>
                  <a:pt x="1776" y="600"/>
                  <a:pt x="1376" y="596"/>
                </a:cubicBezTo>
                <a:cubicBezTo>
                  <a:pt x="976" y="592"/>
                  <a:pt x="348" y="432"/>
                  <a:pt x="0" y="304"/>
                </a:cubicBezTo>
                <a:close/>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sp>
        <p:nvSpPr>
          <p:cNvPr id="290826" name="任意多边形 290825"/>
          <p:cNvSpPr/>
          <p:nvPr/>
        </p:nvSpPr>
        <p:spPr>
          <a:xfrm rot="1648857" flipV="1">
            <a:off x="2265363" y="3124200"/>
            <a:ext cx="2260600" cy="231775"/>
          </a:xfrm>
          <a:custGeom>
            <a:avLst/>
            <a:gdLst/>
            <a:ahLst/>
            <a:cxnLst/>
            <a:rect l="0" t="0" r="0" b="0"/>
            <a:pathLst>
              <a:path w="2120" h="600">
                <a:moveTo>
                  <a:pt x="0" y="304"/>
                </a:moveTo>
                <a:cubicBezTo>
                  <a:pt x="356" y="176"/>
                  <a:pt x="996" y="0"/>
                  <a:pt x="1356" y="12"/>
                </a:cubicBezTo>
                <a:cubicBezTo>
                  <a:pt x="1716" y="24"/>
                  <a:pt x="2120" y="100"/>
                  <a:pt x="2120" y="308"/>
                </a:cubicBezTo>
                <a:cubicBezTo>
                  <a:pt x="2120" y="516"/>
                  <a:pt x="1776" y="600"/>
                  <a:pt x="1376" y="596"/>
                </a:cubicBezTo>
                <a:cubicBezTo>
                  <a:pt x="976" y="592"/>
                  <a:pt x="348" y="432"/>
                  <a:pt x="0" y="304"/>
                </a:cubicBezTo>
                <a:close/>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sp>
        <p:nvSpPr>
          <p:cNvPr id="290827" name="任意多边形 290826"/>
          <p:cNvSpPr/>
          <p:nvPr/>
        </p:nvSpPr>
        <p:spPr>
          <a:xfrm>
            <a:off x="2427288" y="2303463"/>
            <a:ext cx="5497512" cy="806450"/>
          </a:xfrm>
          <a:custGeom>
            <a:avLst/>
            <a:gdLst/>
            <a:ahLst/>
            <a:cxnLst/>
            <a:rect l="0" t="0" r="0" b="0"/>
            <a:pathLst>
              <a:path w="2120" h="600">
                <a:moveTo>
                  <a:pt x="0" y="304"/>
                </a:moveTo>
                <a:cubicBezTo>
                  <a:pt x="356" y="176"/>
                  <a:pt x="996" y="0"/>
                  <a:pt x="1356" y="12"/>
                </a:cubicBezTo>
                <a:cubicBezTo>
                  <a:pt x="1716" y="24"/>
                  <a:pt x="2120" y="100"/>
                  <a:pt x="2120" y="308"/>
                </a:cubicBezTo>
                <a:cubicBezTo>
                  <a:pt x="2120" y="516"/>
                  <a:pt x="1776" y="600"/>
                  <a:pt x="1376" y="596"/>
                </a:cubicBezTo>
                <a:cubicBezTo>
                  <a:pt x="976" y="592"/>
                  <a:pt x="348" y="432"/>
                  <a:pt x="0" y="304"/>
                </a:cubicBezTo>
                <a:close/>
              </a:path>
            </a:pathLst>
          </a:custGeom>
          <a:noFill/>
          <a:ln w="38100" cap="flat" cmpd="sng">
            <a:solidFill>
              <a:srgbClr val="3081EE">
                <a:alpha val="100000"/>
              </a:srgbClr>
            </a:solidFill>
            <a:prstDash val="solid"/>
            <a:headEnd type="none" w="med" len="med"/>
            <a:tailEnd type="none" w="med" len="med"/>
          </a:ln>
        </p:spPr>
        <p:txBody>
          <a:bodyPr/>
          <a:lstStyle/>
          <a:p>
            <a:endParaRPr lang="zh-CN" altLang="en-US"/>
          </a:p>
        </p:txBody>
      </p:sp>
      <p:grpSp>
        <p:nvGrpSpPr>
          <p:cNvPr id="290828" name="组合 290827"/>
          <p:cNvGrpSpPr/>
          <p:nvPr/>
        </p:nvGrpSpPr>
        <p:grpSpPr>
          <a:xfrm>
            <a:off x="1371600" y="2649538"/>
            <a:ext cx="765175" cy="200025"/>
            <a:chOff x="3444" y="1688"/>
            <a:chExt cx="288" cy="172"/>
          </a:xfrm>
        </p:grpSpPr>
        <p:sp>
          <p:nvSpPr>
            <p:cNvPr id="290829" name="椭圆 290828"/>
            <p:cNvSpPr/>
            <p:nvPr/>
          </p:nvSpPr>
          <p:spPr>
            <a:xfrm rot="2106162">
              <a:off x="3616" y="1688"/>
              <a:ext cx="116" cy="34"/>
            </a:xfrm>
            <a:prstGeom prst="ellipse">
              <a:avLst/>
            </a:prstGeom>
            <a:noFill/>
            <a:ln w="28575" cap="flat" cmpd="sng">
              <a:solidFill>
                <a:srgbClr val="3081EE"/>
              </a:solidFill>
              <a:prstDash val="solid"/>
              <a:headEnd type="none" w="med" len="med"/>
              <a:tailEnd type="none" w="med" len="med"/>
            </a:ln>
          </p:spPr>
          <p:txBody>
            <a:bodyPr/>
            <a:lstStyle/>
            <a:p>
              <a:endParaRPr lang="zh-CN" altLang="en-US"/>
            </a:p>
          </p:txBody>
        </p:sp>
        <p:sp>
          <p:nvSpPr>
            <p:cNvPr id="290830" name="椭圆 290829"/>
            <p:cNvSpPr/>
            <p:nvPr/>
          </p:nvSpPr>
          <p:spPr>
            <a:xfrm rot="-1710056" flipV="1">
              <a:off x="3619" y="1808"/>
              <a:ext cx="113" cy="52"/>
            </a:xfrm>
            <a:prstGeom prst="ellipse">
              <a:avLst/>
            </a:prstGeom>
            <a:noFill/>
            <a:ln w="28575" cap="flat" cmpd="sng">
              <a:solidFill>
                <a:srgbClr val="3081EE"/>
              </a:solidFill>
              <a:prstDash val="solid"/>
              <a:headEnd type="none" w="med" len="med"/>
              <a:tailEnd type="none" w="med" len="med"/>
            </a:ln>
          </p:spPr>
          <p:txBody>
            <a:bodyPr/>
            <a:lstStyle/>
            <a:p>
              <a:endParaRPr lang="zh-CN" altLang="en-US"/>
            </a:p>
          </p:txBody>
        </p:sp>
        <p:sp>
          <p:nvSpPr>
            <p:cNvPr id="290831" name="椭圆 290830"/>
            <p:cNvSpPr/>
            <p:nvPr/>
          </p:nvSpPr>
          <p:spPr>
            <a:xfrm flipH="1">
              <a:off x="3444" y="1729"/>
              <a:ext cx="280" cy="86"/>
            </a:xfrm>
            <a:prstGeom prst="ellipse">
              <a:avLst/>
            </a:prstGeom>
            <a:solidFill>
              <a:srgbClr val="FFFFFF"/>
            </a:solidFill>
            <a:ln w="28575" cap="flat" cmpd="sng">
              <a:solidFill>
                <a:srgbClr val="3081EE"/>
              </a:solidFill>
              <a:prstDash val="solid"/>
              <a:headEnd type="none" w="med" len="med"/>
              <a:tailEnd type="none" w="med" len="med"/>
            </a:ln>
          </p:spPr>
          <p:txBody>
            <a:bodyPr/>
            <a:lstStyle/>
            <a:p>
              <a:endParaRPr lang="zh-CN" altLang="en-US"/>
            </a:p>
          </p:txBody>
        </p:sp>
      </p:grpSp>
      <p:grpSp>
        <p:nvGrpSpPr>
          <p:cNvPr id="290832" name="组合 290831"/>
          <p:cNvGrpSpPr/>
          <p:nvPr/>
        </p:nvGrpSpPr>
        <p:grpSpPr>
          <a:xfrm>
            <a:off x="2079625" y="1981200"/>
            <a:ext cx="403225" cy="1482725"/>
            <a:chOff x="1638" y="1584"/>
            <a:chExt cx="195" cy="1104"/>
          </a:xfrm>
        </p:grpSpPr>
        <p:sp>
          <p:nvSpPr>
            <p:cNvPr id="290833" name="圆角矩形 290832"/>
            <p:cNvSpPr/>
            <p:nvPr/>
          </p:nvSpPr>
          <p:spPr>
            <a:xfrm>
              <a:off x="1638" y="1584"/>
              <a:ext cx="195" cy="1104"/>
            </a:xfrm>
            <a:prstGeom prst="roundRect">
              <a:avLst>
                <a:gd name="adj" fmla="val 29231"/>
              </a:avLst>
            </a:prstGeom>
            <a:solidFill>
              <a:srgbClr val="FFFFFF"/>
            </a:solidFill>
            <a:ln w="12700" cap="flat" cmpd="sng">
              <a:solidFill>
                <a:srgbClr val="FF9900"/>
              </a:solidFill>
              <a:prstDash val="lgDash"/>
              <a:headEnd type="none" w="med" len="med"/>
              <a:tailEnd type="none" w="med" len="med"/>
            </a:ln>
          </p:spPr>
          <p:txBody>
            <a:bodyPr/>
            <a:lstStyle/>
            <a:p>
              <a:endParaRPr lang="zh-CN" altLang="en-US"/>
            </a:p>
          </p:txBody>
        </p:sp>
        <p:sp>
          <p:nvSpPr>
            <p:cNvPr id="290834" name="直接连接符 290833"/>
            <p:cNvSpPr/>
            <p:nvPr/>
          </p:nvSpPr>
          <p:spPr>
            <a:xfrm>
              <a:off x="1741" y="2163"/>
              <a:ext cx="0" cy="38"/>
            </a:xfrm>
            <a:prstGeom prst="line">
              <a:avLst/>
            </a:prstGeom>
            <a:ln w="38100" cap="flat" cmpd="sng">
              <a:solidFill>
                <a:schemeClr val="tx1"/>
              </a:solidFill>
              <a:prstDash val="solid"/>
              <a:headEnd type="none" w="med" len="med"/>
              <a:tailEnd type="none" w="med" len="med"/>
            </a:ln>
          </p:spPr>
        </p:sp>
        <p:grpSp>
          <p:nvGrpSpPr>
            <p:cNvPr id="290835" name="组合 290834"/>
            <p:cNvGrpSpPr/>
            <p:nvPr/>
          </p:nvGrpSpPr>
          <p:grpSpPr>
            <a:xfrm>
              <a:off x="1708" y="1920"/>
              <a:ext cx="64" cy="201"/>
              <a:chOff x="3674" y="1360"/>
              <a:chExt cx="49" cy="202"/>
            </a:xfrm>
          </p:grpSpPr>
          <p:sp>
            <p:nvSpPr>
              <p:cNvPr id="290836" name="矩形 290835"/>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90837" name="矩形 290836"/>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90838" name="组合 290837"/>
            <p:cNvGrpSpPr/>
            <p:nvPr/>
          </p:nvGrpSpPr>
          <p:grpSpPr>
            <a:xfrm>
              <a:off x="1708" y="2158"/>
              <a:ext cx="64" cy="201"/>
              <a:chOff x="3674" y="1360"/>
              <a:chExt cx="49" cy="202"/>
            </a:xfrm>
          </p:grpSpPr>
          <p:sp>
            <p:nvSpPr>
              <p:cNvPr id="290839" name="矩形 290838"/>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90840" name="矩形 290839"/>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90841" name="组合 290840"/>
            <p:cNvGrpSpPr/>
            <p:nvPr/>
          </p:nvGrpSpPr>
          <p:grpSpPr>
            <a:xfrm>
              <a:off x="1708" y="2397"/>
              <a:ext cx="64" cy="200"/>
              <a:chOff x="3674" y="1360"/>
              <a:chExt cx="49" cy="202"/>
            </a:xfrm>
          </p:grpSpPr>
          <p:sp>
            <p:nvSpPr>
              <p:cNvPr id="290842" name="矩形 290841"/>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90843" name="矩形 290842"/>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grpSp>
          <p:nvGrpSpPr>
            <p:cNvPr id="290844" name="组合 290843"/>
            <p:cNvGrpSpPr/>
            <p:nvPr/>
          </p:nvGrpSpPr>
          <p:grpSpPr>
            <a:xfrm>
              <a:off x="1708" y="1681"/>
              <a:ext cx="64" cy="201"/>
              <a:chOff x="3674" y="1360"/>
              <a:chExt cx="49" cy="202"/>
            </a:xfrm>
          </p:grpSpPr>
          <p:sp>
            <p:nvSpPr>
              <p:cNvPr id="290845" name="矩形 290844"/>
              <p:cNvSpPr/>
              <p:nvPr/>
            </p:nvSpPr>
            <p:spPr>
              <a:xfrm>
                <a:off x="3674" y="1360"/>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sp>
            <p:nvSpPr>
              <p:cNvPr id="290846" name="矩形 290845"/>
              <p:cNvSpPr/>
              <p:nvPr/>
            </p:nvSpPr>
            <p:spPr>
              <a:xfrm>
                <a:off x="3674" y="1472"/>
                <a:ext cx="49" cy="90"/>
              </a:xfrm>
              <a:prstGeom prst="rect">
                <a:avLst/>
              </a:prstGeom>
              <a:gradFill rotWithShape="0">
                <a:gsLst>
                  <a:gs pos="0">
                    <a:srgbClr val="FF9966"/>
                  </a:gs>
                  <a:gs pos="50000">
                    <a:srgbClr val="FF9966">
                      <a:gamma/>
                      <a:tint val="30196"/>
                      <a:invGamma/>
                    </a:srgbClr>
                  </a:gs>
                  <a:gs pos="100000">
                    <a:srgbClr val="FF9966"/>
                  </a:gs>
                </a:gsLst>
                <a:lin ang="0" scaled="1"/>
                <a:tileRect/>
              </a:gradFill>
              <a:ln w="12700" cap="flat" cmpd="sng">
                <a:solidFill>
                  <a:srgbClr val="FF9966"/>
                </a:solidFill>
                <a:prstDash val="solid"/>
                <a:miter/>
                <a:headEnd type="none" w="med" len="med"/>
                <a:tailEnd type="none" w="med" len="med"/>
              </a:ln>
            </p:spPr>
            <p:txBody>
              <a:bodyPr/>
              <a:lstStyle/>
              <a:p>
                <a:endParaRPr lang="zh-CN" altLang="en-US"/>
              </a:p>
            </p:txBody>
          </p:sp>
        </p:grpSp>
        <p:sp>
          <p:nvSpPr>
            <p:cNvPr id="290847" name="直接连接符 290846"/>
            <p:cNvSpPr/>
            <p:nvPr/>
          </p:nvSpPr>
          <p:spPr>
            <a:xfrm>
              <a:off x="1676" y="1616"/>
              <a:ext cx="0" cy="1040"/>
            </a:xfrm>
            <a:prstGeom prst="line">
              <a:avLst/>
            </a:prstGeom>
            <a:ln w="38100" cap="flat" cmpd="sng">
              <a:solidFill>
                <a:srgbClr val="FF9900"/>
              </a:solidFill>
              <a:prstDash val="solid"/>
              <a:headEnd type="none" w="med" len="med"/>
              <a:tailEnd type="none" w="med" len="med"/>
            </a:ln>
          </p:spPr>
        </p:sp>
      </p:grpSp>
      <p:sp>
        <p:nvSpPr>
          <p:cNvPr id="290849" name="直接连接符 290848"/>
          <p:cNvSpPr/>
          <p:nvPr/>
        </p:nvSpPr>
        <p:spPr>
          <a:xfrm>
            <a:off x="4267200" y="2133600"/>
            <a:ext cx="3657600" cy="1588"/>
          </a:xfrm>
          <a:prstGeom prst="line">
            <a:avLst/>
          </a:prstGeom>
          <a:ln w="19050" cap="flat" cmpd="sng">
            <a:solidFill>
              <a:schemeClr val="tx1"/>
            </a:solidFill>
            <a:prstDash val="solid"/>
            <a:headEnd type="triangle" w="med" len="med"/>
            <a:tailEnd type="triangle" w="med" len="med"/>
          </a:ln>
        </p:spPr>
      </p:sp>
      <p:grpSp>
        <p:nvGrpSpPr>
          <p:cNvPr id="290851" name="组合 290850"/>
          <p:cNvGrpSpPr/>
          <p:nvPr/>
        </p:nvGrpSpPr>
        <p:grpSpPr>
          <a:xfrm>
            <a:off x="762000" y="4419600"/>
            <a:ext cx="2947988" cy="2171700"/>
            <a:chOff x="480" y="2928"/>
            <a:chExt cx="1857" cy="1368"/>
          </a:xfrm>
        </p:grpSpPr>
        <p:pic>
          <p:nvPicPr>
            <p:cNvPr id="290852" name="图片 290851" descr="M4rev"/>
            <p:cNvPicPr/>
            <p:nvPr/>
          </p:nvPicPr>
          <p:blipFill>
            <a:blip r:embed="rId3"/>
            <a:stretch>
              <a:fillRect/>
            </a:stretch>
          </p:blipFill>
          <p:spPr>
            <a:xfrm>
              <a:off x="600" y="3049"/>
              <a:ext cx="1737" cy="1247"/>
            </a:xfrm>
            <a:prstGeom prst="rect">
              <a:avLst/>
            </a:prstGeom>
            <a:noFill/>
            <a:ln w="9525">
              <a:noFill/>
            </a:ln>
          </p:spPr>
        </p:pic>
        <p:sp>
          <p:nvSpPr>
            <p:cNvPr id="290853" name="矩形 290852"/>
            <p:cNvSpPr/>
            <p:nvPr/>
          </p:nvSpPr>
          <p:spPr>
            <a:xfrm>
              <a:off x="480" y="2928"/>
              <a:ext cx="336" cy="336"/>
            </a:xfrm>
            <a:prstGeom prst="rect">
              <a:avLst/>
            </a:prstGeom>
            <a:solidFill>
              <a:srgbClr val="FFFFFF"/>
            </a:solidFill>
            <a:ln w="9525">
              <a:noFill/>
            </a:ln>
          </p:spPr>
          <p:txBody>
            <a:bodyPr/>
            <a:lstStyle/>
            <a:p>
              <a:endParaRPr lang="zh-CN" altLang="en-US"/>
            </a:p>
          </p:txBody>
        </p:sp>
      </p:grpSp>
      <p:grpSp>
        <p:nvGrpSpPr>
          <p:cNvPr id="290854" name="组合 290853"/>
          <p:cNvGrpSpPr/>
          <p:nvPr/>
        </p:nvGrpSpPr>
        <p:grpSpPr>
          <a:xfrm>
            <a:off x="5257800" y="4495800"/>
            <a:ext cx="3035300" cy="2032000"/>
            <a:chOff x="3312" y="2976"/>
            <a:chExt cx="1912" cy="1280"/>
          </a:xfrm>
        </p:grpSpPr>
        <p:pic>
          <p:nvPicPr>
            <p:cNvPr id="290855" name="图片 290854" descr="M8rev"/>
            <p:cNvPicPr/>
            <p:nvPr/>
          </p:nvPicPr>
          <p:blipFill>
            <a:blip r:embed="rId4"/>
            <a:stretch>
              <a:fillRect/>
            </a:stretch>
          </p:blipFill>
          <p:spPr>
            <a:xfrm>
              <a:off x="3496" y="3008"/>
              <a:ext cx="1728" cy="1248"/>
            </a:xfrm>
            <a:prstGeom prst="rect">
              <a:avLst/>
            </a:prstGeom>
            <a:noFill/>
            <a:ln w="9525">
              <a:noFill/>
            </a:ln>
          </p:spPr>
        </p:pic>
        <p:sp>
          <p:nvSpPr>
            <p:cNvPr id="290856" name="矩形 290855"/>
            <p:cNvSpPr/>
            <p:nvPr/>
          </p:nvSpPr>
          <p:spPr>
            <a:xfrm>
              <a:off x="3312" y="2976"/>
              <a:ext cx="336" cy="336"/>
            </a:xfrm>
            <a:prstGeom prst="rect">
              <a:avLst/>
            </a:prstGeom>
            <a:solidFill>
              <a:srgbClr val="FFFFFF"/>
            </a:solidFill>
            <a:ln w="9525">
              <a:noFill/>
            </a:ln>
          </p:spPr>
          <p:txBody>
            <a:bodyPr/>
            <a:lstStyle/>
            <a:p>
              <a:endParaRPr lang="zh-CN" altLang="en-US"/>
            </a:p>
          </p:txBody>
        </p:sp>
      </p:grpSp>
      <p:sp>
        <p:nvSpPr>
          <p:cNvPr id="290857" name="直接连接符 290856"/>
          <p:cNvSpPr/>
          <p:nvPr/>
        </p:nvSpPr>
        <p:spPr>
          <a:xfrm>
            <a:off x="4267200" y="1752600"/>
            <a:ext cx="3657600" cy="0"/>
          </a:xfrm>
          <a:prstGeom prst="line">
            <a:avLst/>
          </a:prstGeom>
          <a:ln w="9525" cap="flat" cmpd="sng">
            <a:solidFill>
              <a:schemeClr val="bg2"/>
            </a:solidFill>
            <a:prstDash val="solid"/>
            <a:headEnd type="triangle" w="med" len="med"/>
            <a:tailEnd type="triangle" w="med" len="med"/>
          </a:ln>
        </p:spPr>
      </p:sp>
      <p:sp>
        <p:nvSpPr>
          <p:cNvPr id="290850" name="棱台 290849"/>
          <p:cNvSpPr/>
          <p:nvPr/>
        </p:nvSpPr>
        <p:spPr>
          <a:xfrm>
            <a:off x="4976813" y="1524000"/>
            <a:ext cx="2033587" cy="498475"/>
          </a:xfrm>
          <a:prstGeom prst="bevel">
            <a:avLst>
              <a:gd name="adj" fmla="val 12500"/>
            </a:avLst>
          </a:prstGeom>
          <a:solidFill>
            <a:srgbClr val="FF9933"/>
          </a:solidFill>
          <a:ln w="9525">
            <a:noFill/>
          </a:ln>
        </p:spPr>
        <p:txBody>
          <a:bodyPr anchor="ctr">
            <a:spAutoFit/>
          </a:bodyPr>
          <a:lstStyle/>
          <a:p>
            <a:pPr lvl="0" algn="ctr" eaLnBrk="0" hangingPunct="0">
              <a:spcBef>
                <a:spcPct val="0"/>
              </a:spcBef>
            </a:pPr>
            <a:r>
              <a:rPr lang="zh-CN" altLang="en-AU" sz="2000" b="1" dirty="0">
                <a:solidFill>
                  <a:schemeClr val="bg2"/>
                </a:solidFill>
                <a:latin typeface="Arial" panose="020B0604020202020204" pitchFamily="34" charset="0"/>
                <a:ea typeface="宋体" panose="02010600030101010101" pitchFamily="2" charset="-122"/>
              </a:rPr>
              <a:t>上旁瓣抑制</a:t>
            </a:r>
            <a:endParaRPr lang="en-AU" altLang="zh-CN" sz="1400" b="1">
              <a:solidFill>
                <a:schemeClr val="tx1"/>
              </a:solidFill>
              <a:latin typeface="Arial" panose="020B0604020202020204" pitchFamily="34" charset="0"/>
              <a:ea typeface="宋体" panose="02010600030101010101" pitchFamily="2" charset="-122"/>
            </a:endParaRPr>
          </a:p>
        </p:txBody>
      </p:sp>
      <p:sp>
        <p:nvSpPr>
          <p:cNvPr id="290858" name="直接连接符 290857"/>
          <p:cNvSpPr/>
          <p:nvPr/>
        </p:nvSpPr>
        <p:spPr>
          <a:xfrm>
            <a:off x="4419600" y="3733800"/>
            <a:ext cx="3505200" cy="0"/>
          </a:xfrm>
          <a:prstGeom prst="line">
            <a:avLst/>
          </a:prstGeom>
          <a:ln w="9525" cap="flat" cmpd="sng">
            <a:solidFill>
              <a:schemeClr val="bg2"/>
            </a:solidFill>
            <a:prstDash val="solid"/>
            <a:headEnd type="triangle" w="med" len="med"/>
            <a:tailEnd type="triangle" w="med" len="med"/>
          </a:ln>
        </p:spPr>
      </p:sp>
      <p:sp>
        <p:nvSpPr>
          <p:cNvPr id="290848" name="棱台 290847"/>
          <p:cNvSpPr/>
          <p:nvPr/>
        </p:nvSpPr>
        <p:spPr>
          <a:xfrm>
            <a:off x="4876800" y="3463925"/>
            <a:ext cx="2359025" cy="498475"/>
          </a:xfrm>
          <a:prstGeom prst="bevel">
            <a:avLst>
              <a:gd name="adj" fmla="val 12500"/>
            </a:avLst>
          </a:prstGeom>
          <a:solidFill>
            <a:srgbClr val="FF9933"/>
          </a:solidFill>
          <a:ln w="9525">
            <a:noFill/>
          </a:ln>
        </p:spPr>
        <p:txBody>
          <a:bodyPr anchor="ctr">
            <a:spAutoFit/>
          </a:bodyPr>
          <a:lstStyle/>
          <a:p>
            <a:pPr lvl="0" algn="ctr" eaLnBrk="0" hangingPunct="0">
              <a:spcBef>
                <a:spcPct val="0"/>
              </a:spcBef>
            </a:pPr>
            <a:r>
              <a:rPr lang="zh-CN" altLang="en-AU" sz="2000" b="1" dirty="0">
                <a:solidFill>
                  <a:schemeClr val="bg2"/>
                </a:solidFill>
                <a:latin typeface="Arial" panose="020B0604020202020204" pitchFamily="34" charset="0"/>
                <a:ea typeface="宋体" panose="02010600030101010101" pitchFamily="2" charset="-122"/>
              </a:rPr>
              <a:t>下旁瓣抑制</a:t>
            </a:r>
            <a:endParaRPr lang="en-AU" altLang="zh-CN" sz="2000" b="1">
              <a:solidFill>
                <a:schemeClr val="tx1"/>
              </a:solidFill>
              <a:latin typeface="Arial" panose="020B0604020202020204" pitchFamily="34" charset="0"/>
              <a:ea typeface="宋体" panose="02010600030101010101" pitchFamily="2" charset="-122"/>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0854"/>
                                        </p:tgtEl>
                                        <p:attrNameLst>
                                          <p:attrName>style.visibility</p:attrName>
                                        </p:attrNameLst>
                                      </p:cBhvr>
                                      <p:to>
                                        <p:strVal val="visible"/>
                                      </p:to>
                                    </p:set>
                                    <p:anim calcmode="lin" valueType="num">
                                      <p:cBhvr additive="base">
                                        <p:cTn id="7" dur="500" fill="hold"/>
                                        <p:tgtEl>
                                          <p:spTgt spid="290854"/>
                                        </p:tgtEl>
                                        <p:attrNameLst>
                                          <p:attrName>ppt_x</p:attrName>
                                        </p:attrNameLst>
                                      </p:cBhvr>
                                      <p:tavLst>
                                        <p:tav tm="0">
                                          <p:val>
                                            <p:strVal val="0-#ppt_w/2"/>
                                          </p:val>
                                        </p:tav>
                                        <p:tav tm="100000">
                                          <p:val>
                                            <p:strVal val="#ppt_x"/>
                                          </p:val>
                                        </p:tav>
                                      </p:tavLst>
                                    </p:anim>
                                    <p:anim calcmode="lin" valueType="num">
                                      <p:cBhvr additive="base">
                                        <p:cTn id="8" dur="500" fill="hold"/>
                                        <p:tgtEl>
                                          <p:spTgt spid="2908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90851"/>
                                        </p:tgtEl>
                                        <p:attrNameLst>
                                          <p:attrName>style.visibility</p:attrName>
                                        </p:attrNameLst>
                                      </p:cBhvr>
                                      <p:to>
                                        <p:strVal val="visible"/>
                                      </p:to>
                                    </p:set>
                                    <p:anim calcmode="lin" valueType="num">
                                      <p:cBhvr additive="base">
                                        <p:cTn id="12" dur="500" fill="hold"/>
                                        <p:tgtEl>
                                          <p:spTgt spid="290851"/>
                                        </p:tgtEl>
                                        <p:attrNameLst>
                                          <p:attrName>ppt_x</p:attrName>
                                        </p:attrNameLst>
                                      </p:cBhvr>
                                      <p:tavLst>
                                        <p:tav tm="0">
                                          <p:val>
                                            <p:strVal val="0-#ppt_w/2"/>
                                          </p:val>
                                        </p:tav>
                                        <p:tav tm="100000">
                                          <p:val>
                                            <p:strVal val="#ppt_x"/>
                                          </p:val>
                                        </p:tav>
                                      </p:tavLst>
                                    </p:anim>
                                    <p:anim calcmode="lin" valueType="num">
                                      <p:cBhvr additive="base">
                                        <p:cTn id="13" dur="500" fill="hold"/>
                                        <p:tgtEl>
                                          <p:spTgt spid="2908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占位符 15362"/>
          <p:cNvSpPr>
            <a:spLocks noGrp="1"/>
          </p:cNvSpPr>
          <p:nvPr>
            <p:ph type="body" idx="1"/>
          </p:nvPr>
        </p:nvSpPr>
        <p:spPr>
          <a:xfrm>
            <a:off x="141605" y="614680"/>
            <a:ext cx="8681720" cy="4267200"/>
          </a:xfrm>
        </p:spPr>
        <p:txBody>
          <a:bodyPr/>
          <a:lstStyle/>
          <a:p>
            <a:pPr lvl="2">
              <a:buFont typeface="Wingdings" panose="05000000000000000000" pitchFamily="2" charset="2"/>
              <a:buChar char="Ø"/>
            </a:pPr>
            <a:r>
              <a:rPr lang="zh-CN" altLang="en-US" dirty="0"/>
              <a:t>前后比</a:t>
            </a:r>
          </a:p>
          <a:p>
            <a:pPr lvl="3">
              <a:buFont typeface="Wingdings" panose="05000000000000000000" pitchFamily="2" charset="2"/>
              <a:buChar char="ü"/>
            </a:pPr>
            <a:r>
              <a:rPr lang="zh-CN" altLang="en-US" dirty="0"/>
              <a:t>天线方向图中，前后瓣最大电平之比称为前后比</a:t>
            </a:r>
            <a:r>
              <a:rPr lang="en-US" altLang="zh-CN" dirty="0"/>
              <a:t>,</a:t>
            </a:r>
            <a:r>
              <a:rPr lang="zh-CN" altLang="en-US" b="1" dirty="0">
                <a:solidFill>
                  <a:srgbClr val="996600"/>
                </a:solidFill>
                <a:latin typeface="Times New Roman" panose="02020603050405020304" pitchFamily="18" charset="0"/>
                <a:ea typeface="黑体" panose="02010609060101010101" pitchFamily="2" charset="-122"/>
                <a:sym typeface="+mn-ea"/>
              </a:rPr>
              <a:t>记为 </a:t>
            </a:r>
            <a:r>
              <a:rPr lang="en-US" altLang="zh-CN" b="1">
                <a:solidFill>
                  <a:srgbClr val="9900FF"/>
                </a:solidFill>
                <a:latin typeface="Times New Roman" panose="02020603050405020304" pitchFamily="18" charset="0"/>
                <a:ea typeface="黑体" panose="02010609060101010101" pitchFamily="2" charset="-122"/>
                <a:sym typeface="+mn-ea"/>
              </a:rPr>
              <a:t>F / B</a:t>
            </a:r>
            <a:r>
              <a:rPr lang="en-US" altLang="zh-CN" b="1" dirty="0">
                <a:solidFill>
                  <a:srgbClr val="996600"/>
                </a:solidFill>
                <a:latin typeface="Times New Roman" panose="02020603050405020304" pitchFamily="18" charset="0"/>
                <a:ea typeface="黑体" panose="02010609060101010101" pitchFamily="2" charset="-122"/>
                <a:sym typeface="+mn-ea"/>
              </a:rPr>
              <a:t> </a:t>
            </a:r>
            <a:endParaRPr lang="en-US" altLang="zh-CN" dirty="0"/>
          </a:p>
          <a:p>
            <a:pPr lvl="3">
              <a:buFont typeface="Wingdings" panose="05000000000000000000" pitchFamily="2" charset="2"/>
              <a:buChar char="ü"/>
            </a:pPr>
            <a:r>
              <a:rPr lang="zh-CN" altLang="en-US" dirty="0"/>
              <a:t>前后比值越大，天线定向接收性能就越好</a:t>
            </a:r>
          </a:p>
          <a:p>
            <a:pPr lvl="4">
              <a:buClr>
                <a:schemeClr val="tx2"/>
              </a:buClr>
              <a:buSzPct val="80000"/>
              <a:buFont typeface="Wingdings" panose="05000000000000000000" pitchFamily="2" charset="2"/>
              <a:buChar char="v"/>
            </a:pPr>
            <a:r>
              <a:rPr lang="zh-CN" altLang="en-US" dirty="0"/>
              <a:t>基本半波振子天线的前后比为，对来自振子前后的相同信号电波具有相同的接收能力</a:t>
            </a:r>
          </a:p>
          <a:p>
            <a:pPr lvl="4">
              <a:buClr>
                <a:schemeClr val="tx2"/>
              </a:buClr>
              <a:buSzPct val="80000"/>
              <a:buFont typeface="Wingdings" panose="05000000000000000000" pitchFamily="2" charset="2"/>
              <a:buChar char="v"/>
            </a:pPr>
            <a:r>
              <a:rPr lang="en-AU" altLang="zh-CN" b="1">
                <a:solidFill>
                  <a:srgbClr val="9900FF"/>
                </a:solidFill>
                <a:latin typeface="Times New Roman" panose="02020603050405020304" pitchFamily="18" charset="0"/>
                <a:ea typeface="黑体" panose="02010609060101010101" pitchFamily="2" charset="-122"/>
                <a:sym typeface="+mn-ea"/>
              </a:rPr>
              <a:t> </a:t>
            </a:r>
            <a:r>
              <a:rPr lang="en-US" altLang="zh-CN" b="1">
                <a:solidFill>
                  <a:srgbClr val="9900FF"/>
                </a:solidFill>
                <a:latin typeface="Times New Roman" panose="02020603050405020304" pitchFamily="18" charset="0"/>
                <a:ea typeface="黑体" panose="02010609060101010101" pitchFamily="2" charset="-122"/>
                <a:sym typeface="+mn-ea"/>
              </a:rPr>
              <a:t>F / B</a:t>
            </a:r>
            <a:r>
              <a:rPr lang="en-US" altLang="zh-CN" b="1">
                <a:solidFill>
                  <a:srgbClr val="996600"/>
                </a:solidFill>
                <a:latin typeface="Times New Roman" panose="02020603050405020304" pitchFamily="18" charset="0"/>
                <a:ea typeface="黑体" panose="02010609060101010101" pitchFamily="2" charset="-122"/>
                <a:sym typeface="+mn-ea"/>
              </a:rPr>
              <a:t> </a:t>
            </a:r>
            <a:r>
              <a:rPr lang="en-AU" altLang="zh-CN" b="1">
                <a:solidFill>
                  <a:srgbClr val="9900FF"/>
                </a:solidFill>
                <a:latin typeface="Times New Roman" panose="02020603050405020304" pitchFamily="18" charset="0"/>
                <a:ea typeface="黑体" panose="02010609060101010101" pitchFamily="2" charset="-122"/>
                <a:sym typeface="+mn-ea"/>
              </a:rPr>
              <a:t>= 10 </a:t>
            </a:r>
            <a:r>
              <a:rPr lang="en-AU" altLang="zh-CN" b="1" i="1" err="1">
                <a:solidFill>
                  <a:srgbClr val="9900FF"/>
                </a:solidFill>
                <a:latin typeface="Times New Roman" panose="02020603050405020304" pitchFamily="18" charset="0"/>
                <a:ea typeface="黑体" panose="02010609060101010101" pitchFamily="2" charset="-122"/>
                <a:sym typeface="+mn-ea"/>
              </a:rPr>
              <a:t>Lg</a:t>
            </a:r>
            <a:r>
              <a:rPr lang="en-AU" altLang="zh-CN" b="1" i="1">
                <a:solidFill>
                  <a:srgbClr val="9900FF"/>
                </a:solidFill>
                <a:latin typeface="Times New Roman" panose="02020603050405020304" pitchFamily="18" charset="0"/>
                <a:ea typeface="黑体" panose="02010609060101010101" pitchFamily="2" charset="-122"/>
                <a:sym typeface="+mn-ea"/>
              </a:rPr>
              <a:t> {</a:t>
            </a:r>
            <a:r>
              <a:rPr lang="zh-CN" altLang="en-AU" b="1" dirty="0">
                <a:solidFill>
                  <a:srgbClr val="9900FF"/>
                </a:solidFill>
                <a:latin typeface="Times New Roman" panose="02020603050405020304" pitchFamily="18" charset="0"/>
                <a:ea typeface="黑体" panose="02010609060101010101" pitchFamily="2" charset="-122"/>
                <a:sym typeface="+mn-ea"/>
              </a:rPr>
              <a:t>（前向功率密度）  </a:t>
            </a:r>
            <a:r>
              <a:rPr lang="en-AU" altLang="zh-CN" b="1">
                <a:solidFill>
                  <a:srgbClr val="9900FF"/>
                </a:solidFill>
                <a:latin typeface="Times New Roman" panose="02020603050405020304" pitchFamily="18" charset="0"/>
                <a:ea typeface="黑体" panose="02010609060101010101" pitchFamily="2" charset="-122"/>
                <a:sym typeface="+mn-ea"/>
              </a:rPr>
              <a:t>/</a:t>
            </a:r>
            <a:r>
              <a:rPr lang="zh-CN" altLang="en-AU" b="1" dirty="0">
                <a:solidFill>
                  <a:srgbClr val="9900FF"/>
                </a:solidFill>
                <a:latin typeface="Times New Roman" panose="02020603050405020304" pitchFamily="18" charset="0"/>
                <a:ea typeface="黑体" panose="02010609060101010101" pitchFamily="2" charset="-122"/>
                <a:sym typeface="+mn-ea"/>
              </a:rPr>
              <a:t>（ 后向功率密度 ）</a:t>
            </a:r>
            <a:r>
              <a:rPr lang="en-AU" altLang="zh-CN" b="1">
                <a:solidFill>
                  <a:srgbClr val="9900FF"/>
                </a:solidFill>
                <a:latin typeface="Times New Roman" panose="02020603050405020304" pitchFamily="18" charset="0"/>
                <a:ea typeface="黑体" panose="02010609060101010101" pitchFamily="2" charset="-122"/>
                <a:sym typeface="+mn-ea"/>
              </a:rPr>
              <a:t>}                     </a:t>
            </a:r>
            <a:r>
              <a:rPr lang="zh-CN" altLang="en-US" dirty="0"/>
              <a:t>典型值为25</a:t>
            </a:r>
            <a:r>
              <a:rPr lang="en-US" altLang="zh-CN"/>
              <a:t>dB</a:t>
            </a:r>
            <a:r>
              <a:rPr lang="zh-CN" altLang="en-US" dirty="0"/>
              <a:t>左右，有一个尽可能小的反向功率 </a:t>
            </a:r>
          </a:p>
        </p:txBody>
      </p:sp>
      <p:pic>
        <p:nvPicPr>
          <p:cNvPr id="15365" name="图片 15364" descr="0804"/>
          <p:cNvPicPr>
            <a:picLocks noChangeAspect="1"/>
          </p:cNvPicPr>
          <p:nvPr/>
        </p:nvPicPr>
        <p:blipFill>
          <a:blip r:embed="rId2"/>
          <a:stretch>
            <a:fillRect/>
          </a:stretch>
        </p:blipFill>
        <p:spPr>
          <a:xfrm>
            <a:off x="1558925" y="3435985"/>
            <a:ext cx="6172200" cy="2154238"/>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zh-CN" altLang="en-US" dirty="0"/>
              <a:t>56</a:t>
            </a:fld>
            <a:endParaRPr lang="zh-CN" altLang="en-US" dirty="0"/>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7" name="棱台 395266"/>
          <p:cNvSpPr/>
          <p:nvPr/>
        </p:nvSpPr>
        <p:spPr>
          <a:xfrm>
            <a:off x="34925" y="306070"/>
            <a:ext cx="9074150" cy="858838"/>
          </a:xfrm>
          <a:prstGeom prst="bevel">
            <a:avLst>
              <a:gd name="adj" fmla="val 18208"/>
            </a:avLst>
          </a:prstGeom>
          <a:noFill/>
          <a:ln w="9525">
            <a:noFill/>
          </a:ln>
        </p:spPr>
        <p:txBody>
          <a:bodyPr anchor="t" anchorCtr="1">
            <a:spAutoFit/>
          </a:bodyPr>
          <a:lstStyle/>
          <a:p>
            <a:pPr lvl="0" algn="ctr">
              <a:spcBef>
                <a:spcPct val="0"/>
              </a:spcBef>
            </a:pPr>
            <a:r>
              <a:rPr lang="zh-CN" altLang="en-AU" sz="3200" b="1" dirty="0">
                <a:solidFill>
                  <a:schemeClr val="tx1"/>
                </a:solidFill>
                <a:latin typeface="Times New Roman" panose="02020603050405020304" pitchFamily="18" charset="0"/>
                <a:ea typeface="宋体" panose="02010600030101010101" pitchFamily="2" charset="-122"/>
              </a:rPr>
              <a:t>全向天线增益与垂直波瓣宽度</a:t>
            </a:r>
          </a:p>
        </p:txBody>
      </p:sp>
      <p:graphicFrame>
        <p:nvGraphicFramePr>
          <p:cNvPr id="395268" name="对象 395267"/>
          <p:cNvGraphicFramePr/>
          <p:nvPr/>
        </p:nvGraphicFramePr>
        <p:xfrm>
          <a:off x="137795" y="914400"/>
          <a:ext cx="4516120" cy="5930900"/>
        </p:xfrm>
        <a:graphic>
          <a:graphicData uri="http://schemas.openxmlformats.org/presentationml/2006/ole">
            <mc:AlternateContent xmlns:mc="http://schemas.openxmlformats.org/markup-compatibility/2006">
              <mc:Choice xmlns:v="urn:schemas-microsoft-com:vml" Requires="v">
                <p:oleObj spid="_x0000_s9569" r:id="rId3" imgW="5683885" imgH="7516495" progId="Photoshop.Image.6">
                  <p:embed/>
                </p:oleObj>
              </mc:Choice>
              <mc:Fallback>
                <p:oleObj r:id="rId3" imgW="5683885" imgH="7516495" progId="Photoshop.Image.6">
                  <p:embed/>
                  <p:pic>
                    <p:nvPicPr>
                      <p:cNvPr id="0" name="图片 3078"/>
                      <p:cNvPicPr/>
                      <p:nvPr/>
                    </p:nvPicPr>
                    <p:blipFill>
                      <a:blip r:embed="rId4"/>
                      <a:stretch>
                        <a:fillRect/>
                      </a:stretch>
                    </p:blipFill>
                    <p:spPr>
                      <a:xfrm>
                        <a:off x="137795" y="914400"/>
                        <a:ext cx="4516120" cy="5930900"/>
                      </a:xfrm>
                      <a:prstGeom prst="rect">
                        <a:avLst/>
                      </a:prstGeom>
                      <a:solidFill>
                        <a:schemeClr val="accent1"/>
                      </a:solidFill>
                      <a:ln w="38100">
                        <a:noFill/>
                        <a:miter/>
                      </a:ln>
                    </p:spPr>
                  </p:pic>
                </p:oleObj>
              </mc:Fallback>
            </mc:AlternateContent>
          </a:graphicData>
        </a:graphic>
      </p:graphicFrame>
      <p:graphicFrame>
        <p:nvGraphicFramePr>
          <p:cNvPr id="396292" name="对象 396291"/>
          <p:cNvGraphicFramePr/>
          <p:nvPr/>
        </p:nvGraphicFramePr>
        <p:xfrm>
          <a:off x="4577080" y="927100"/>
          <a:ext cx="4508500" cy="5918200"/>
        </p:xfrm>
        <a:graphic>
          <a:graphicData uri="http://schemas.openxmlformats.org/presentationml/2006/ole">
            <mc:AlternateContent xmlns:mc="http://schemas.openxmlformats.org/markup-compatibility/2006">
              <mc:Choice xmlns:v="urn:schemas-microsoft-com:vml" Requires="v">
                <p:oleObj spid="_x0000_s9570" r:id="rId5" imgW="5365750" imgH="7037070" progId="Photoshop.Image.6">
                  <p:embed/>
                </p:oleObj>
              </mc:Choice>
              <mc:Fallback>
                <p:oleObj r:id="rId5" imgW="5365750" imgH="7037070" progId="Photoshop.Image.6">
                  <p:embed/>
                  <p:pic>
                    <p:nvPicPr>
                      <p:cNvPr id="0" name="图片 3079"/>
                      <p:cNvPicPr/>
                      <p:nvPr/>
                    </p:nvPicPr>
                    <p:blipFill>
                      <a:blip r:embed="rId6"/>
                      <a:stretch>
                        <a:fillRect/>
                      </a:stretch>
                    </p:blipFill>
                    <p:spPr>
                      <a:xfrm>
                        <a:off x="4577080" y="927100"/>
                        <a:ext cx="4508500" cy="5918200"/>
                      </a:xfrm>
                      <a:prstGeom prst="rect">
                        <a:avLst/>
                      </a:prstGeom>
                      <a:solidFill>
                        <a:schemeClr val="accent1"/>
                      </a:solidFill>
                      <a:ln w="38100">
                        <a:noFill/>
                        <a:miter/>
                      </a:ln>
                    </p:spPr>
                  </p:pic>
                </p:oleObj>
              </mc:Fallback>
            </mc:AlternateContent>
          </a:graphicData>
        </a:graphic>
      </p:graphicFrame>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5" name="棱台 397314"/>
          <p:cNvSpPr/>
          <p:nvPr/>
        </p:nvSpPr>
        <p:spPr>
          <a:xfrm>
            <a:off x="0" y="306070"/>
            <a:ext cx="9144000" cy="858838"/>
          </a:xfrm>
          <a:prstGeom prst="bevel">
            <a:avLst>
              <a:gd name="adj" fmla="val 18208"/>
            </a:avLst>
          </a:prstGeom>
          <a:noFill/>
          <a:ln w="9525">
            <a:noFill/>
          </a:ln>
        </p:spPr>
        <p:txBody>
          <a:bodyPr anchor="t" anchorCtr="1">
            <a:spAutoFit/>
          </a:bodyPr>
          <a:lstStyle/>
          <a:p>
            <a:pPr lvl="0" algn="ctr">
              <a:spcBef>
                <a:spcPct val="0"/>
              </a:spcBef>
            </a:pPr>
            <a:r>
              <a:rPr lang="zh-CN" altLang="en-AU" sz="3200" b="1" dirty="0">
                <a:solidFill>
                  <a:schemeClr val="tx1"/>
                </a:solidFill>
                <a:latin typeface="Times New Roman" panose="02020603050405020304" pitchFamily="18" charset="0"/>
                <a:ea typeface="宋体" panose="02010600030101010101" pitchFamily="2" charset="-122"/>
              </a:rPr>
              <a:t>板状天线增益与水平波瓣宽度</a:t>
            </a:r>
          </a:p>
        </p:txBody>
      </p:sp>
      <p:grpSp>
        <p:nvGrpSpPr>
          <p:cNvPr id="397352" name="组合 397351"/>
          <p:cNvGrpSpPr/>
          <p:nvPr/>
        </p:nvGrpSpPr>
        <p:grpSpPr>
          <a:xfrm>
            <a:off x="1425575" y="914400"/>
            <a:ext cx="6362700" cy="5943600"/>
            <a:chOff x="1620" y="2172"/>
            <a:chExt cx="7700" cy="7158"/>
          </a:xfrm>
        </p:grpSpPr>
        <p:sp>
          <p:nvSpPr>
            <p:cNvPr id="397353" name="矩形 397352"/>
            <p:cNvSpPr/>
            <p:nvPr/>
          </p:nvSpPr>
          <p:spPr>
            <a:xfrm>
              <a:off x="1620" y="2172"/>
              <a:ext cx="7700" cy="7158"/>
            </a:xfrm>
            <a:prstGeom prst="rect">
              <a:avLst/>
            </a:prstGeom>
            <a:solidFill>
              <a:srgbClr val="FFFF00"/>
            </a:solidFill>
            <a:ln w="9525" cap="flat" cmpd="sng">
              <a:solidFill>
                <a:srgbClr val="FFFFFF"/>
              </a:solidFill>
              <a:prstDash val="solid"/>
              <a:miter/>
              <a:headEnd type="none" w="med" len="med"/>
              <a:tailEnd type="none" w="med" len="med"/>
            </a:ln>
          </p:spPr>
          <p:txBody>
            <a:bodyPr/>
            <a:lstStyle/>
            <a:p>
              <a:endParaRPr lang="zh-CN" altLang="en-US"/>
            </a:p>
          </p:txBody>
        </p:sp>
        <p:grpSp>
          <p:nvGrpSpPr>
            <p:cNvPr id="397354" name="组合 397353"/>
            <p:cNvGrpSpPr/>
            <p:nvPr/>
          </p:nvGrpSpPr>
          <p:grpSpPr>
            <a:xfrm>
              <a:off x="1868" y="2370"/>
              <a:ext cx="6816" cy="6702"/>
              <a:chOff x="1868" y="2370"/>
              <a:chExt cx="6816" cy="6702"/>
            </a:xfrm>
          </p:grpSpPr>
          <p:sp>
            <p:nvSpPr>
              <p:cNvPr id="397355" name="文本框 397354"/>
              <p:cNvSpPr txBox="1"/>
              <p:nvPr/>
            </p:nvSpPr>
            <p:spPr>
              <a:xfrm>
                <a:off x="4452" y="7686"/>
                <a:ext cx="716" cy="462"/>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spcBef>
                    <a:spcPct val="0"/>
                  </a:spcBef>
                </a:pPr>
                <a:r>
                  <a:rPr lang="en-US" altLang="zh-CN" sz="1200" b="1">
                    <a:solidFill>
                      <a:srgbClr val="0000FF"/>
                    </a:solidFill>
                    <a:latin typeface="Times New Roman" panose="02020603050405020304" pitchFamily="18" charset="0"/>
                    <a:ea typeface="宋体" panose="02010600030101010101" pitchFamily="2" charset="-122"/>
                  </a:rPr>
                  <a:t>90</a:t>
                </a:r>
                <a:r>
                  <a:rPr lang="en-US" altLang="zh-CN" sz="1200" b="1">
                    <a:solidFill>
                      <a:srgbClr val="0000FF"/>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1200" b="1">
                  <a:solidFill>
                    <a:srgbClr val="0000FF"/>
                  </a:solidFill>
                  <a:latin typeface="Times New Roman" panose="02020603050405020304" pitchFamily="18" charset="0"/>
                  <a:ea typeface="宋体" panose="02010600030101010101" pitchFamily="2" charset="-122"/>
                </a:endParaRPr>
              </a:p>
            </p:txBody>
          </p:sp>
          <p:sp>
            <p:nvSpPr>
              <p:cNvPr id="397356" name="文本框 397355"/>
              <p:cNvSpPr txBox="1"/>
              <p:nvPr/>
            </p:nvSpPr>
            <p:spPr>
              <a:xfrm>
                <a:off x="4384" y="5514"/>
                <a:ext cx="716" cy="462"/>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spcBef>
                    <a:spcPct val="0"/>
                  </a:spcBef>
                </a:pPr>
                <a:r>
                  <a:rPr lang="en-US" altLang="zh-CN" sz="1200" b="1">
                    <a:solidFill>
                      <a:srgbClr val="0000FF"/>
                    </a:solidFill>
                    <a:latin typeface="Times New Roman" panose="02020603050405020304" pitchFamily="18" charset="0"/>
                    <a:ea typeface="宋体" panose="02010600030101010101" pitchFamily="2" charset="-122"/>
                  </a:rPr>
                  <a:t>180</a:t>
                </a:r>
                <a:r>
                  <a:rPr lang="en-US" altLang="zh-CN" sz="1200" b="1">
                    <a:solidFill>
                      <a:srgbClr val="0000FF"/>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1200" b="1">
                  <a:solidFill>
                    <a:srgbClr val="0000FF"/>
                  </a:solidFill>
                  <a:latin typeface="Times New Roman" panose="02020603050405020304" pitchFamily="18" charset="0"/>
                  <a:ea typeface="宋体" panose="02010600030101010101" pitchFamily="2" charset="-122"/>
                </a:endParaRPr>
              </a:p>
            </p:txBody>
          </p:sp>
          <p:sp>
            <p:nvSpPr>
              <p:cNvPr id="397357" name="文本框 397356"/>
              <p:cNvSpPr txBox="1"/>
              <p:nvPr/>
            </p:nvSpPr>
            <p:spPr>
              <a:xfrm>
                <a:off x="4532" y="3582"/>
                <a:ext cx="716" cy="462"/>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spcBef>
                    <a:spcPct val="0"/>
                  </a:spcBef>
                </a:pPr>
                <a:r>
                  <a:rPr lang="en-US" altLang="zh-CN" sz="1200" b="1">
                    <a:solidFill>
                      <a:srgbClr val="0000FF"/>
                    </a:solidFill>
                    <a:latin typeface="Times New Roman" panose="02020603050405020304" pitchFamily="18" charset="0"/>
                    <a:ea typeface="宋体" panose="02010600030101010101" pitchFamily="2" charset="-122"/>
                  </a:rPr>
                  <a:t>360</a:t>
                </a:r>
                <a:r>
                  <a:rPr lang="en-US" altLang="zh-CN" sz="1200" b="1">
                    <a:solidFill>
                      <a:srgbClr val="0000FF"/>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1200" b="1">
                  <a:solidFill>
                    <a:srgbClr val="0000FF"/>
                  </a:solidFill>
                  <a:latin typeface="Times New Roman" panose="02020603050405020304" pitchFamily="18" charset="0"/>
                  <a:ea typeface="宋体" panose="02010600030101010101" pitchFamily="2" charset="-122"/>
                </a:endParaRPr>
              </a:p>
            </p:txBody>
          </p:sp>
          <p:sp>
            <p:nvSpPr>
              <p:cNvPr id="397358" name="椭圆 397357"/>
              <p:cNvSpPr/>
              <p:nvPr/>
            </p:nvSpPr>
            <p:spPr>
              <a:xfrm>
                <a:off x="2996" y="3606"/>
                <a:ext cx="304" cy="312"/>
              </a:xfrm>
              <a:prstGeom prst="ellipse">
                <a:avLst/>
              </a:prstGeom>
              <a:solidFill>
                <a:srgbClr val="FFFFFF"/>
              </a:solidFill>
              <a:ln w="28575" cap="flat" cmpd="sng">
                <a:solidFill>
                  <a:srgbClr val="800000"/>
                </a:solidFill>
                <a:prstDash val="solid"/>
                <a:headEnd type="none" w="med" len="med"/>
                <a:tailEnd type="none" w="med" len="med"/>
              </a:ln>
            </p:spPr>
            <p:txBody>
              <a:bodyPr/>
              <a:lstStyle/>
              <a:p>
                <a:endParaRPr lang="zh-CN" altLang="en-US"/>
              </a:p>
            </p:txBody>
          </p:sp>
          <p:sp>
            <p:nvSpPr>
              <p:cNvPr id="397359" name="椭圆 397358"/>
              <p:cNvSpPr/>
              <p:nvPr/>
            </p:nvSpPr>
            <p:spPr>
              <a:xfrm>
                <a:off x="5148" y="3198"/>
                <a:ext cx="1228" cy="1218"/>
              </a:xfrm>
              <a:prstGeom prst="ellipse">
                <a:avLst/>
              </a:prstGeom>
              <a:solidFill>
                <a:srgbClr val="00FFFF"/>
              </a:solidFill>
              <a:ln w="19050" cap="flat" cmpd="sng">
                <a:solidFill>
                  <a:srgbClr val="0000FF"/>
                </a:solidFill>
                <a:prstDash val="solid"/>
                <a:headEnd type="none" w="med" len="med"/>
                <a:tailEnd type="none" w="med" len="med"/>
              </a:ln>
            </p:spPr>
            <p:txBody>
              <a:bodyPr/>
              <a:lstStyle/>
              <a:p>
                <a:endParaRPr lang="zh-CN" altLang="en-US"/>
              </a:p>
            </p:txBody>
          </p:sp>
          <p:grpSp>
            <p:nvGrpSpPr>
              <p:cNvPr id="397360" name="组合 397359"/>
              <p:cNvGrpSpPr/>
              <p:nvPr/>
            </p:nvGrpSpPr>
            <p:grpSpPr>
              <a:xfrm>
                <a:off x="2944" y="5238"/>
                <a:ext cx="556" cy="900"/>
                <a:chOff x="2008" y="4140"/>
                <a:chExt cx="556" cy="900"/>
              </a:xfrm>
            </p:grpSpPr>
            <p:sp>
              <p:nvSpPr>
                <p:cNvPr id="397361" name="直接连接符 397360"/>
                <p:cNvSpPr/>
                <p:nvPr/>
              </p:nvSpPr>
              <p:spPr>
                <a:xfrm>
                  <a:off x="2008" y="4140"/>
                  <a:ext cx="0" cy="900"/>
                </a:xfrm>
                <a:prstGeom prst="line">
                  <a:avLst/>
                </a:prstGeom>
                <a:ln w="28575" cap="flat" cmpd="sng">
                  <a:solidFill>
                    <a:srgbClr val="800000"/>
                  </a:solidFill>
                  <a:prstDash val="solid"/>
                  <a:headEnd type="none" w="med" len="med"/>
                  <a:tailEnd type="none" w="med" len="med"/>
                </a:ln>
              </p:spPr>
            </p:sp>
            <p:grpSp>
              <p:nvGrpSpPr>
                <p:cNvPr id="397362" name="组合 397361"/>
                <p:cNvGrpSpPr/>
                <p:nvPr/>
              </p:nvGrpSpPr>
              <p:grpSpPr>
                <a:xfrm>
                  <a:off x="2024" y="4422"/>
                  <a:ext cx="540" cy="312"/>
                  <a:chOff x="2024" y="4422"/>
                  <a:chExt cx="540" cy="312"/>
                </a:xfrm>
              </p:grpSpPr>
              <p:sp>
                <p:nvSpPr>
                  <p:cNvPr id="397363" name="椭圆 397362"/>
                  <p:cNvSpPr/>
                  <p:nvPr/>
                </p:nvSpPr>
                <p:spPr>
                  <a:xfrm>
                    <a:off x="2260" y="4422"/>
                    <a:ext cx="304" cy="312"/>
                  </a:xfrm>
                  <a:prstGeom prst="ellipse">
                    <a:avLst/>
                  </a:prstGeom>
                  <a:solidFill>
                    <a:srgbClr val="FFFFFF"/>
                  </a:solidFill>
                  <a:ln w="28575" cap="flat" cmpd="sng">
                    <a:solidFill>
                      <a:srgbClr val="800000"/>
                    </a:solidFill>
                    <a:prstDash val="solid"/>
                    <a:headEnd type="none" w="med" len="med"/>
                    <a:tailEnd type="none" w="med" len="med"/>
                  </a:ln>
                </p:spPr>
                <p:txBody>
                  <a:bodyPr/>
                  <a:lstStyle/>
                  <a:p>
                    <a:endParaRPr lang="zh-CN" altLang="en-US"/>
                  </a:p>
                </p:txBody>
              </p:sp>
              <p:sp>
                <p:nvSpPr>
                  <p:cNvPr id="397364" name="直接连接符 397363"/>
                  <p:cNvSpPr/>
                  <p:nvPr/>
                </p:nvSpPr>
                <p:spPr>
                  <a:xfrm>
                    <a:off x="2024" y="4572"/>
                    <a:ext cx="256" cy="6"/>
                  </a:xfrm>
                  <a:prstGeom prst="line">
                    <a:avLst/>
                  </a:prstGeom>
                  <a:ln w="28575" cap="flat" cmpd="sng">
                    <a:solidFill>
                      <a:srgbClr val="800000"/>
                    </a:solidFill>
                    <a:prstDash val="solid"/>
                    <a:headEnd type="none" w="med" len="med"/>
                    <a:tailEnd type="none" w="med" len="med"/>
                  </a:ln>
                </p:spPr>
              </p:sp>
            </p:grpSp>
          </p:grpSp>
          <p:grpSp>
            <p:nvGrpSpPr>
              <p:cNvPr id="397365" name="组合 397364"/>
              <p:cNvGrpSpPr/>
              <p:nvPr/>
            </p:nvGrpSpPr>
            <p:grpSpPr>
              <a:xfrm>
                <a:off x="2960" y="7236"/>
                <a:ext cx="548" cy="1362"/>
                <a:chOff x="2056" y="5580"/>
                <a:chExt cx="548" cy="1362"/>
              </a:xfrm>
            </p:grpSpPr>
            <p:grpSp>
              <p:nvGrpSpPr>
                <p:cNvPr id="397366" name="组合 397365"/>
                <p:cNvGrpSpPr/>
                <p:nvPr/>
              </p:nvGrpSpPr>
              <p:grpSpPr>
                <a:xfrm>
                  <a:off x="2064" y="5880"/>
                  <a:ext cx="540" cy="312"/>
                  <a:chOff x="2024" y="4422"/>
                  <a:chExt cx="540" cy="312"/>
                </a:xfrm>
              </p:grpSpPr>
              <p:sp>
                <p:nvSpPr>
                  <p:cNvPr id="397367" name="椭圆 397366"/>
                  <p:cNvSpPr/>
                  <p:nvPr/>
                </p:nvSpPr>
                <p:spPr>
                  <a:xfrm>
                    <a:off x="2260" y="4422"/>
                    <a:ext cx="304" cy="312"/>
                  </a:xfrm>
                  <a:prstGeom prst="ellipse">
                    <a:avLst/>
                  </a:prstGeom>
                  <a:solidFill>
                    <a:srgbClr val="FFFFFF"/>
                  </a:solidFill>
                  <a:ln w="28575" cap="flat" cmpd="sng">
                    <a:solidFill>
                      <a:srgbClr val="800000"/>
                    </a:solidFill>
                    <a:prstDash val="solid"/>
                    <a:headEnd type="none" w="med" len="med"/>
                    <a:tailEnd type="none" w="med" len="med"/>
                  </a:ln>
                </p:spPr>
                <p:txBody>
                  <a:bodyPr/>
                  <a:lstStyle/>
                  <a:p>
                    <a:endParaRPr lang="zh-CN" altLang="en-US"/>
                  </a:p>
                </p:txBody>
              </p:sp>
              <p:sp>
                <p:nvSpPr>
                  <p:cNvPr id="397368" name="直接连接符 397367"/>
                  <p:cNvSpPr/>
                  <p:nvPr/>
                </p:nvSpPr>
                <p:spPr>
                  <a:xfrm>
                    <a:off x="2024" y="4572"/>
                    <a:ext cx="256" cy="6"/>
                  </a:xfrm>
                  <a:prstGeom prst="line">
                    <a:avLst/>
                  </a:prstGeom>
                  <a:ln w="28575" cap="flat" cmpd="sng">
                    <a:solidFill>
                      <a:srgbClr val="800000"/>
                    </a:solidFill>
                    <a:prstDash val="solid"/>
                    <a:headEnd type="none" w="med" len="med"/>
                    <a:tailEnd type="none" w="med" len="med"/>
                  </a:ln>
                </p:spPr>
              </p:sp>
            </p:grpSp>
            <p:grpSp>
              <p:nvGrpSpPr>
                <p:cNvPr id="397369" name="组合 397368"/>
                <p:cNvGrpSpPr/>
                <p:nvPr/>
              </p:nvGrpSpPr>
              <p:grpSpPr>
                <a:xfrm>
                  <a:off x="2064" y="6330"/>
                  <a:ext cx="540" cy="312"/>
                  <a:chOff x="2024" y="4422"/>
                  <a:chExt cx="540" cy="312"/>
                </a:xfrm>
              </p:grpSpPr>
              <p:sp>
                <p:nvSpPr>
                  <p:cNvPr id="397370" name="椭圆 397369"/>
                  <p:cNvSpPr/>
                  <p:nvPr/>
                </p:nvSpPr>
                <p:spPr>
                  <a:xfrm>
                    <a:off x="2260" y="4422"/>
                    <a:ext cx="304" cy="312"/>
                  </a:xfrm>
                  <a:prstGeom prst="ellipse">
                    <a:avLst/>
                  </a:prstGeom>
                  <a:solidFill>
                    <a:srgbClr val="FFFFFF"/>
                  </a:solidFill>
                  <a:ln w="28575" cap="flat" cmpd="sng">
                    <a:solidFill>
                      <a:srgbClr val="800000"/>
                    </a:solidFill>
                    <a:prstDash val="solid"/>
                    <a:headEnd type="none" w="med" len="med"/>
                    <a:tailEnd type="none" w="med" len="med"/>
                  </a:ln>
                </p:spPr>
                <p:txBody>
                  <a:bodyPr/>
                  <a:lstStyle/>
                  <a:p>
                    <a:endParaRPr lang="zh-CN" altLang="en-US"/>
                  </a:p>
                </p:txBody>
              </p:sp>
              <p:sp>
                <p:nvSpPr>
                  <p:cNvPr id="397371" name="直接连接符 397370"/>
                  <p:cNvSpPr/>
                  <p:nvPr/>
                </p:nvSpPr>
                <p:spPr>
                  <a:xfrm>
                    <a:off x="2024" y="4572"/>
                    <a:ext cx="256" cy="6"/>
                  </a:xfrm>
                  <a:prstGeom prst="line">
                    <a:avLst/>
                  </a:prstGeom>
                  <a:ln w="28575" cap="flat" cmpd="sng">
                    <a:solidFill>
                      <a:srgbClr val="800000"/>
                    </a:solidFill>
                    <a:prstDash val="solid"/>
                    <a:headEnd type="none" w="med" len="med"/>
                    <a:tailEnd type="none" w="med" len="med"/>
                  </a:ln>
                </p:spPr>
              </p:sp>
            </p:grpSp>
            <p:sp>
              <p:nvSpPr>
                <p:cNvPr id="397372" name="直接连接符 397371"/>
                <p:cNvSpPr/>
                <p:nvPr/>
              </p:nvSpPr>
              <p:spPr>
                <a:xfrm>
                  <a:off x="2056" y="5580"/>
                  <a:ext cx="0" cy="1362"/>
                </a:xfrm>
                <a:prstGeom prst="line">
                  <a:avLst/>
                </a:prstGeom>
                <a:ln w="28575" cap="flat" cmpd="sng">
                  <a:solidFill>
                    <a:srgbClr val="800000"/>
                  </a:solidFill>
                  <a:prstDash val="solid"/>
                  <a:headEnd type="none" w="med" len="med"/>
                  <a:tailEnd type="none" w="med" len="med"/>
                </a:ln>
              </p:spPr>
            </p:sp>
          </p:grpSp>
          <p:sp>
            <p:nvSpPr>
              <p:cNvPr id="397373" name="任意多边形 397372"/>
              <p:cNvSpPr/>
              <p:nvPr/>
            </p:nvSpPr>
            <p:spPr>
              <a:xfrm>
                <a:off x="5643" y="4831"/>
                <a:ext cx="923" cy="1800"/>
              </a:xfrm>
              <a:custGeom>
                <a:avLst/>
                <a:gdLst>
                  <a:gd name="txL" fmla="*/ 0 w 21600"/>
                  <a:gd name="txT" fmla="*/ 0 h 43193"/>
                  <a:gd name="txR" fmla="*/ 21600 w 21600"/>
                  <a:gd name="txB" fmla="*/ 43193 h 43193"/>
                </a:gdLst>
                <a:ahLst/>
                <a:cxnLst>
                  <a:cxn ang="270">
                    <a:pos x="426" y="0"/>
                  </a:cxn>
                  <a:cxn ang="90">
                    <a:pos x="388" y="43192"/>
                  </a:cxn>
                  <a:cxn ang="180">
                    <a:pos x="0" y="21596"/>
                  </a:cxn>
                </a:cxnLst>
                <a:rect l="txL" t="txT" r="txR" b="txB"/>
                <a:pathLst>
                  <a:path w="21600" h="43193" fill="none">
                    <a:moveTo>
                      <a:pt x="426" y="0"/>
                    </a:moveTo>
                    <a:arcTo wR="21600" hR="21600" stAng="-5332196" swAng="10670439"/>
                  </a:path>
                  <a:path w="21600" h="43193" stroke="0">
                    <a:moveTo>
                      <a:pt x="426" y="0"/>
                    </a:moveTo>
                    <a:arcTo wR="21600" hR="21600" stAng="-5332196" swAng="10670439"/>
                    <a:lnTo>
                      <a:pt x="0" y="21596"/>
                    </a:lnTo>
                    <a:close/>
                  </a:path>
                </a:pathLst>
              </a:custGeom>
              <a:solidFill>
                <a:srgbClr val="33CCCC"/>
              </a:solidFill>
              <a:ln w="9525" cap="flat" cmpd="sng">
                <a:solidFill>
                  <a:srgbClr val="00FFFF"/>
                </a:solidFill>
                <a:prstDash val="solid"/>
                <a:headEnd type="none" w="med" len="med"/>
                <a:tailEnd type="none" w="med" len="med"/>
              </a:ln>
            </p:spPr>
            <p:txBody>
              <a:bodyPr/>
              <a:lstStyle/>
              <a:p>
                <a:endParaRPr lang="zh-CN" altLang="en-US"/>
              </a:p>
            </p:txBody>
          </p:sp>
          <p:sp>
            <p:nvSpPr>
              <p:cNvPr id="397374" name="椭圆 397373"/>
              <p:cNvSpPr/>
              <p:nvPr/>
            </p:nvSpPr>
            <p:spPr>
              <a:xfrm>
                <a:off x="5028" y="5100"/>
                <a:ext cx="1228" cy="1230"/>
              </a:xfrm>
              <a:prstGeom prst="ellipse">
                <a:avLst/>
              </a:prstGeom>
              <a:solidFill>
                <a:srgbClr val="FFFFFF"/>
              </a:solidFill>
              <a:ln w="19050" cap="flat" cmpd="sng">
                <a:solidFill>
                  <a:srgbClr val="0000FF"/>
                </a:solidFill>
                <a:prstDash val="solid"/>
                <a:headEnd type="none" w="med" len="med"/>
                <a:tailEnd type="none" w="med" len="med"/>
              </a:ln>
            </p:spPr>
            <p:txBody>
              <a:bodyPr/>
              <a:lstStyle/>
              <a:p>
                <a:endParaRPr lang="zh-CN" altLang="en-US"/>
              </a:p>
            </p:txBody>
          </p:sp>
          <p:sp>
            <p:nvSpPr>
              <p:cNvPr id="397375" name="任意多边形 397374"/>
              <p:cNvSpPr/>
              <p:nvPr/>
            </p:nvSpPr>
            <p:spPr>
              <a:xfrm>
                <a:off x="5644" y="5103"/>
                <a:ext cx="628" cy="1230"/>
              </a:xfrm>
              <a:custGeom>
                <a:avLst/>
                <a:gdLst>
                  <a:gd name="txL" fmla="*/ 0 w 22133"/>
                  <a:gd name="txT" fmla="*/ 0 h 43200"/>
                  <a:gd name="txR" fmla="*/ 22133 w 22133"/>
                  <a:gd name="txB" fmla="*/ 43200 h 43200"/>
                </a:gdLst>
                <a:ahLst/>
                <a:cxnLst>
                  <a:cxn ang="270">
                    <a:pos x="106" y="4"/>
                  </a:cxn>
                  <a:cxn ang="90">
                    <a:pos x="0" y="43193"/>
                  </a:cxn>
                  <a:cxn ang="90">
                    <a:pos x="533" y="21600"/>
                  </a:cxn>
                </a:cxnLst>
                <a:rect l="txL" t="txT" r="txR" b="txB"/>
                <a:pathLst>
                  <a:path w="22133" h="43200" fill="none">
                    <a:moveTo>
                      <a:pt x="106" y="4"/>
                    </a:moveTo>
                    <a:arcTo wR="21600" hR="21600" stAng="-5467963" swAng="10952803"/>
                  </a:path>
                  <a:path w="22133" h="43200" stroke="0">
                    <a:moveTo>
                      <a:pt x="106" y="4"/>
                    </a:moveTo>
                    <a:arcTo wR="21600" hR="21600" stAng="-5467963" swAng="10952803"/>
                    <a:lnTo>
                      <a:pt x="533" y="21600"/>
                    </a:lnTo>
                    <a:close/>
                  </a:path>
                </a:pathLst>
              </a:custGeom>
              <a:solidFill>
                <a:srgbClr val="33CCCC"/>
              </a:solidFill>
              <a:ln w="19050" cap="flat" cmpd="sng">
                <a:solidFill>
                  <a:srgbClr val="0000FF"/>
                </a:solidFill>
                <a:prstDash val="solid"/>
                <a:headEnd type="none" w="med" len="med"/>
                <a:tailEnd type="none" w="med" len="med"/>
              </a:ln>
            </p:spPr>
            <p:txBody>
              <a:bodyPr/>
              <a:lstStyle/>
              <a:p>
                <a:endParaRPr lang="zh-CN" altLang="en-US"/>
              </a:p>
            </p:txBody>
          </p:sp>
          <p:grpSp>
            <p:nvGrpSpPr>
              <p:cNvPr id="397376" name="组合 397375"/>
              <p:cNvGrpSpPr/>
              <p:nvPr/>
            </p:nvGrpSpPr>
            <p:grpSpPr>
              <a:xfrm>
                <a:off x="4975" y="7160"/>
                <a:ext cx="1624" cy="1462"/>
                <a:chOff x="4975" y="7160"/>
                <a:chExt cx="1624" cy="1462"/>
              </a:xfrm>
            </p:grpSpPr>
            <p:sp>
              <p:nvSpPr>
                <p:cNvPr id="397377" name="椭圆 397376"/>
                <p:cNvSpPr/>
                <p:nvPr/>
              </p:nvSpPr>
              <p:spPr>
                <a:xfrm rot="383935">
                  <a:off x="4975" y="7286"/>
                  <a:ext cx="1228" cy="1230"/>
                </a:xfrm>
                <a:prstGeom prst="ellipse">
                  <a:avLst/>
                </a:prstGeom>
                <a:solidFill>
                  <a:srgbClr val="FFFFFF"/>
                </a:solidFill>
                <a:ln w="19050" cap="flat" cmpd="sng">
                  <a:solidFill>
                    <a:srgbClr val="0000FF"/>
                  </a:solidFill>
                  <a:prstDash val="solid"/>
                  <a:headEnd type="none" w="med" len="med"/>
                  <a:tailEnd type="none" w="med" len="med"/>
                </a:ln>
              </p:spPr>
              <p:txBody>
                <a:bodyPr/>
                <a:lstStyle/>
                <a:p>
                  <a:endParaRPr lang="zh-CN" altLang="en-US"/>
                </a:p>
              </p:txBody>
            </p:sp>
            <p:sp>
              <p:nvSpPr>
                <p:cNvPr id="397378" name="任意多边形 397377"/>
                <p:cNvSpPr/>
                <p:nvPr/>
              </p:nvSpPr>
              <p:spPr>
                <a:xfrm rot="383935">
                  <a:off x="5503" y="7160"/>
                  <a:ext cx="1096" cy="1462"/>
                </a:xfrm>
                <a:custGeom>
                  <a:avLst/>
                  <a:gdLst>
                    <a:gd name="txL" fmla="*/ 0 w 21600"/>
                    <a:gd name="txT" fmla="*/ 0 h 33512"/>
                    <a:gd name="txR" fmla="*/ 21600 w 21600"/>
                    <a:gd name="txB" fmla="*/ 33512 h 33512"/>
                  </a:gdLst>
                  <a:ahLst/>
                  <a:cxnLst>
                    <a:cxn ang="270">
                      <a:pos x="11421" y="0"/>
                    </a:cxn>
                    <a:cxn ang="90">
                      <a:pos x="15367" y="33511"/>
                    </a:cxn>
                    <a:cxn ang="180">
                      <a:pos x="0" y="18333"/>
                    </a:cxn>
                  </a:cxnLst>
                  <a:rect l="txL" t="txT" r="txR" b="txB"/>
                  <a:pathLst>
                    <a:path w="21600" h="33512" fill="none">
                      <a:moveTo>
                        <a:pt x="11421" y="0"/>
                      </a:moveTo>
                      <a:arcTo wR="21600" hR="21600" stAng="-3484688" swAng="6163417"/>
                    </a:path>
                    <a:path w="21600" h="33512" stroke="0">
                      <a:moveTo>
                        <a:pt x="11421" y="0"/>
                      </a:moveTo>
                      <a:arcTo wR="21600" hR="21600" stAng="-3484688" swAng="6163417"/>
                      <a:lnTo>
                        <a:pt x="0" y="18333"/>
                      </a:lnTo>
                      <a:close/>
                    </a:path>
                  </a:pathLst>
                </a:custGeom>
                <a:solidFill>
                  <a:srgbClr val="33CCCC"/>
                </a:solidFill>
                <a:ln w="9525" cap="flat" cmpd="sng">
                  <a:solidFill>
                    <a:srgbClr val="00FFFF"/>
                  </a:solidFill>
                  <a:prstDash val="solid"/>
                  <a:headEnd type="none" w="med" len="med"/>
                  <a:tailEnd type="none" w="med" len="med"/>
                </a:ln>
              </p:spPr>
              <p:txBody>
                <a:bodyPr/>
                <a:lstStyle/>
                <a:p>
                  <a:endParaRPr lang="zh-CN" altLang="en-US"/>
                </a:p>
              </p:txBody>
            </p:sp>
            <p:sp>
              <p:nvSpPr>
                <p:cNvPr id="397379" name="任意多边形 397378"/>
                <p:cNvSpPr/>
                <p:nvPr/>
              </p:nvSpPr>
              <p:spPr>
                <a:xfrm rot="383935">
                  <a:off x="5565" y="7408"/>
                  <a:ext cx="624" cy="979"/>
                </a:xfrm>
                <a:custGeom>
                  <a:avLst/>
                  <a:gdLst>
                    <a:gd name="txL" fmla="*/ 0 w 21600"/>
                    <a:gd name="txT" fmla="*/ 0 h 32707"/>
                    <a:gd name="txR" fmla="*/ 21600 w 21600"/>
                    <a:gd name="txB" fmla="*/ 32707 h 32707"/>
                  </a:gdLst>
                  <a:ahLst/>
                  <a:cxnLst>
                    <a:cxn ang="270">
                      <a:pos x="11269" y="0"/>
                    </a:cxn>
                    <a:cxn ang="90">
                      <a:pos x="16206" y="32706"/>
                    </a:cxn>
                    <a:cxn ang="180">
                      <a:pos x="0" y="18427"/>
                    </a:cxn>
                  </a:cxnLst>
                  <a:rect l="txL" t="txT" r="txR" b="txB"/>
                  <a:pathLst>
                    <a:path w="21600" h="32707" fill="none">
                      <a:moveTo>
                        <a:pt x="11269" y="0"/>
                      </a:moveTo>
                      <a:arcTo wR="21600" hR="21600" stAng="-3513132" swAng="5996116"/>
                    </a:path>
                    <a:path w="21600" h="32707" stroke="0">
                      <a:moveTo>
                        <a:pt x="11269" y="0"/>
                      </a:moveTo>
                      <a:arcTo wR="21600" hR="21600" stAng="-3513132" swAng="5996116"/>
                      <a:lnTo>
                        <a:pt x="0" y="18427"/>
                      </a:lnTo>
                      <a:close/>
                    </a:path>
                  </a:pathLst>
                </a:custGeom>
                <a:solidFill>
                  <a:srgbClr val="33CCCC"/>
                </a:solidFill>
                <a:ln w="19050" cap="flat" cmpd="sng">
                  <a:solidFill>
                    <a:srgbClr val="0000FF"/>
                  </a:solidFill>
                  <a:prstDash val="solid"/>
                  <a:headEnd type="none" w="med" len="med"/>
                  <a:tailEnd type="none" w="med" len="med"/>
                </a:ln>
              </p:spPr>
              <p:txBody>
                <a:bodyPr/>
                <a:lstStyle/>
                <a:p>
                  <a:endParaRPr lang="zh-CN" altLang="en-US"/>
                </a:p>
              </p:txBody>
            </p:sp>
          </p:grpSp>
          <p:sp>
            <p:nvSpPr>
              <p:cNvPr id="397380" name="文本框 397379"/>
              <p:cNvSpPr txBox="1"/>
              <p:nvPr/>
            </p:nvSpPr>
            <p:spPr>
              <a:xfrm>
                <a:off x="4660" y="2370"/>
                <a:ext cx="2268" cy="510"/>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lnSpc>
                    <a:spcPct val="128000"/>
                  </a:lnSpc>
                  <a:spcBef>
                    <a:spcPct val="0"/>
                  </a:spcBef>
                </a:pPr>
                <a:r>
                  <a:rPr lang="zh-CN" altLang="en-US" sz="1400" b="1" dirty="0">
                    <a:solidFill>
                      <a:srgbClr val="0000FF"/>
                    </a:solidFill>
                    <a:latin typeface="Times New Roman" panose="02020603050405020304" pitchFamily="18" charset="0"/>
                    <a:ea typeface="宋体" panose="02010600030101010101" pitchFamily="2" charset="-122"/>
                  </a:rPr>
                  <a:t>半功率波瓣宽度</a:t>
                </a:r>
              </a:p>
            </p:txBody>
          </p:sp>
          <p:sp>
            <p:nvSpPr>
              <p:cNvPr id="397381" name="文本框 397380"/>
              <p:cNvSpPr txBox="1"/>
              <p:nvPr/>
            </p:nvSpPr>
            <p:spPr>
              <a:xfrm>
                <a:off x="2572" y="2952"/>
                <a:ext cx="1256" cy="522"/>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lnSpc>
                    <a:spcPct val="128000"/>
                  </a:lnSpc>
                  <a:spcBef>
                    <a:spcPct val="0"/>
                  </a:spcBef>
                </a:pPr>
                <a:r>
                  <a:rPr lang="zh-CN" altLang="en-US" sz="1200" b="1" dirty="0">
                    <a:solidFill>
                      <a:srgbClr val="0000FF"/>
                    </a:solidFill>
                    <a:latin typeface="Times New Roman" panose="02020603050405020304" pitchFamily="18" charset="0"/>
                    <a:ea typeface="宋体" panose="02010600030101010101" pitchFamily="2" charset="-122"/>
                  </a:rPr>
                  <a:t>半波振子</a:t>
                </a:r>
              </a:p>
            </p:txBody>
          </p:sp>
          <p:sp>
            <p:nvSpPr>
              <p:cNvPr id="397382" name="文本框 397381"/>
              <p:cNvSpPr txBox="1"/>
              <p:nvPr/>
            </p:nvSpPr>
            <p:spPr>
              <a:xfrm>
                <a:off x="2184" y="4734"/>
                <a:ext cx="2264" cy="522"/>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lnSpc>
                    <a:spcPct val="128000"/>
                  </a:lnSpc>
                  <a:spcBef>
                    <a:spcPct val="0"/>
                  </a:spcBef>
                </a:pPr>
                <a:r>
                  <a:rPr lang="zh-CN" altLang="en-US" sz="1200" b="1" dirty="0">
                    <a:solidFill>
                      <a:srgbClr val="0000FF"/>
                    </a:solidFill>
                    <a:latin typeface="Times New Roman" panose="02020603050405020304" pitchFamily="18" charset="0"/>
                    <a:ea typeface="宋体" panose="02010600030101010101" pitchFamily="2" charset="-122"/>
                  </a:rPr>
                  <a:t>带反射板的半波振子</a:t>
                </a:r>
              </a:p>
            </p:txBody>
          </p:sp>
          <p:sp>
            <p:nvSpPr>
              <p:cNvPr id="397383" name="文本框 397382"/>
              <p:cNvSpPr txBox="1"/>
              <p:nvPr/>
            </p:nvSpPr>
            <p:spPr>
              <a:xfrm>
                <a:off x="1868" y="6696"/>
                <a:ext cx="2728" cy="522"/>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lnSpc>
                    <a:spcPct val="128000"/>
                  </a:lnSpc>
                  <a:spcBef>
                    <a:spcPct val="0"/>
                  </a:spcBef>
                </a:pPr>
                <a:r>
                  <a:rPr lang="zh-CN" altLang="en-US" sz="1200" b="1" dirty="0">
                    <a:solidFill>
                      <a:srgbClr val="0000FF"/>
                    </a:solidFill>
                    <a:latin typeface="Times New Roman" panose="02020603050405020304" pitchFamily="18" charset="0"/>
                    <a:ea typeface="宋体" panose="02010600030101010101" pitchFamily="2" charset="-122"/>
                  </a:rPr>
                  <a:t>带反射板的两个半波振子</a:t>
                </a:r>
              </a:p>
            </p:txBody>
          </p:sp>
          <p:sp>
            <p:nvSpPr>
              <p:cNvPr id="397384" name="文本框 397383"/>
              <p:cNvSpPr txBox="1"/>
              <p:nvPr/>
            </p:nvSpPr>
            <p:spPr>
              <a:xfrm>
                <a:off x="7048" y="2682"/>
                <a:ext cx="1636" cy="708"/>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ctr" eaLnBrk="0" hangingPunct="0">
                  <a:spcBef>
                    <a:spcPct val="0"/>
                  </a:spcBef>
                </a:pPr>
                <a:r>
                  <a:rPr lang="zh-CN" altLang="en-US" sz="1200" b="1" dirty="0">
                    <a:solidFill>
                      <a:srgbClr val="0000FF"/>
                    </a:solidFill>
                    <a:latin typeface="Times New Roman" panose="02020603050405020304" pitchFamily="18" charset="0"/>
                    <a:ea typeface="宋体" panose="02010600030101010101" pitchFamily="2" charset="-122"/>
                  </a:rPr>
                  <a:t>以半波振子</a:t>
                </a:r>
              </a:p>
              <a:p>
                <a:pPr lvl="0" algn="ctr" eaLnBrk="0" hangingPunct="0">
                  <a:spcBef>
                    <a:spcPct val="0"/>
                  </a:spcBef>
                </a:pPr>
                <a:r>
                  <a:rPr lang="zh-CN" altLang="en-US" sz="1200" b="1" dirty="0">
                    <a:solidFill>
                      <a:srgbClr val="0000FF"/>
                    </a:solidFill>
                    <a:latin typeface="Times New Roman" panose="02020603050405020304" pitchFamily="18" charset="0"/>
                    <a:ea typeface="宋体" panose="02010600030101010101" pitchFamily="2" charset="-122"/>
                  </a:rPr>
                  <a:t>为参考的增益</a:t>
                </a:r>
              </a:p>
            </p:txBody>
          </p:sp>
          <p:sp>
            <p:nvSpPr>
              <p:cNvPr id="397385" name="文本框 397384"/>
              <p:cNvSpPr txBox="1"/>
              <p:nvPr/>
            </p:nvSpPr>
            <p:spPr>
              <a:xfrm>
                <a:off x="7556" y="3672"/>
                <a:ext cx="884" cy="510"/>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spcBef>
                    <a:spcPct val="0"/>
                  </a:spcBef>
                </a:pPr>
                <a:r>
                  <a:rPr lang="en-US" altLang="zh-CN" sz="1200" b="1">
                    <a:solidFill>
                      <a:srgbClr val="0000FF"/>
                    </a:solidFill>
                    <a:latin typeface="Times New Roman" panose="02020603050405020304" pitchFamily="18" charset="0"/>
                    <a:ea typeface="宋体" panose="02010600030101010101" pitchFamily="2" charset="-122"/>
                  </a:rPr>
                  <a:t>0dBd</a:t>
                </a:r>
              </a:p>
            </p:txBody>
          </p:sp>
          <p:sp>
            <p:nvSpPr>
              <p:cNvPr id="397386" name="文本框 397385"/>
              <p:cNvSpPr txBox="1"/>
              <p:nvPr/>
            </p:nvSpPr>
            <p:spPr>
              <a:xfrm>
                <a:off x="7604" y="5502"/>
                <a:ext cx="884" cy="510"/>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spcBef>
                    <a:spcPct val="0"/>
                  </a:spcBef>
                </a:pPr>
                <a:r>
                  <a:rPr lang="en-US" altLang="zh-CN" sz="1200" b="1">
                    <a:solidFill>
                      <a:srgbClr val="0000FF"/>
                    </a:solidFill>
                    <a:latin typeface="Times New Roman" panose="02020603050405020304" pitchFamily="18" charset="0"/>
                    <a:ea typeface="宋体" panose="02010600030101010101" pitchFamily="2" charset="-122"/>
                  </a:rPr>
                  <a:t>3dBd</a:t>
                </a:r>
              </a:p>
            </p:txBody>
          </p:sp>
          <p:sp>
            <p:nvSpPr>
              <p:cNvPr id="397387" name="文本框 397386"/>
              <p:cNvSpPr txBox="1"/>
              <p:nvPr/>
            </p:nvSpPr>
            <p:spPr>
              <a:xfrm>
                <a:off x="7576" y="7752"/>
                <a:ext cx="884" cy="510"/>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spcBef>
                    <a:spcPct val="0"/>
                  </a:spcBef>
                </a:pPr>
                <a:r>
                  <a:rPr lang="en-US" altLang="zh-CN" sz="1200" b="1">
                    <a:solidFill>
                      <a:srgbClr val="0000FF"/>
                    </a:solidFill>
                    <a:latin typeface="Times New Roman" panose="02020603050405020304" pitchFamily="18" charset="0"/>
                    <a:ea typeface="宋体" panose="02010600030101010101" pitchFamily="2" charset="-122"/>
                  </a:rPr>
                  <a:t>6dBd</a:t>
                </a:r>
              </a:p>
            </p:txBody>
          </p:sp>
          <p:sp>
            <p:nvSpPr>
              <p:cNvPr id="397388" name="文本框 397387"/>
              <p:cNvSpPr txBox="1"/>
              <p:nvPr/>
            </p:nvSpPr>
            <p:spPr>
              <a:xfrm>
                <a:off x="4892" y="8682"/>
                <a:ext cx="1484" cy="390"/>
              </a:xfrm>
              <a:prstGeom prst="rect">
                <a:avLst/>
              </a:prstGeom>
              <a:solidFill>
                <a:srgbClr val="FFFF00"/>
              </a:solidFill>
              <a:ln w="9525" cap="flat" cmpd="sng">
                <a:solidFill>
                  <a:srgbClr val="FFFF00"/>
                </a:solidFill>
                <a:prstDash val="solid"/>
                <a:miter/>
                <a:headEnd type="none" w="med" len="med"/>
                <a:tailEnd type="none" w="med" len="med"/>
              </a:ln>
            </p:spPr>
            <p:txBody>
              <a:bodyPr/>
              <a:lstStyle/>
              <a:p>
                <a:pPr lvl="0" algn="just" eaLnBrk="0" hangingPunct="0">
                  <a:spcBef>
                    <a:spcPct val="0"/>
                  </a:spcBef>
                </a:pPr>
                <a:r>
                  <a:rPr lang="zh-CN" altLang="en-US" sz="1200" b="1" dirty="0">
                    <a:solidFill>
                      <a:srgbClr val="0000FF"/>
                    </a:solidFill>
                    <a:latin typeface="Times New Roman" panose="02020603050405020304" pitchFamily="18" charset="0"/>
                    <a:ea typeface="宋体" panose="02010600030101010101" pitchFamily="2" charset="-122"/>
                  </a:rPr>
                  <a:t>理论辐射图</a:t>
                </a:r>
              </a:p>
            </p:txBody>
          </p:sp>
        </p:grpSp>
      </p:gr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内容占位符 2"/>
          <p:cNvSpPr>
            <a:spLocks noGrp="1"/>
          </p:cNvSpPr>
          <p:nvPr>
            <p:ph idx="1"/>
          </p:nvPr>
        </p:nvSpPr>
        <p:spPr>
          <a:xfrm>
            <a:off x="250825" y="692150"/>
            <a:ext cx="8704263" cy="5440363"/>
          </a:xfrm>
        </p:spPr>
        <p:txBody>
          <a:bodyPr/>
          <a:lstStyle/>
          <a:p>
            <a:r>
              <a:rPr lang="zh-CN" altLang="en-US" b="1"/>
              <a:t>天线有效面积</a:t>
            </a:r>
            <a:r>
              <a:rPr lang="zh-CN" altLang="en-US"/>
              <a:t>：取决于天线的尺寸和形状</a:t>
            </a:r>
            <a:endParaRPr lang="en-US" altLang="zh-CN"/>
          </a:p>
          <a:p>
            <a:pPr lvl="1"/>
            <a:r>
              <a:rPr lang="zh-CN" altLang="en-US"/>
              <a:t>但不是真正的面积</a:t>
            </a:r>
            <a:endParaRPr lang="en-US" altLang="zh-CN"/>
          </a:p>
          <a:p>
            <a:r>
              <a:rPr lang="zh-CN" altLang="en-US"/>
              <a:t>天线增益和有效面积之间的关系</a:t>
            </a:r>
            <a:endParaRPr lang="en-US" altLang="zh-CN"/>
          </a:p>
          <a:p>
            <a:pPr lvl="1"/>
            <a:r>
              <a:rPr lang="zh-CN" altLang="en-US"/>
              <a:t>越大越好</a:t>
            </a:r>
          </a:p>
          <a:p>
            <a:endParaRPr lang="zh-CN" altLang="en-US"/>
          </a:p>
        </p:txBody>
      </p:sp>
      <p:sp>
        <p:nvSpPr>
          <p:cNvPr id="4" name="灯片编号占位符 3"/>
          <p:cNvSpPr>
            <a:spLocks noGrp="1"/>
          </p:cNvSpPr>
          <p:nvPr>
            <p:ph type="sldNum" sz="quarter" idx="12"/>
          </p:nvPr>
        </p:nvSpPr>
        <p:spPr/>
        <p:txBody>
          <a:bodyPr/>
          <a:lstStyle/>
          <a:p>
            <a:pPr>
              <a:defRPr/>
            </a:pPr>
            <a:fld id="{030E222A-AC52-4F2E-BEC1-EEB328F93E71}" type="slidenum">
              <a:rPr lang="zh-CN" altLang="en-US" smtClean="0"/>
              <a:t>59</a:t>
            </a:fld>
            <a:endParaRPr lang="zh-CN" altLang="en-US"/>
          </a:p>
        </p:txBody>
      </p:sp>
      <p:graphicFrame>
        <p:nvGraphicFramePr>
          <p:cNvPr id="1026" name="Object 3"/>
          <p:cNvGraphicFramePr>
            <a:graphicFrameLocks noChangeAspect="1"/>
          </p:cNvGraphicFramePr>
          <p:nvPr/>
        </p:nvGraphicFramePr>
        <p:xfrm>
          <a:off x="827088" y="3141663"/>
          <a:ext cx="3311525" cy="1116012"/>
        </p:xfrm>
        <a:graphic>
          <a:graphicData uri="http://schemas.openxmlformats.org/presentationml/2006/ole">
            <mc:AlternateContent xmlns:mc="http://schemas.openxmlformats.org/markup-compatibility/2006">
              <mc:Choice xmlns:v="urn:schemas-microsoft-com:vml" Requires="v">
                <p:oleObj spid="_x0000_s1203" name="Equation" r:id="rId3" imgW="29870400" imgH="10058400" progId="Equation.3">
                  <p:embed/>
                </p:oleObj>
              </mc:Choice>
              <mc:Fallback>
                <p:oleObj name="Equation" r:id="rId3" imgW="29870400" imgH="10058400" progId="Equation.3">
                  <p:embed/>
                  <p:pic>
                    <p:nvPicPr>
                      <p:cNvPr id="0" name="Object 3"/>
                      <p:cNvPicPr>
                        <a:picLocks noChangeAspect="1"/>
                      </p:cNvPicPr>
                      <p:nvPr/>
                    </p:nvPicPr>
                    <p:blipFill>
                      <a:blip r:embed="rId4"/>
                      <a:stretch>
                        <a:fillRect/>
                      </a:stretch>
                    </p:blipFill>
                    <p:spPr>
                      <a:xfrm>
                        <a:off x="827088" y="3141663"/>
                        <a:ext cx="3311525" cy="1116012"/>
                      </a:xfrm>
                      <a:prstGeom prst="rect">
                        <a:avLst/>
                      </a:prstGeom>
                      <a:noFill/>
                      <a:ln w="9525">
                        <a:noFill/>
                      </a:ln>
                    </p:spPr>
                  </p:pic>
                </p:oleObj>
              </mc:Fallback>
            </mc:AlternateContent>
          </a:graphicData>
        </a:graphic>
      </p:graphicFrame>
      <p:sp>
        <p:nvSpPr>
          <p:cNvPr id="1029" name="矩形 7"/>
          <p:cNvSpPr>
            <a:spLocks noChangeArrowheads="1"/>
          </p:cNvSpPr>
          <p:nvPr/>
        </p:nvSpPr>
        <p:spPr bwMode="auto">
          <a:xfrm>
            <a:off x="4429125" y="2278063"/>
            <a:ext cx="4392613" cy="1939925"/>
          </a:xfrm>
          <a:prstGeom prst="rect">
            <a:avLst/>
          </a:prstGeom>
          <a:noFill/>
          <a:ln w="9525">
            <a:noFill/>
            <a:miter lim="800000"/>
          </a:ln>
        </p:spPr>
        <p:txBody>
          <a:bodyPr>
            <a:spAutoFit/>
          </a:bodyPr>
          <a:lstStyle/>
          <a:p>
            <a:pPr lvl="2"/>
            <a:r>
              <a:rPr lang="en-US" altLang="zh-CN" sz="2400" i="1">
                <a:latin typeface="Times New Roman" panose="02020603050405020304" pitchFamily="18" charset="0"/>
              </a:rPr>
              <a:t>G </a:t>
            </a:r>
            <a:r>
              <a:rPr lang="en-US" altLang="zh-CN" sz="2400">
                <a:latin typeface="Times New Roman" panose="02020603050405020304" pitchFamily="18" charset="0"/>
              </a:rPr>
              <a:t>= </a:t>
            </a:r>
            <a:r>
              <a:rPr lang="zh-CN" altLang="en-US" sz="2400">
                <a:latin typeface="Times New Roman" panose="02020603050405020304" pitchFamily="18" charset="0"/>
              </a:rPr>
              <a:t>天线增益</a:t>
            </a:r>
            <a:r>
              <a:rPr lang="en-US" altLang="zh-CN" sz="2400">
                <a:latin typeface="Times New Roman" panose="02020603050405020304" pitchFamily="18" charset="0"/>
              </a:rPr>
              <a:t>gain</a:t>
            </a:r>
          </a:p>
          <a:p>
            <a:pPr lvl="2"/>
            <a:r>
              <a:rPr lang="en-US" altLang="zh-CN" sz="2400" i="1">
                <a:latin typeface="Times New Roman" panose="02020603050405020304" pitchFamily="18" charset="0"/>
              </a:rPr>
              <a:t>A</a:t>
            </a:r>
            <a:r>
              <a:rPr lang="en-US" altLang="zh-CN" sz="2400" i="1" baseline="-25000">
                <a:latin typeface="Times New Roman" panose="02020603050405020304" pitchFamily="18" charset="0"/>
              </a:rPr>
              <a:t>e</a:t>
            </a:r>
            <a:r>
              <a:rPr lang="en-US" altLang="zh-CN" sz="2400" i="1">
                <a:latin typeface="Times New Roman" panose="02020603050405020304" pitchFamily="18" charset="0"/>
              </a:rPr>
              <a:t> </a:t>
            </a:r>
            <a:r>
              <a:rPr lang="en-US" altLang="zh-CN" sz="2400">
                <a:latin typeface="Times New Roman" panose="02020603050405020304" pitchFamily="18" charset="0"/>
              </a:rPr>
              <a:t>= </a:t>
            </a:r>
            <a:r>
              <a:rPr lang="zh-CN" altLang="en-US" sz="2400">
                <a:latin typeface="Times New Roman" panose="02020603050405020304" pitchFamily="18" charset="0"/>
              </a:rPr>
              <a:t>天线有效面积</a:t>
            </a:r>
            <a:endParaRPr lang="en-US" altLang="zh-CN" sz="2400">
              <a:latin typeface="Times New Roman" panose="02020603050405020304" pitchFamily="18" charset="0"/>
            </a:endParaRPr>
          </a:p>
          <a:p>
            <a:pPr lvl="2"/>
            <a:r>
              <a:rPr lang="en-US" altLang="zh-CN" sz="2400" i="1">
                <a:latin typeface="Times New Roman" panose="02020603050405020304" pitchFamily="18" charset="0"/>
              </a:rPr>
              <a:t>f </a:t>
            </a:r>
            <a:r>
              <a:rPr lang="en-US" altLang="zh-CN" sz="2400">
                <a:latin typeface="Times New Roman" panose="02020603050405020304" pitchFamily="18" charset="0"/>
              </a:rPr>
              <a:t>= </a:t>
            </a:r>
            <a:r>
              <a:rPr lang="zh-CN" altLang="en-US" sz="2400">
                <a:latin typeface="Times New Roman" panose="02020603050405020304" pitchFamily="18" charset="0"/>
              </a:rPr>
              <a:t>载波频率</a:t>
            </a:r>
            <a:br>
              <a:rPr lang="en-US" altLang="zh-CN" sz="2400">
                <a:latin typeface="Times New Roman" panose="02020603050405020304" pitchFamily="18" charset="0"/>
              </a:rPr>
            </a:br>
            <a:r>
              <a:rPr lang="en-US" altLang="zh-CN" sz="2400" i="1">
                <a:latin typeface="Times New Roman" panose="02020603050405020304" pitchFamily="18" charset="0"/>
              </a:rPr>
              <a:t>c</a:t>
            </a:r>
            <a:r>
              <a:rPr lang="en-US" altLang="zh-CN" sz="2400">
                <a:latin typeface="Times New Roman" panose="02020603050405020304" pitchFamily="18" charset="0"/>
              </a:rPr>
              <a:t> = </a:t>
            </a:r>
            <a:r>
              <a:rPr lang="zh-CN" altLang="en-US" sz="2400">
                <a:latin typeface="Times New Roman" panose="02020603050405020304" pitchFamily="18" charset="0"/>
              </a:rPr>
              <a:t>光速（</a:t>
            </a:r>
            <a:r>
              <a:rPr lang="en-US" altLang="zh-CN" sz="2400">
                <a:latin typeface="Times New Roman" panose="02020603050405020304" pitchFamily="18" charset="0"/>
              </a:rPr>
              <a:t>3×10</a:t>
            </a:r>
            <a:r>
              <a:rPr lang="en-US" altLang="zh-CN" sz="2400" baseline="30000">
                <a:latin typeface="Times New Roman" panose="02020603050405020304" pitchFamily="18" charset="0"/>
              </a:rPr>
              <a:t>8</a:t>
            </a:r>
            <a:r>
              <a:rPr lang="zh-CN" altLang="en-US" sz="2400">
                <a:latin typeface="Times New Roman" panose="02020603050405020304" pitchFamily="18" charset="0"/>
              </a:rPr>
              <a:t>米</a:t>
            </a:r>
            <a:r>
              <a:rPr lang="en-US" altLang="zh-CN" sz="2400">
                <a:latin typeface="Times New Roman" panose="02020603050405020304" pitchFamily="18" charset="0"/>
              </a:rPr>
              <a:t>/</a:t>
            </a:r>
            <a:r>
              <a:rPr lang="zh-CN" altLang="en-US" sz="2400">
                <a:latin typeface="Times New Roman" panose="02020603050405020304" pitchFamily="18" charset="0"/>
              </a:rPr>
              <a:t>秒）</a:t>
            </a:r>
            <a:endParaRPr lang="en-US" altLang="zh-CN" sz="2400">
              <a:latin typeface="Times New Roman" panose="02020603050405020304" pitchFamily="18" charset="0"/>
            </a:endParaRPr>
          </a:p>
          <a:p>
            <a:pPr lvl="2"/>
            <a:r>
              <a:rPr lang="en-US" altLang="zh-CN" sz="2400" i="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a:latin typeface="Times New Roman" panose="02020603050405020304" pitchFamily="18" charset="0"/>
              </a:rPr>
              <a:t> = </a:t>
            </a:r>
            <a:r>
              <a:rPr lang="zh-CN" altLang="en-US" sz="2400">
                <a:latin typeface="Times New Roman" panose="02020603050405020304" pitchFamily="18" charset="0"/>
              </a:rPr>
              <a:t>载波波长</a:t>
            </a:r>
            <a:endParaRPr lang="en-US" altLang="zh-CN" sz="2400">
              <a:latin typeface="Times New Roman" panose="02020603050405020304"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14630"/>
            <a:ext cx="8693150" cy="968375"/>
          </a:xfrm>
        </p:spPr>
        <p:txBody>
          <a:bodyPr/>
          <a:lstStyle/>
          <a:p>
            <a:r>
              <a:rPr lang="zh-CN" altLang="en-US" sz="3200" dirty="0"/>
              <a:t>从电路角度 天线可视为一个四端网络</a:t>
            </a:r>
          </a:p>
        </p:txBody>
      </p:sp>
      <p:graphicFrame>
        <p:nvGraphicFramePr>
          <p:cNvPr id="392196" name="对象 392195"/>
          <p:cNvGraphicFramePr/>
          <p:nvPr/>
        </p:nvGraphicFramePr>
        <p:xfrm>
          <a:off x="1943100" y="1391285"/>
          <a:ext cx="5505450" cy="4429125"/>
        </p:xfrm>
        <a:graphic>
          <a:graphicData uri="http://schemas.openxmlformats.org/presentationml/2006/ole">
            <mc:AlternateContent xmlns:mc="http://schemas.openxmlformats.org/markup-compatibility/2006">
              <mc:Choice xmlns:v="urn:schemas-microsoft-com:vml" Requires="v">
                <p:oleObj spid="_x0000_s4273" r:id="rId3" imgW="4001135" imgH="3218815" progId="Photoshop.Image.6">
                  <p:embed/>
                </p:oleObj>
              </mc:Choice>
              <mc:Fallback>
                <p:oleObj r:id="rId3" imgW="4001135" imgH="3218815" progId="Photoshop.Image.6">
                  <p:embed/>
                  <p:pic>
                    <p:nvPicPr>
                      <p:cNvPr id="0" name="图片 3090"/>
                      <p:cNvPicPr/>
                      <p:nvPr/>
                    </p:nvPicPr>
                    <p:blipFill>
                      <a:blip r:embed="rId4"/>
                      <a:stretch>
                        <a:fillRect/>
                      </a:stretch>
                    </p:blipFill>
                    <p:spPr>
                      <a:xfrm>
                        <a:off x="1943100" y="1391285"/>
                        <a:ext cx="5505450" cy="4429125"/>
                      </a:xfrm>
                      <a:prstGeom prst="rect">
                        <a:avLst/>
                      </a:prstGeom>
                      <a:solidFill>
                        <a:schemeClr val="accent1"/>
                      </a:solidFill>
                      <a:ln w="38100">
                        <a:noFill/>
                        <a:miter/>
                      </a:ln>
                    </p:spPr>
                  </p:pic>
                </p:oleObj>
              </mc:Fallback>
            </mc:AlternateContent>
          </a:graphicData>
        </a:graphic>
      </p:graphicFrame>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8" name="矩形 556037"/>
          <p:cNvSpPr/>
          <p:nvPr/>
        </p:nvSpPr>
        <p:spPr>
          <a:xfrm>
            <a:off x="468313" y="1268413"/>
            <a:ext cx="8208962" cy="1655762"/>
          </a:xfrm>
          <a:prstGeom prst="rect">
            <a:avLst/>
          </a:prstGeom>
          <a:noFill/>
          <a:ln w="9525">
            <a:noFill/>
          </a:ln>
        </p:spPr>
        <p:txBody>
          <a:bodyPr/>
          <a:lstStyle>
            <a:lvl1pPr marL="342900" lvl="0" indent="-342900" algn="l" defTabSz="914400" eaLnBrk="1" fontAlgn="base" latinLnBrk="0" hangingPunct="1">
              <a:lnSpc>
                <a:spcPct val="130000"/>
              </a:lnSpc>
              <a:spcBef>
                <a:spcPct val="2000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eaLnBrk="1" fontAlgn="base" latinLnBrk="0" hangingPunct="1">
              <a:lnSpc>
                <a:spcPct val="13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3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3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30000"/>
              </a:lnSpc>
              <a:spcBef>
                <a:spcPct val="20000"/>
              </a:spcBef>
              <a:spcAft>
                <a:spcPct val="0"/>
              </a:spcAft>
              <a:buChar char="»"/>
              <a:defRPr sz="2000" b="0" i="0" u="none" kern="1200" baseline="0">
                <a:solidFill>
                  <a:schemeClr val="tx1"/>
                </a:solidFill>
                <a:latin typeface="+mn-lt"/>
                <a:ea typeface="+mn-ea"/>
                <a:cs typeface="+mn-cs"/>
              </a:defRPr>
            </a:lvl5pPr>
          </a:lstStyle>
          <a:p>
            <a:pPr lvl="0" algn="just"/>
            <a:r>
              <a:rPr lang="en-US" altLang="zh-CN" b="1" dirty="0">
                <a:solidFill>
                  <a:schemeClr val="tx1"/>
                </a:solidFill>
              </a:rPr>
              <a:t>    </a:t>
            </a:r>
            <a:r>
              <a:rPr lang="zh-CN" altLang="en-US" b="1" dirty="0">
                <a:solidFill>
                  <a:schemeClr val="tx1"/>
                </a:solidFill>
              </a:rPr>
              <a:t>当天线以最大接收方向对准来波方向进行接收时，并且天</a:t>
            </a:r>
          </a:p>
          <a:p>
            <a:pPr lvl="0" algn="just"/>
            <a:r>
              <a:rPr lang="zh-CN" altLang="en-US" b="1" dirty="0">
                <a:solidFill>
                  <a:schemeClr val="tx1"/>
                </a:solidFill>
              </a:rPr>
              <a:t>线的极化与来波极化相匹配，则接收天线送到匹配负载的</a:t>
            </a:r>
            <a:endParaRPr lang="en-US" altLang="zh-CN" b="1" dirty="0">
              <a:solidFill>
                <a:schemeClr val="tx1"/>
              </a:solidFill>
            </a:endParaRPr>
          </a:p>
          <a:p>
            <a:pPr lvl="0" algn="just"/>
            <a:r>
              <a:rPr lang="zh-CN" altLang="en-US" b="1" dirty="0">
                <a:solidFill>
                  <a:schemeClr val="tx1"/>
                </a:solidFill>
              </a:rPr>
              <a:t>平均功率</a:t>
            </a:r>
            <a:r>
              <a:rPr lang="en-US" altLang="zh-CN" b="1" i="1" dirty="0" err="1">
                <a:solidFill>
                  <a:schemeClr val="tx1"/>
                </a:solidFill>
              </a:rPr>
              <a:t>P</a:t>
            </a:r>
            <a:r>
              <a:rPr lang="en-US" altLang="zh-CN" b="1" baseline="-25000" dirty="0" err="1">
                <a:solidFill>
                  <a:schemeClr val="tx1"/>
                </a:solidFill>
              </a:rPr>
              <a:t>Lmax</a:t>
            </a:r>
            <a:r>
              <a:rPr lang="zh-CN" altLang="en-US" b="1" dirty="0">
                <a:solidFill>
                  <a:schemeClr val="tx1"/>
                </a:solidFill>
              </a:rPr>
              <a:t>与来波的功率密度</a:t>
            </a:r>
            <a:r>
              <a:rPr lang="en-US" altLang="zh-CN" b="1" i="1" dirty="0">
                <a:solidFill>
                  <a:schemeClr val="tx1"/>
                </a:solidFill>
              </a:rPr>
              <a:t>S</a:t>
            </a:r>
            <a:r>
              <a:rPr lang="en-US" altLang="zh-CN" b="1" baseline="-25000" dirty="0">
                <a:solidFill>
                  <a:schemeClr val="tx1"/>
                </a:solidFill>
              </a:rPr>
              <a:t>av</a:t>
            </a:r>
            <a:r>
              <a:rPr lang="zh-CN" altLang="en-US" b="1" dirty="0">
                <a:solidFill>
                  <a:schemeClr val="tx1"/>
                </a:solidFill>
              </a:rPr>
              <a:t>之比，记为</a:t>
            </a:r>
            <a:r>
              <a:rPr lang="en-US" altLang="zh-CN" b="1" i="1" dirty="0">
                <a:solidFill>
                  <a:schemeClr val="tx1"/>
                </a:solidFill>
              </a:rPr>
              <a:t>A</a:t>
            </a:r>
            <a:r>
              <a:rPr lang="en-US" altLang="zh-CN" b="1" baseline="-25000" dirty="0">
                <a:solidFill>
                  <a:schemeClr val="tx1"/>
                </a:solidFill>
              </a:rPr>
              <a:t>e</a:t>
            </a:r>
            <a:r>
              <a:rPr lang="zh-CN" altLang="en-US" b="1" dirty="0">
                <a:solidFill>
                  <a:schemeClr val="tx1"/>
                </a:solidFill>
              </a:rPr>
              <a:t>。即</a:t>
            </a:r>
          </a:p>
        </p:txBody>
      </p:sp>
      <p:graphicFrame>
        <p:nvGraphicFramePr>
          <p:cNvPr id="556039" name="对象 556038"/>
          <p:cNvGraphicFramePr/>
          <p:nvPr/>
        </p:nvGraphicFramePr>
        <p:xfrm>
          <a:off x="1619250" y="3286125"/>
          <a:ext cx="1828800" cy="1150938"/>
        </p:xfrm>
        <a:graphic>
          <a:graphicData uri="http://schemas.openxmlformats.org/presentationml/2006/ole">
            <mc:AlternateContent xmlns:mc="http://schemas.openxmlformats.org/markup-compatibility/2006">
              <mc:Choice xmlns:v="urn:schemas-microsoft-com:vml" Requires="v">
                <p:oleObj spid="_x0000_s10769" r:id="rId3" imgW="685800" imgH="431800" progId="Equation.DSMT4">
                  <p:embed/>
                </p:oleObj>
              </mc:Choice>
              <mc:Fallback>
                <p:oleObj r:id="rId3" imgW="685800" imgH="431800" progId="Equation.DSMT4">
                  <p:embed/>
                  <p:pic>
                    <p:nvPicPr>
                      <p:cNvPr id="0" name="图片 3356"/>
                      <p:cNvPicPr/>
                      <p:nvPr/>
                    </p:nvPicPr>
                    <p:blipFill>
                      <a:blip r:embed="rId4"/>
                      <a:stretch>
                        <a:fillRect/>
                      </a:stretch>
                    </p:blipFill>
                    <p:spPr>
                      <a:xfrm>
                        <a:off x="1619250" y="3286125"/>
                        <a:ext cx="1828800" cy="1150938"/>
                      </a:xfrm>
                      <a:prstGeom prst="rect">
                        <a:avLst/>
                      </a:prstGeom>
                      <a:solidFill>
                        <a:schemeClr val="bg1"/>
                      </a:solidFill>
                      <a:ln w="38100">
                        <a:noFill/>
                        <a:miter/>
                      </a:ln>
                    </p:spPr>
                  </p:pic>
                </p:oleObj>
              </mc:Fallback>
            </mc:AlternateContent>
          </a:graphicData>
        </a:graphic>
      </p:graphicFrame>
      <p:graphicFrame>
        <p:nvGraphicFramePr>
          <p:cNvPr id="556040" name="对象 556039"/>
          <p:cNvGraphicFramePr/>
          <p:nvPr/>
        </p:nvGraphicFramePr>
        <p:xfrm>
          <a:off x="4500563" y="3068638"/>
          <a:ext cx="3492500" cy="3140075"/>
        </p:xfrm>
        <a:graphic>
          <a:graphicData uri="http://schemas.openxmlformats.org/presentationml/2006/ole">
            <mc:AlternateContent xmlns:mc="http://schemas.openxmlformats.org/markup-compatibility/2006">
              <mc:Choice xmlns:v="urn:schemas-microsoft-com:vml" Requires="v">
                <p:oleObj spid="_x0000_s10770" r:id="rId5" imgW="1508760" imgH="1584960" progId="Visio.Drawing.4">
                  <p:embed/>
                </p:oleObj>
              </mc:Choice>
              <mc:Fallback>
                <p:oleObj r:id="rId5" imgW="1508760" imgH="1584960" progId="Visio.Drawing.4">
                  <p:embed/>
                  <p:pic>
                    <p:nvPicPr>
                      <p:cNvPr id="0" name="图片 3366"/>
                      <p:cNvPicPr/>
                      <p:nvPr/>
                    </p:nvPicPr>
                    <p:blipFill>
                      <a:blip r:embed="rId6"/>
                      <a:srcRect l="1476" t="2829" r="1804" b="14705"/>
                      <a:stretch>
                        <a:fillRect/>
                      </a:stretch>
                    </p:blipFill>
                    <p:spPr>
                      <a:xfrm>
                        <a:off x="4500563" y="3068638"/>
                        <a:ext cx="3492500" cy="3140075"/>
                      </a:xfrm>
                      <a:prstGeom prst="rect">
                        <a:avLst/>
                      </a:prstGeom>
                      <a:solidFill>
                        <a:schemeClr val="bg1"/>
                      </a:solidFill>
                      <a:ln w="38100">
                        <a:noFill/>
                        <a:miter/>
                      </a:ln>
                    </p:spPr>
                  </p:pic>
                </p:oleObj>
              </mc:Fallback>
            </mc:AlternateContent>
          </a:graphicData>
        </a:graphic>
      </p:graphicFrame>
      <p:graphicFrame>
        <p:nvGraphicFramePr>
          <p:cNvPr id="556041" name="对象 556040"/>
          <p:cNvGraphicFramePr/>
          <p:nvPr/>
        </p:nvGraphicFramePr>
        <p:xfrm>
          <a:off x="1600200" y="4829175"/>
          <a:ext cx="1676400" cy="1192213"/>
        </p:xfrm>
        <a:graphic>
          <a:graphicData uri="http://schemas.openxmlformats.org/presentationml/2006/ole">
            <mc:AlternateContent xmlns:mc="http://schemas.openxmlformats.org/markup-compatibility/2006">
              <mc:Choice xmlns:v="urn:schemas-microsoft-com:vml" Requires="v">
                <p:oleObj spid="_x0000_s10771" r:id="rId7" imgW="660400" imgH="469900" progId="Equation.DSMT4">
                  <p:embed/>
                </p:oleObj>
              </mc:Choice>
              <mc:Fallback>
                <p:oleObj r:id="rId7" imgW="660400" imgH="469900" progId="Equation.DSMT4">
                  <p:embed/>
                  <p:pic>
                    <p:nvPicPr>
                      <p:cNvPr id="0" name="图片 3359"/>
                      <p:cNvPicPr/>
                      <p:nvPr/>
                    </p:nvPicPr>
                    <p:blipFill>
                      <a:blip r:embed="rId8"/>
                      <a:stretch>
                        <a:fillRect/>
                      </a:stretch>
                    </p:blipFill>
                    <p:spPr>
                      <a:xfrm>
                        <a:off x="1600200" y="4829175"/>
                        <a:ext cx="1676400" cy="1192213"/>
                      </a:xfrm>
                      <a:prstGeom prst="rect">
                        <a:avLst/>
                      </a:prstGeom>
                      <a:solidFill>
                        <a:schemeClr val="bg1"/>
                      </a:solidFill>
                      <a:ln w="38100">
                        <a:noFill/>
                        <a:miter/>
                      </a:ln>
                    </p:spPr>
                  </p:pic>
                </p:oleObj>
              </mc:Fallback>
            </mc:AlternateContent>
          </a:graphicData>
        </a:graphic>
      </p:graphicFrame>
      <p:sp>
        <p:nvSpPr>
          <p:cNvPr id="2" name="文本框 1"/>
          <p:cNvSpPr txBox="1"/>
          <p:nvPr/>
        </p:nvSpPr>
        <p:spPr>
          <a:xfrm>
            <a:off x="704215" y="643255"/>
            <a:ext cx="3754120" cy="701040"/>
          </a:xfrm>
          <a:prstGeom prst="rect">
            <a:avLst/>
          </a:prstGeom>
          <a:noFill/>
        </p:spPr>
        <p:txBody>
          <a:bodyPr wrap="none" rtlCol="0" anchor="t">
            <a:spAutoFit/>
          </a:bodyPr>
          <a:lstStyle/>
          <a:p>
            <a:r>
              <a:rPr lang="zh-CN" altLang="en-US" sz="4000" b="1">
                <a:sym typeface="+mn-ea"/>
              </a:rPr>
              <a:t>天线有效面积</a:t>
            </a:r>
            <a:r>
              <a:rPr lang="zh-CN" altLang="en-US" sz="4000">
                <a:sym typeface="+mn-ea"/>
              </a:rPr>
              <a:t>：</a:t>
            </a:r>
            <a:endParaRPr lang="zh-CN" altLang="en-US" sz="400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56038"/>
                                        </p:tgtEl>
                                        <p:attrNameLst>
                                          <p:attrName>style.visibility</p:attrName>
                                        </p:attrNameLst>
                                      </p:cBhvr>
                                      <p:to>
                                        <p:strVal val="visible"/>
                                      </p:to>
                                    </p:set>
                                    <p:anim calcmode="lin" valueType="num">
                                      <p:cBhvr>
                                        <p:cTn id="7" dur="1000" fill="hold"/>
                                        <p:tgtEl>
                                          <p:spTgt spid="556038"/>
                                        </p:tgtEl>
                                        <p:attrNameLst>
                                          <p:attrName>ppt_w</p:attrName>
                                        </p:attrNameLst>
                                      </p:cBhvr>
                                      <p:tavLst>
                                        <p:tav tm="0">
                                          <p:val>
                                            <p:strVal val="#ppt_w*0.70"/>
                                          </p:val>
                                        </p:tav>
                                        <p:tav tm="100000">
                                          <p:val>
                                            <p:strVal val="#ppt_w"/>
                                          </p:val>
                                        </p:tav>
                                      </p:tavLst>
                                    </p:anim>
                                    <p:anim calcmode="lin" valueType="num">
                                      <p:cBhvr>
                                        <p:cTn id="8" dur="1000" fill="hold"/>
                                        <p:tgtEl>
                                          <p:spTgt spid="556038"/>
                                        </p:tgtEl>
                                        <p:attrNameLst>
                                          <p:attrName>ppt_h</p:attrName>
                                        </p:attrNameLst>
                                      </p:cBhvr>
                                      <p:tavLst>
                                        <p:tav tm="0">
                                          <p:val>
                                            <p:strVal val="#ppt_h"/>
                                          </p:val>
                                        </p:tav>
                                        <p:tav tm="100000">
                                          <p:val>
                                            <p:strVal val="#ppt_h"/>
                                          </p:val>
                                        </p:tav>
                                      </p:tavLst>
                                    </p:anim>
                                    <p:animEffect transition="in" filter="fade">
                                      <p:cBhvr>
                                        <p:cTn id="9" dur="1000"/>
                                        <p:tgtEl>
                                          <p:spTgt spid="55603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56039"/>
                                        </p:tgtEl>
                                        <p:attrNameLst>
                                          <p:attrName>style.visibility</p:attrName>
                                        </p:attrNameLst>
                                      </p:cBhvr>
                                      <p:to>
                                        <p:strVal val="visible"/>
                                      </p:to>
                                    </p:set>
                                    <p:anim calcmode="lin" valueType="num">
                                      <p:cBhvr>
                                        <p:cTn id="14" dur="1000" fill="hold"/>
                                        <p:tgtEl>
                                          <p:spTgt spid="556039"/>
                                        </p:tgtEl>
                                        <p:attrNameLst>
                                          <p:attrName>ppt_w</p:attrName>
                                        </p:attrNameLst>
                                      </p:cBhvr>
                                      <p:tavLst>
                                        <p:tav tm="0">
                                          <p:val>
                                            <p:strVal val="#ppt_w*0.70"/>
                                          </p:val>
                                        </p:tav>
                                        <p:tav tm="100000">
                                          <p:val>
                                            <p:strVal val="#ppt_w"/>
                                          </p:val>
                                        </p:tav>
                                      </p:tavLst>
                                    </p:anim>
                                    <p:anim calcmode="lin" valueType="num">
                                      <p:cBhvr>
                                        <p:cTn id="15" dur="1000" fill="hold"/>
                                        <p:tgtEl>
                                          <p:spTgt spid="556039"/>
                                        </p:tgtEl>
                                        <p:attrNameLst>
                                          <p:attrName>ppt_h</p:attrName>
                                        </p:attrNameLst>
                                      </p:cBhvr>
                                      <p:tavLst>
                                        <p:tav tm="0">
                                          <p:val>
                                            <p:strVal val="#ppt_h"/>
                                          </p:val>
                                        </p:tav>
                                        <p:tav tm="100000">
                                          <p:val>
                                            <p:strVal val="#ppt_h"/>
                                          </p:val>
                                        </p:tav>
                                      </p:tavLst>
                                    </p:anim>
                                    <p:animEffect transition="in" filter="fade">
                                      <p:cBhvr>
                                        <p:cTn id="16" dur="1000"/>
                                        <p:tgtEl>
                                          <p:spTgt spid="556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7060" name="对象 557059"/>
          <p:cNvGraphicFramePr/>
          <p:nvPr/>
        </p:nvGraphicFramePr>
        <p:xfrm>
          <a:off x="395288" y="692150"/>
          <a:ext cx="1828800" cy="1150938"/>
        </p:xfrm>
        <a:graphic>
          <a:graphicData uri="http://schemas.openxmlformats.org/presentationml/2006/ole">
            <mc:AlternateContent xmlns:mc="http://schemas.openxmlformats.org/markup-compatibility/2006">
              <mc:Choice xmlns:v="urn:schemas-microsoft-com:vml" Requires="v">
                <p:oleObj spid="_x0000_s75665" r:id="rId3" imgW="685800" imgH="431800" progId="Equation.DSMT4">
                  <p:embed/>
                </p:oleObj>
              </mc:Choice>
              <mc:Fallback>
                <p:oleObj r:id="rId3" imgW="685800" imgH="431800" progId="Equation.DSMT4">
                  <p:embed/>
                  <p:pic>
                    <p:nvPicPr>
                      <p:cNvPr id="0" name="图片 3358"/>
                      <p:cNvPicPr/>
                      <p:nvPr/>
                    </p:nvPicPr>
                    <p:blipFill>
                      <a:blip r:embed="rId4"/>
                      <a:stretch>
                        <a:fillRect/>
                      </a:stretch>
                    </p:blipFill>
                    <p:spPr>
                      <a:xfrm>
                        <a:off x="395288" y="692150"/>
                        <a:ext cx="1828800" cy="1150938"/>
                      </a:xfrm>
                      <a:prstGeom prst="rect">
                        <a:avLst/>
                      </a:prstGeom>
                      <a:solidFill>
                        <a:schemeClr val="bg1"/>
                      </a:solidFill>
                      <a:ln w="38100">
                        <a:noFill/>
                        <a:miter/>
                      </a:ln>
                    </p:spPr>
                  </p:pic>
                </p:oleObj>
              </mc:Fallback>
            </mc:AlternateContent>
          </a:graphicData>
        </a:graphic>
      </p:graphicFrame>
      <p:graphicFrame>
        <p:nvGraphicFramePr>
          <p:cNvPr id="557061" name="对象 557060"/>
          <p:cNvGraphicFramePr/>
          <p:nvPr/>
        </p:nvGraphicFramePr>
        <p:xfrm>
          <a:off x="2484438" y="692150"/>
          <a:ext cx="1676400" cy="1192213"/>
        </p:xfrm>
        <a:graphic>
          <a:graphicData uri="http://schemas.openxmlformats.org/presentationml/2006/ole">
            <mc:AlternateContent xmlns:mc="http://schemas.openxmlformats.org/markup-compatibility/2006">
              <mc:Choice xmlns:v="urn:schemas-microsoft-com:vml" Requires="v">
                <p:oleObj spid="_x0000_s75666" r:id="rId5" imgW="660400" imgH="469900" progId="Equation.DSMT4">
                  <p:embed/>
                </p:oleObj>
              </mc:Choice>
              <mc:Fallback>
                <p:oleObj r:id="rId5" imgW="660400" imgH="469900" progId="Equation.DSMT4">
                  <p:embed/>
                  <p:pic>
                    <p:nvPicPr>
                      <p:cNvPr id="0" name="图片 3364"/>
                      <p:cNvPicPr/>
                      <p:nvPr/>
                    </p:nvPicPr>
                    <p:blipFill>
                      <a:blip r:embed="rId6"/>
                      <a:stretch>
                        <a:fillRect/>
                      </a:stretch>
                    </p:blipFill>
                    <p:spPr>
                      <a:xfrm>
                        <a:off x="2484438" y="692150"/>
                        <a:ext cx="1676400" cy="1192213"/>
                      </a:xfrm>
                      <a:prstGeom prst="rect">
                        <a:avLst/>
                      </a:prstGeom>
                      <a:solidFill>
                        <a:schemeClr val="bg1"/>
                      </a:solidFill>
                      <a:ln w="38100">
                        <a:noFill/>
                        <a:miter/>
                      </a:ln>
                    </p:spPr>
                  </p:pic>
                </p:oleObj>
              </mc:Fallback>
            </mc:AlternateContent>
          </a:graphicData>
        </a:graphic>
      </p:graphicFrame>
      <p:graphicFrame>
        <p:nvGraphicFramePr>
          <p:cNvPr id="557062" name="对象 557061"/>
          <p:cNvGraphicFramePr/>
          <p:nvPr/>
        </p:nvGraphicFramePr>
        <p:xfrm>
          <a:off x="5724525" y="3843338"/>
          <a:ext cx="3168650" cy="2754312"/>
        </p:xfrm>
        <a:graphic>
          <a:graphicData uri="http://schemas.openxmlformats.org/presentationml/2006/ole">
            <mc:AlternateContent xmlns:mc="http://schemas.openxmlformats.org/markup-compatibility/2006">
              <mc:Choice xmlns:v="urn:schemas-microsoft-com:vml" Requires="v">
                <p:oleObj spid="_x0000_s75667" r:id="rId7" imgW="1165860" imgH="922020" progId="Visio.Drawing.4">
                  <p:embed/>
                </p:oleObj>
              </mc:Choice>
              <mc:Fallback>
                <p:oleObj r:id="rId7" imgW="1165860" imgH="922020" progId="Visio.Drawing.4">
                  <p:embed/>
                  <p:pic>
                    <p:nvPicPr>
                      <p:cNvPr id="0" name="图片 3360"/>
                      <p:cNvPicPr/>
                      <p:nvPr/>
                    </p:nvPicPr>
                    <p:blipFill>
                      <a:blip r:embed="rId8"/>
                      <a:srcRect l="4131" r="4678"/>
                      <a:stretch>
                        <a:fillRect/>
                      </a:stretch>
                    </p:blipFill>
                    <p:spPr>
                      <a:xfrm>
                        <a:off x="5724525" y="3843338"/>
                        <a:ext cx="3168650" cy="2754312"/>
                      </a:xfrm>
                      <a:prstGeom prst="rect">
                        <a:avLst/>
                      </a:prstGeom>
                      <a:solidFill>
                        <a:schemeClr val="bg1"/>
                      </a:solidFill>
                      <a:ln w="38100">
                        <a:noFill/>
                        <a:miter/>
                      </a:ln>
                    </p:spPr>
                  </p:pic>
                </p:oleObj>
              </mc:Fallback>
            </mc:AlternateContent>
          </a:graphicData>
        </a:graphic>
      </p:graphicFrame>
      <p:graphicFrame>
        <p:nvGraphicFramePr>
          <p:cNvPr id="557063" name="对象 557062"/>
          <p:cNvGraphicFramePr/>
          <p:nvPr/>
        </p:nvGraphicFramePr>
        <p:xfrm>
          <a:off x="4572000" y="692150"/>
          <a:ext cx="2016125" cy="1254125"/>
        </p:xfrm>
        <a:graphic>
          <a:graphicData uri="http://schemas.openxmlformats.org/presentationml/2006/ole">
            <mc:AlternateContent xmlns:mc="http://schemas.openxmlformats.org/markup-compatibility/2006">
              <mc:Choice xmlns:v="urn:schemas-microsoft-com:vml" Requires="v">
                <p:oleObj spid="_x0000_s75668" r:id="rId9" imgW="786765" imgH="546100" progId="Equation.3">
                  <p:embed/>
                </p:oleObj>
              </mc:Choice>
              <mc:Fallback>
                <p:oleObj r:id="rId9" imgW="786765" imgH="546100" progId="Equation.3">
                  <p:embed/>
                  <p:pic>
                    <p:nvPicPr>
                      <p:cNvPr id="0" name="图片 3361"/>
                      <p:cNvPicPr/>
                      <p:nvPr/>
                    </p:nvPicPr>
                    <p:blipFill>
                      <a:blip r:embed="rId10"/>
                      <a:srcRect t="10329"/>
                      <a:stretch>
                        <a:fillRect/>
                      </a:stretch>
                    </p:blipFill>
                    <p:spPr>
                      <a:xfrm>
                        <a:off x="4572000" y="692150"/>
                        <a:ext cx="2016125" cy="1254125"/>
                      </a:xfrm>
                      <a:prstGeom prst="rect">
                        <a:avLst/>
                      </a:prstGeom>
                      <a:solidFill>
                        <a:schemeClr val="bg1"/>
                      </a:solidFill>
                      <a:ln w="38100">
                        <a:noFill/>
                        <a:miter/>
                      </a:ln>
                    </p:spPr>
                  </p:pic>
                </p:oleObj>
              </mc:Fallback>
            </mc:AlternateContent>
          </a:graphicData>
        </a:graphic>
      </p:graphicFrame>
      <p:graphicFrame>
        <p:nvGraphicFramePr>
          <p:cNvPr id="557064" name="对象 557063"/>
          <p:cNvGraphicFramePr/>
          <p:nvPr/>
        </p:nvGraphicFramePr>
        <p:xfrm>
          <a:off x="6948488" y="692150"/>
          <a:ext cx="2016125" cy="1228725"/>
        </p:xfrm>
        <a:graphic>
          <a:graphicData uri="http://schemas.openxmlformats.org/presentationml/2006/ole">
            <mc:AlternateContent xmlns:mc="http://schemas.openxmlformats.org/markup-compatibility/2006">
              <mc:Choice xmlns:v="urn:schemas-microsoft-com:vml" Requires="v">
                <p:oleObj spid="_x0000_s75669" r:id="rId11" imgW="520065" imgH="317500" progId="Equation.3">
                  <p:embed/>
                </p:oleObj>
              </mc:Choice>
              <mc:Fallback>
                <p:oleObj r:id="rId11" imgW="520065" imgH="317500" progId="Equation.3">
                  <p:embed/>
                  <p:pic>
                    <p:nvPicPr>
                      <p:cNvPr id="0" name="图片 3368"/>
                      <p:cNvPicPr/>
                      <p:nvPr/>
                    </p:nvPicPr>
                    <p:blipFill>
                      <a:blip r:embed="rId12"/>
                      <a:stretch>
                        <a:fillRect/>
                      </a:stretch>
                    </p:blipFill>
                    <p:spPr>
                      <a:xfrm>
                        <a:off x="6948488" y="692150"/>
                        <a:ext cx="2016125" cy="1228725"/>
                      </a:xfrm>
                      <a:prstGeom prst="rect">
                        <a:avLst/>
                      </a:prstGeom>
                      <a:solidFill>
                        <a:schemeClr val="bg1"/>
                      </a:solidFill>
                      <a:ln w="38100">
                        <a:noFill/>
                        <a:miter/>
                      </a:ln>
                    </p:spPr>
                  </p:pic>
                </p:oleObj>
              </mc:Fallback>
            </mc:AlternateContent>
          </a:graphicData>
        </a:graphic>
      </p:graphicFrame>
      <p:graphicFrame>
        <p:nvGraphicFramePr>
          <p:cNvPr id="557065" name="对象 557064"/>
          <p:cNvGraphicFramePr/>
          <p:nvPr/>
        </p:nvGraphicFramePr>
        <p:xfrm>
          <a:off x="3046413" y="2205038"/>
          <a:ext cx="1878012" cy="1201737"/>
        </p:xfrm>
        <a:graphic>
          <a:graphicData uri="http://schemas.openxmlformats.org/presentationml/2006/ole">
            <mc:AlternateContent xmlns:mc="http://schemas.openxmlformats.org/markup-compatibility/2006">
              <mc:Choice xmlns:v="urn:schemas-microsoft-com:vml" Requires="v">
                <p:oleObj spid="_x0000_s75670" r:id="rId13" imgW="1536700" imgH="457200" progId="Equation.DSMT4">
                  <p:embed/>
                </p:oleObj>
              </mc:Choice>
              <mc:Fallback>
                <p:oleObj r:id="rId13" imgW="1536700" imgH="457200" progId="Equation.DSMT4">
                  <p:embed/>
                  <p:pic>
                    <p:nvPicPr>
                      <p:cNvPr id="0" name="图片 3367"/>
                      <p:cNvPicPr/>
                      <p:nvPr/>
                    </p:nvPicPr>
                    <p:blipFill>
                      <a:blip r:embed="rId14"/>
                      <a:srcRect r="53499"/>
                      <a:stretch>
                        <a:fillRect/>
                      </a:stretch>
                    </p:blipFill>
                    <p:spPr>
                      <a:xfrm>
                        <a:off x="3046413" y="2205038"/>
                        <a:ext cx="1878012" cy="1201737"/>
                      </a:xfrm>
                      <a:prstGeom prst="rect">
                        <a:avLst/>
                      </a:prstGeom>
                      <a:solidFill>
                        <a:schemeClr val="bg1"/>
                      </a:solidFill>
                      <a:ln w="38100">
                        <a:noFill/>
                        <a:miter/>
                      </a:ln>
                    </p:spPr>
                  </p:pic>
                </p:oleObj>
              </mc:Fallback>
            </mc:AlternateContent>
          </a:graphicData>
        </a:graphic>
      </p:graphicFrame>
      <p:graphicFrame>
        <p:nvGraphicFramePr>
          <p:cNvPr id="557066" name="对象 557065"/>
          <p:cNvGraphicFramePr/>
          <p:nvPr/>
        </p:nvGraphicFramePr>
        <p:xfrm>
          <a:off x="1323975" y="2247900"/>
          <a:ext cx="1371600" cy="1109663"/>
        </p:xfrm>
        <a:graphic>
          <a:graphicData uri="http://schemas.openxmlformats.org/presentationml/2006/ole">
            <mc:AlternateContent xmlns:mc="http://schemas.openxmlformats.org/markup-compatibility/2006">
              <mc:Choice xmlns:v="urn:schemas-microsoft-com:vml" Requires="v">
                <p:oleObj spid="_x0000_s75671" r:id="rId15" imgW="533400" imgH="431800" progId="Equation.DSMT4">
                  <p:embed/>
                </p:oleObj>
              </mc:Choice>
              <mc:Fallback>
                <p:oleObj r:id="rId15" imgW="533400" imgH="431800" progId="Equation.DSMT4">
                  <p:embed/>
                  <p:pic>
                    <p:nvPicPr>
                      <p:cNvPr id="0" name="图片 3369"/>
                      <p:cNvPicPr/>
                      <p:nvPr/>
                    </p:nvPicPr>
                    <p:blipFill>
                      <a:blip r:embed="rId16"/>
                      <a:stretch>
                        <a:fillRect/>
                      </a:stretch>
                    </p:blipFill>
                    <p:spPr>
                      <a:xfrm>
                        <a:off x="1323975" y="2247900"/>
                        <a:ext cx="1371600" cy="1109663"/>
                      </a:xfrm>
                      <a:prstGeom prst="rect">
                        <a:avLst/>
                      </a:prstGeom>
                      <a:solidFill>
                        <a:schemeClr val="bg1"/>
                      </a:solidFill>
                      <a:ln w="38100">
                        <a:noFill/>
                        <a:miter/>
                      </a:ln>
                    </p:spPr>
                  </p:pic>
                </p:oleObj>
              </mc:Fallback>
            </mc:AlternateContent>
          </a:graphicData>
        </a:graphic>
      </p:graphicFrame>
      <p:graphicFrame>
        <p:nvGraphicFramePr>
          <p:cNvPr id="557067" name="对象 557066"/>
          <p:cNvGraphicFramePr/>
          <p:nvPr/>
        </p:nvGraphicFramePr>
        <p:xfrm>
          <a:off x="4924425" y="2205038"/>
          <a:ext cx="2095500" cy="1201737"/>
        </p:xfrm>
        <a:graphic>
          <a:graphicData uri="http://schemas.openxmlformats.org/presentationml/2006/ole">
            <mc:AlternateContent xmlns:mc="http://schemas.openxmlformats.org/markup-compatibility/2006">
              <mc:Choice xmlns:v="urn:schemas-microsoft-com:vml" Requires="v">
                <p:oleObj spid="_x0000_s75672" r:id="rId17" imgW="1536700" imgH="457200" progId="Equation.DSMT4">
                  <p:embed/>
                </p:oleObj>
              </mc:Choice>
              <mc:Fallback>
                <p:oleObj r:id="rId17" imgW="1536700" imgH="457200" progId="Equation.DSMT4">
                  <p:embed/>
                  <p:pic>
                    <p:nvPicPr>
                      <p:cNvPr id="0" name="图片 3370"/>
                      <p:cNvPicPr/>
                      <p:nvPr/>
                    </p:nvPicPr>
                    <p:blipFill>
                      <a:blip r:embed="rId14"/>
                      <a:srcRect l="48112"/>
                      <a:stretch>
                        <a:fillRect/>
                      </a:stretch>
                    </p:blipFill>
                    <p:spPr>
                      <a:xfrm>
                        <a:off x="4924425" y="2205038"/>
                        <a:ext cx="2095500" cy="1201737"/>
                      </a:xfrm>
                      <a:prstGeom prst="rect">
                        <a:avLst/>
                      </a:prstGeom>
                      <a:solidFill>
                        <a:schemeClr val="bg1"/>
                      </a:solidFill>
                      <a:ln w="38100">
                        <a:noFill/>
                        <a:miter/>
                      </a:ln>
                    </p:spPr>
                  </p:pic>
                </p:oleObj>
              </mc:Fallback>
            </mc:AlternateContent>
          </a:graphicData>
        </a:graphic>
      </p:graphicFrame>
      <p:graphicFrame>
        <p:nvGraphicFramePr>
          <p:cNvPr id="557068" name="对象 557067"/>
          <p:cNvGraphicFramePr/>
          <p:nvPr/>
        </p:nvGraphicFramePr>
        <p:xfrm>
          <a:off x="901700" y="3716338"/>
          <a:ext cx="1905000" cy="1162050"/>
        </p:xfrm>
        <a:graphic>
          <a:graphicData uri="http://schemas.openxmlformats.org/presentationml/2006/ole">
            <mc:AlternateContent xmlns:mc="http://schemas.openxmlformats.org/markup-compatibility/2006">
              <mc:Choice xmlns:v="urn:schemas-microsoft-com:vml" Requires="v">
                <p:oleObj spid="_x0000_s75673" r:id="rId18" imgW="749300" imgH="457200" progId="Equation.DSMT4">
                  <p:embed/>
                </p:oleObj>
              </mc:Choice>
              <mc:Fallback>
                <p:oleObj r:id="rId18" imgW="749300" imgH="457200" progId="Equation.DSMT4">
                  <p:embed/>
                  <p:pic>
                    <p:nvPicPr>
                      <p:cNvPr id="0" name="图片 3362"/>
                      <p:cNvPicPr/>
                      <p:nvPr/>
                    </p:nvPicPr>
                    <p:blipFill>
                      <a:blip r:embed="rId19"/>
                      <a:stretch>
                        <a:fillRect/>
                      </a:stretch>
                    </p:blipFill>
                    <p:spPr>
                      <a:xfrm>
                        <a:off x="901700" y="3716338"/>
                        <a:ext cx="1905000" cy="1162050"/>
                      </a:xfrm>
                      <a:prstGeom prst="rect">
                        <a:avLst/>
                      </a:prstGeom>
                      <a:solidFill>
                        <a:schemeClr val="bg1"/>
                      </a:solidFill>
                      <a:ln w="38100">
                        <a:noFill/>
                        <a:miter/>
                      </a:ln>
                    </p:spPr>
                  </p:pic>
                </p:oleObj>
              </mc:Fallback>
            </mc:AlternateContent>
          </a:graphicData>
        </a:graphic>
      </p:graphicFrame>
      <p:graphicFrame>
        <p:nvGraphicFramePr>
          <p:cNvPr id="557069" name="对象 557068"/>
          <p:cNvGraphicFramePr/>
          <p:nvPr/>
        </p:nvGraphicFramePr>
        <p:xfrm>
          <a:off x="3276600" y="4005263"/>
          <a:ext cx="1655763" cy="620712"/>
        </p:xfrm>
        <a:graphic>
          <a:graphicData uri="http://schemas.openxmlformats.org/presentationml/2006/ole">
            <mc:AlternateContent xmlns:mc="http://schemas.openxmlformats.org/markup-compatibility/2006">
              <mc:Choice xmlns:v="urn:schemas-microsoft-com:vml" Requires="v">
                <p:oleObj spid="_x0000_s75674" r:id="rId20" imgW="1853565" imgH="660400" progId="Equation.DSMT4">
                  <p:embed/>
                </p:oleObj>
              </mc:Choice>
              <mc:Fallback>
                <p:oleObj r:id="rId20" imgW="1853565" imgH="660400" progId="Equation.DSMT4">
                  <p:embed/>
                  <p:pic>
                    <p:nvPicPr>
                      <p:cNvPr id="0" name="图片 3363"/>
                      <p:cNvPicPr/>
                      <p:nvPr/>
                    </p:nvPicPr>
                    <p:blipFill>
                      <a:blip r:embed="rId21"/>
                      <a:srcRect t="64259" r="66048"/>
                      <a:stretch>
                        <a:fillRect/>
                      </a:stretch>
                    </p:blipFill>
                    <p:spPr>
                      <a:xfrm>
                        <a:off x="3276600" y="4005263"/>
                        <a:ext cx="1655763" cy="620712"/>
                      </a:xfrm>
                      <a:prstGeom prst="rect">
                        <a:avLst/>
                      </a:prstGeom>
                      <a:solidFill>
                        <a:schemeClr val="bg1"/>
                      </a:solidFill>
                      <a:ln w="38100">
                        <a:noFill/>
                        <a:miter/>
                      </a:ln>
                    </p:spPr>
                  </p:pic>
                </p:oleObj>
              </mc:Fallback>
            </mc:AlternateContent>
          </a:graphicData>
        </a:graphic>
      </p:graphicFrame>
      <p:graphicFrame>
        <p:nvGraphicFramePr>
          <p:cNvPr id="557070" name="对象 557069"/>
          <p:cNvGraphicFramePr/>
          <p:nvPr/>
        </p:nvGraphicFramePr>
        <p:xfrm>
          <a:off x="2051050" y="5267325"/>
          <a:ext cx="1828800" cy="1117600"/>
        </p:xfrm>
        <a:graphic>
          <a:graphicData uri="http://schemas.openxmlformats.org/presentationml/2006/ole">
            <mc:AlternateContent xmlns:mc="http://schemas.openxmlformats.org/markup-compatibility/2006">
              <mc:Choice xmlns:v="urn:schemas-microsoft-com:vml" Requires="v">
                <p:oleObj spid="_x0000_s75675" r:id="rId22" imgW="685800" imgH="419100" progId="Equation.DSMT4">
                  <p:embed/>
                </p:oleObj>
              </mc:Choice>
              <mc:Fallback>
                <p:oleObj r:id="rId22" imgW="685800" imgH="419100" progId="Equation.DSMT4">
                  <p:embed/>
                  <p:pic>
                    <p:nvPicPr>
                      <p:cNvPr id="0" name="图片 3365"/>
                      <p:cNvPicPr/>
                      <p:nvPr/>
                    </p:nvPicPr>
                    <p:blipFill>
                      <a:blip r:embed="rId23"/>
                      <a:stretch>
                        <a:fillRect/>
                      </a:stretch>
                    </p:blipFill>
                    <p:spPr>
                      <a:xfrm>
                        <a:off x="2051050" y="5267325"/>
                        <a:ext cx="1828800" cy="1117600"/>
                      </a:xfrm>
                      <a:prstGeom prst="rect">
                        <a:avLst/>
                      </a:prstGeom>
                      <a:solidFill>
                        <a:schemeClr val="bg1"/>
                      </a:solidFill>
                      <a:ln w="38100">
                        <a:noFill/>
                        <a:miter/>
                      </a:ln>
                    </p:spPr>
                  </p:pic>
                </p:oleObj>
              </mc:Fallback>
            </mc:AlternateContent>
          </a:graphicData>
        </a:graphic>
      </p:graphicFrame>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57060"/>
                                        </p:tgtEl>
                                        <p:attrNameLst>
                                          <p:attrName>style.visibility</p:attrName>
                                        </p:attrNameLst>
                                      </p:cBhvr>
                                      <p:to>
                                        <p:strVal val="visible"/>
                                      </p:to>
                                    </p:set>
                                    <p:anim calcmode="lin" valueType="num">
                                      <p:cBhvr>
                                        <p:cTn id="7" dur="1000" fill="hold"/>
                                        <p:tgtEl>
                                          <p:spTgt spid="557060"/>
                                        </p:tgtEl>
                                        <p:attrNameLst>
                                          <p:attrName>ppt_w</p:attrName>
                                        </p:attrNameLst>
                                      </p:cBhvr>
                                      <p:tavLst>
                                        <p:tav tm="0">
                                          <p:val>
                                            <p:strVal val="#ppt_w*0.70"/>
                                          </p:val>
                                        </p:tav>
                                        <p:tav tm="100000">
                                          <p:val>
                                            <p:strVal val="#ppt_w"/>
                                          </p:val>
                                        </p:tav>
                                      </p:tavLst>
                                    </p:anim>
                                    <p:anim calcmode="lin" valueType="num">
                                      <p:cBhvr>
                                        <p:cTn id="8" dur="1000" fill="hold"/>
                                        <p:tgtEl>
                                          <p:spTgt spid="557060"/>
                                        </p:tgtEl>
                                        <p:attrNameLst>
                                          <p:attrName>ppt_h</p:attrName>
                                        </p:attrNameLst>
                                      </p:cBhvr>
                                      <p:tavLst>
                                        <p:tav tm="0">
                                          <p:val>
                                            <p:strVal val="#ppt_h"/>
                                          </p:val>
                                        </p:tav>
                                        <p:tav tm="100000">
                                          <p:val>
                                            <p:strVal val="#ppt_h"/>
                                          </p:val>
                                        </p:tav>
                                      </p:tavLst>
                                    </p:anim>
                                    <p:animEffect transition="in" filter="fade">
                                      <p:cBhvr>
                                        <p:cTn id="9" dur="1000"/>
                                        <p:tgtEl>
                                          <p:spTgt spid="557060"/>
                                        </p:tgtEl>
                                      </p:cBhvr>
                                    </p:animEffect>
                                  </p:childTnLst>
                                </p:cTn>
                              </p:par>
                              <p:par>
                                <p:cTn id="10" presetID="55" presetClass="entr" presetSubtype="0" fill="hold" nodeType="withEffect">
                                  <p:stCondLst>
                                    <p:cond delay="0"/>
                                  </p:stCondLst>
                                  <p:childTnLst>
                                    <p:set>
                                      <p:cBhvr>
                                        <p:cTn id="11" dur="1" fill="hold">
                                          <p:stCondLst>
                                            <p:cond delay="0"/>
                                          </p:stCondLst>
                                        </p:cTn>
                                        <p:tgtEl>
                                          <p:spTgt spid="557061"/>
                                        </p:tgtEl>
                                        <p:attrNameLst>
                                          <p:attrName>style.visibility</p:attrName>
                                        </p:attrNameLst>
                                      </p:cBhvr>
                                      <p:to>
                                        <p:strVal val="visible"/>
                                      </p:to>
                                    </p:set>
                                    <p:anim calcmode="lin" valueType="num">
                                      <p:cBhvr>
                                        <p:cTn id="12" dur="1000" fill="hold"/>
                                        <p:tgtEl>
                                          <p:spTgt spid="557061"/>
                                        </p:tgtEl>
                                        <p:attrNameLst>
                                          <p:attrName>ppt_w</p:attrName>
                                        </p:attrNameLst>
                                      </p:cBhvr>
                                      <p:tavLst>
                                        <p:tav tm="0">
                                          <p:val>
                                            <p:strVal val="#ppt_w*0.70"/>
                                          </p:val>
                                        </p:tav>
                                        <p:tav tm="100000">
                                          <p:val>
                                            <p:strVal val="#ppt_w"/>
                                          </p:val>
                                        </p:tav>
                                      </p:tavLst>
                                    </p:anim>
                                    <p:anim calcmode="lin" valueType="num">
                                      <p:cBhvr>
                                        <p:cTn id="13" dur="1000" fill="hold"/>
                                        <p:tgtEl>
                                          <p:spTgt spid="557061"/>
                                        </p:tgtEl>
                                        <p:attrNameLst>
                                          <p:attrName>ppt_h</p:attrName>
                                        </p:attrNameLst>
                                      </p:cBhvr>
                                      <p:tavLst>
                                        <p:tav tm="0">
                                          <p:val>
                                            <p:strVal val="#ppt_h"/>
                                          </p:val>
                                        </p:tav>
                                        <p:tav tm="100000">
                                          <p:val>
                                            <p:strVal val="#ppt_h"/>
                                          </p:val>
                                        </p:tav>
                                      </p:tavLst>
                                    </p:anim>
                                    <p:animEffect transition="in" filter="fade">
                                      <p:cBhvr>
                                        <p:cTn id="14" dur="1000"/>
                                        <p:tgtEl>
                                          <p:spTgt spid="557061"/>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557062"/>
                                        </p:tgtEl>
                                        <p:attrNameLst>
                                          <p:attrName>style.visibility</p:attrName>
                                        </p:attrNameLst>
                                      </p:cBhvr>
                                      <p:to>
                                        <p:strVal val="visible"/>
                                      </p:to>
                                    </p:set>
                                    <p:anim calcmode="lin" valueType="num">
                                      <p:cBhvr>
                                        <p:cTn id="19" dur="1000" fill="hold"/>
                                        <p:tgtEl>
                                          <p:spTgt spid="557062"/>
                                        </p:tgtEl>
                                        <p:attrNameLst>
                                          <p:attrName>ppt_w</p:attrName>
                                        </p:attrNameLst>
                                      </p:cBhvr>
                                      <p:tavLst>
                                        <p:tav tm="0">
                                          <p:val>
                                            <p:strVal val="#ppt_w*0.70"/>
                                          </p:val>
                                        </p:tav>
                                        <p:tav tm="100000">
                                          <p:val>
                                            <p:strVal val="#ppt_w"/>
                                          </p:val>
                                        </p:tav>
                                      </p:tavLst>
                                    </p:anim>
                                    <p:anim calcmode="lin" valueType="num">
                                      <p:cBhvr>
                                        <p:cTn id="20" dur="1000" fill="hold"/>
                                        <p:tgtEl>
                                          <p:spTgt spid="557062"/>
                                        </p:tgtEl>
                                        <p:attrNameLst>
                                          <p:attrName>ppt_h</p:attrName>
                                        </p:attrNameLst>
                                      </p:cBhvr>
                                      <p:tavLst>
                                        <p:tav tm="0">
                                          <p:val>
                                            <p:strVal val="#ppt_h"/>
                                          </p:val>
                                        </p:tav>
                                        <p:tav tm="100000">
                                          <p:val>
                                            <p:strVal val="#ppt_h"/>
                                          </p:val>
                                        </p:tav>
                                      </p:tavLst>
                                    </p:anim>
                                    <p:animEffect transition="in" filter="fade">
                                      <p:cBhvr>
                                        <p:cTn id="21" dur="1000"/>
                                        <p:tgtEl>
                                          <p:spTgt spid="557062"/>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557063"/>
                                        </p:tgtEl>
                                        <p:attrNameLst>
                                          <p:attrName>style.visibility</p:attrName>
                                        </p:attrNameLst>
                                      </p:cBhvr>
                                      <p:to>
                                        <p:strVal val="visible"/>
                                      </p:to>
                                    </p:set>
                                    <p:anim calcmode="lin" valueType="num">
                                      <p:cBhvr>
                                        <p:cTn id="26" dur="1000" fill="hold"/>
                                        <p:tgtEl>
                                          <p:spTgt spid="557063"/>
                                        </p:tgtEl>
                                        <p:attrNameLst>
                                          <p:attrName>ppt_w</p:attrName>
                                        </p:attrNameLst>
                                      </p:cBhvr>
                                      <p:tavLst>
                                        <p:tav tm="0">
                                          <p:val>
                                            <p:strVal val="#ppt_w*0.70"/>
                                          </p:val>
                                        </p:tav>
                                        <p:tav tm="100000">
                                          <p:val>
                                            <p:strVal val="#ppt_w"/>
                                          </p:val>
                                        </p:tav>
                                      </p:tavLst>
                                    </p:anim>
                                    <p:anim calcmode="lin" valueType="num">
                                      <p:cBhvr>
                                        <p:cTn id="27" dur="1000" fill="hold"/>
                                        <p:tgtEl>
                                          <p:spTgt spid="557063"/>
                                        </p:tgtEl>
                                        <p:attrNameLst>
                                          <p:attrName>ppt_h</p:attrName>
                                        </p:attrNameLst>
                                      </p:cBhvr>
                                      <p:tavLst>
                                        <p:tav tm="0">
                                          <p:val>
                                            <p:strVal val="#ppt_h"/>
                                          </p:val>
                                        </p:tav>
                                        <p:tav tm="100000">
                                          <p:val>
                                            <p:strVal val="#ppt_h"/>
                                          </p:val>
                                        </p:tav>
                                      </p:tavLst>
                                    </p:anim>
                                    <p:animEffect transition="in" filter="fade">
                                      <p:cBhvr>
                                        <p:cTn id="28" dur="1000"/>
                                        <p:tgtEl>
                                          <p:spTgt spid="557063"/>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557064"/>
                                        </p:tgtEl>
                                        <p:attrNameLst>
                                          <p:attrName>style.visibility</p:attrName>
                                        </p:attrNameLst>
                                      </p:cBhvr>
                                      <p:to>
                                        <p:strVal val="visible"/>
                                      </p:to>
                                    </p:set>
                                    <p:anim calcmode="lin" valueType="num">
                                      <p:cBhvr>
                                        <p:cTn id="33" dur="1000" fill="hold"/>
                                        <p:tgtEl>
                                          <p:spTgt spid="557064"/>
                                        </p:tgtEl>
                                        <p:attrNameLst>
                                          <p:attrName>ppt_w</p:attrName>
                                        </p:attrNameLst>
                                      </p:cBhvr>
                                      <p:tavLst>
                                        <p:tav tm="0">
                                          <p:val>
                                            <p:strVal val="#ppt_w*0.70"/>
                                          </p:val>
                                        </p:tav>
                                        <p:tav tm="100000">
                                          <p:val>
                                            <p:strVal val="#ppt_w"/>
                                          </p:val>
                                        </p:tav>
                                      </p:tavLst>
                                    </p:anim>
                                    <p:anim calcmode="lin" valueType="num">
                                      <p:cBhvr>
                                        <p:cTn id="34" dur="1000" fill="hold"/>
                                        <p:tgtEl>
                                          <p:spTgt spid="557064"/>
                                        </p:tgtEl>
                                        <p:attrNameLst>
                                          <p:attrName>ppt_h</p:attrName>
                                        </p:attrNameLst>
                                      </p:cBhvr>
                                      <p:tavLst>
                                        <p:tav tm="0">
                                          <p:val>
                                            <p:strVal val="#ppt_h"/>
                                          </p:val>
                                        </p:tav>
                                        <p:tav tm="100000">
                                          <p:val>
                                            <p:strVal val="#ppt_h"/>
                                          </p:val>
                                        </p:tav>
                                      </p:tavLst>
                                    </p:anim>
                                    <p:animEffect transition="in" filter="fade">
                                      <p:cBhvr>
                                        <p:cTn id="35" dur="1000"/>
                                        <p:tgtEl>
                                          <p:spTgt spid="557064"/>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nodeType="clickEffect">
                                  <p:stCondLst>
                                    <p:cond delay="0"/>
                                  </p:stCondLst>
                                  <p:childTnLst>
                                    <p:set>
                                      <p:cBhvr>
                                        <p:cTn id="39" dur="1" fill="hold">
                                          <p:stCondLst>
                                            <p:cond delay="0"/>
                                          </p:stCondLst>
                                        </p:cTn>
                                        <p:tgtEl>
                                          <p:spTgt spid="557065"/>
                                        </p:tgtEl>
                                        <p:attrNameLst>
                                          <p:attrName>style.visibility</p:attrName>
                                        </p:attrNameLst>
                                      </p:cBhvr>
                                      <p:to>
                                        <p:strVal val="visible"/>
                                      </p:to>
                                    </p:set>
                                    <p:anim calcmode="lin" valueType="num">
                                      <p:cBhvr>
                                        <p:cTn id="40" dur="1000" fill="hold"/>
                                        <p:tgtEl>
                                          <p:spTgt spid="557065"/>
                                        </p:tgtEl>
                                        <p:attrNameLst>
                                          <p:attrName>ppt_w</p:attrName>
                                        </p:attrNameLst>
                                      </p:cBhvr>
                                      <p:tavLst>
                                        <p:tav tm="0">
                                          <p:val>
                                            <p:strVal val="#ppt_w*0.70"/>
                                          </p:val>
                                        </p:tav>
                                        <p:tav tm="100000">
                                          <p:val>
                                            <p:strVal val="#ppt_w"/>
                                          </p:val>
                                        </p:tav>
                                      </p:tavLst>
                                    </p:anim>
                                    <p:anim calcmode="lin" valueType="num">
                                      <p:cBhvr>
                                        <p:cTn id="41" dur="1000" fill="hold"/>
                                        <p:tgtEl>
                                          <p:spTgt spid="557065"/>
                                        </p:tgtEl>
                                        <p:attrNameLst>
                                          <p:attrName>ppt_h</p:attrName>
                                        </p:attrNameLst>
                                      </p:cBhvr>
                                      <p:tavLst>
                                        <p:tav tm="0">
                                          <p:val>
                                            <p:strVal val="#ppt_h"/>
                                          </p:val>
                                        </p:tav>
                                        <p:tav tm="100000">
                                          <p:val>
                                            <p:strVal val="#ppt_h"/>
                                          </p:val>
                                        </p:tav>
                                      </p:tavLst>
                                    </p:anim>
                                    <p:animEffect transition="in" filter="fade">
                                      <p:cBhvr>
                                        <p:cTn id="42" dur="1000"/>
                                        <p:tgtEl>
                                          <p:spTgt spid="557065"/>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nodeType="clickEffect">
                                  <p:stCondLst>
                                    <p:cond delay="0"/>
                                  </p:stCondLst>
                                  <p:childTnLst>
                                    <p:set>
                                      <p:cBhvr>
                                        <p:cTn id="46" dur="1" fill="hold">
                                          <p:stCondLst>
                                            <p:cond delay="0"/>
                                          </p:stCondLst>
                                        </p:cTn>
                                        <p:tgtEl>
                                          <p:spTgt spid="557066"/>
                                        </p:tgtEl>
                                        <p:attrNameLst>
                                          <p:attrName>style.visibility</p:attrName>
                                        </p:attrNameLst>
                                      </p:cBhvr>
                                      <p:to>
                                        <p:strVal val="visible"/>
                                      </p:to>
                                    </p:set>
                                    <p:anim calcmode="lin" valueType="num">
                                      <p:cBhvr>
                                        <p:cTn id="47" dur="1000" fill="hold"/>
                                        <p:tgtEl>
                                          <p:spTgt spid="557066"/>
                                        </p:tgtEl>
                                        <p:attrNameLst>
                                          <p:attrName>ppt_w</p:attrName>
                                        </p:attrNameLst>
                                      </p:cBhvr>
                                      <p:tavLst>
                                        <p:tav tm="0">
                                          <p:val>
                                            <p:strVal val="#ppt_w*0.70"/>
                                          </p:val>
                                        </p:tav>
                                        <p:tav tm="100000">
                                          <p:val>
                                            <p:strVal val="#ppt_w"/>
                                          </p:val>
                                        </p:tav>
                                      </p:tavLst>
                                    </p:anim>
                                    <p:anim calcmode="lin" valueType="num">
                                      <p:cBhvr>
                                        <p:cTn id="48" dur="1000" fill="hold"/>
                                        <p:tgtEl>
                                          <p:spTgt spid="557066"/>
                                        </p:tgtEl>
                                        <p:attrNameLst>
                                          <p:attrName>ppt_h</p:attrName>
                                        </p:attrNameLst>
                                      </p:cBhvr>
                                      <p:tavLst>
                                        <p:tav tm="0">
                                          <p:val>
                                            <p:strVal val="#ppt_h"/>
                                          </p:val>
                                        </p:tav>
                                        <p:tav tm="100000">
                                          <p:val>
                                            <p:strVal val="#ppt_h"/>
                                          </p:val>
                                        </p:tav>
                                      </p:tavLst>
                                    </p:anim>
                                    <p:animEffect transition="in" filter="fade">
                                      <p:cBhvr>
                                        <p:cTn id="49" dur="1000"/>
                                        <p:tgtEl>
                                          <p:spTgt spid="557066"/>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557067"/>
                                        </p:tgtEl>
                                        <p:attrNameLst>
                                          <p:attrName>style.visibility</p:attrName>
                                        </p:attrNameLst>
                                      </p:cBhvr>
                                      <p:to>
                                        <p:strVal val="visible"/>
                                      </p:to>
                                    </p:set>
                                    <p:anim calcmode="lin" valueType="num">
                                      <p:cBhvr>
                                        <p:cTn id="54" dur="1000" fill="hold"/>
                                        <p:tgtEl>
                                          <p:spTgt spid="557067"/>
                                        </p:tgtEl>
                                        <p:attrNameLst>
                                          <p:attrName>ppt_w</p:attrName>
                                        </p:attrNameLst>
                                      </p:cBhvr>
                                      <p:tavLst>
                                        <p:tav tm="0">
                                          <p:val>
                                            <p:strVal val="#ppt_w*0.70"/>
                                          </p:val>
                                        </p:tav>
                                        <p:tav tm="100000">
                                          <p:val>
                                            <p:strVal val="#ppt_w"/>
                                          </p:val>
                                        </p:tav>
                                      </p:tavLst>
                                    </p:anim>
                                    <p:anim calcmode="lin" valueType="num">
                                      <p:cBhvr>
                                        <p:cTn id="55" dur="1000" fill="hold"/>
                                        <p:tgtEl>
                                          <p:spTgt spid="557067"/>
                                        </p:tgtEl>
                                        <p:attrNameLst>
                                          <p:attrName>ppt_h</p:attrName>
                                        </p:attrNameLst>
                                      </p:cBhvr>
                                      <p:tavLst>
                                        <p:tav tm="0">
                                          <p:val>
                                            <p:strVal val="#ppt_h"/>
                                          </p:val>
                                        </p:tav>
                                        <p:tav tm="100000">
                                          <p:val>
                                            <p:strVal val="#ppt_h"/>
                                          </p:val>
                                        </p:tav>
                                      </p:tavLst>
                                    </p:anim>
                                    <p:animEffect transition="in" filter="fade">
                                      <p:cBhvr>
                                        <p:cTn id="56" dur="1000"/>
                                        <p:tgtEl>
                                          <p:spTgt spid="557067"/>
                                        </p:tgtEl>
                                      </p:cBhvr>
                                    </p:animEffec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nodeType="clickEffect">
                                  <p:stCondLst>
                                    <p:cond delay="0"/>
                                  </p:stCondLst>
                                  <p:childTnLst>
                                    <p:set>
                                      <p:cBhvr>
                                        <p:cTn id="60" dur="1" fill="hold">
                                          <p:stCondLst>
                                            <p:cond delay="0"/>
                                          </p:stCondLst>
                                        </p:cTn>
                                        <p:tgtEl>
                                          <p:spTgt spid="557068"/>
                                        </p:tgtEl>
                                        <p:attrNameLst>
                                          <p:attrName>style.visibility</p:attrName>
                                        </p:attrNameLst>
                                      </p:cBhvr>
                                      <p:to>
                                        <p:strVal val="visible"/>
                                      </p:to>
                                    </p:set>
                                    <p:anim calcmode="lin" valueType="num">
                                      <p:cBhvr>
                                        <p:cTn id="61" dur="1000" fill="hold"/>
                                        <p:tgtEl>
                                          <p:spTgt spid="557068"/>
                                        </p:tgtEl>
                                        <p:attrNameLst>
                                          <p:attrName>ppt_w</p:attrName>
                                        </p:attrNameLst>
                                      </p:cBhvr>
                                      <p:tavLst>
                                        <p:tav tm="0">
                                          <p:val>
                                            <p:strVal val="#ppt_w*0.70"/>
                                          </p:val>
                                        </p:tav>
                                        <p:tav tm="100000">
                                          <p:val>
                                            <p:strVal val="#ppt_w"/>
                                          </p:val>
                                        </p:tav>
                                      </p:tavLst>
                                    </p:anim>
                                    <p:anim calcmode="lin" valueType="num">
                                      <p:cBhvr>
                                        <p:cTn id="62" dur="1000" fill="hold"/>
                                        <p:tgtEl>
                                          <p:spTgt spid="557068"/>
                                        </p:tgtEl>
                                        <p:attrNameLst>
                                          <p:attrName>ppt_h</p:attrName>
                                        </p:attrNameLst>
                                      </p:cBhvr>
                                      <p:tavLst>
                                        <p:tav tm="0">
                                          <p:val>
                                            <p:strVal val="#ppt_h"/>
                                          </p:val>
                                        </p:tav>
                                        <p:tav tm="100000">
                                          <p:val>
                                            <p:strVal val="#ppt_h"/>
                                          </p:val>
                                        </p:tav>
                                      </p:tavLst>
                                    </p:anim>
                                    <p:animEffect transition="in" filter="fade">
                                      <p:cBhvr>
                                        <p:cTn id="63" dur="1000"/>
                                        <p:tgtEl>
                                          <p:spTgt spid="557068"/>
                                        </p:tgtEl>
                                      </p:cBhvr>
                                    </p:animEffect>
                                  </p:childTnLst>
                                </p:cTn>
                              </p:par>
                              <p:par>
                                <p:cTn id="64" presetID="55" presetClass="entr" presetSubtype="0" fill="hold" nodeType="withEffect">
                                  <p:stCondLst>
                                    <p:cond delay="0"/>
                                  </p:stCondLst>
                                  <p:childTnLst>
                                    <p:set>
                                      <p:cBhvr>
                                        <p:cTn id="65" dur="1" fill="hold">
                                          <p:stCondLst>
                                            <p:cond delay="0"/>
                                          </p:stCondLst>
                                        </p:cTn>
                                        <p:tgtEl>
                                          <p:spTgt spid="557069"/>
                                        </p:tgtEl>
                                        <p:attrNameLst>
                                          <p:attrName>style.visibility</p:attrName>
                                        </p:attrNameLst>
                                      </p:cBhvr>
                                      <p:to>
                                        <p:strVal val="visible"/>
                                      </p:to>
                                    </p:set>
                                    <p:anim calcmode="lin" valueType="num">
                                      <p:cBhvr>
                                        <p:cTn id="66" dur="1000" fill="hold"/>
                                        <p:tgtEl>
                                          <p:spTgt spid="557069"/>
                                        </p:tgtEl>
                                        <p:attrNameLst>
                                          <p:attrName>ppt_w</p:attrName>
                                        </p:attrNameLst>
                                      </p:cBhvr>
                                      <p:tavLst>
                                        <p:tav tm="0">
                                          <p:val>
                                            <p:strVal val="#ppt_w*0.70"/>
                                          </p:val>
                                        </p:tav>
                                        <p:tav tm="100000">
                                          <p:val>
                                            <p:strVal val="#ppt_w"/>
                                          </p:val>
                                        </p:tav>
                                      </p:tavLst>
                                    </p:anim>
                                    <p:anim calcmode="lin" valueType="num">
                                      <p:cBhvr>
                                        <p:cTn id="67" dur="1000" fill="hold"/>
                                        <p:tgtEl>
                                          <p:spTgt spid="557069"/>
                                        </p:tgtEl>
                                        <p:attrNameLst>
                                          <p:attrName>ppt_h</p:attrName>
                                        </p:attrNameLst>
                                      </p:cBhvr>
                                      <p:tavLst>
                                        <p:tav tm="0">
                                          <p:val>
                                            <p:strVal val="#ppt_h"/>
                                          </p:val>
                                        </p:tav>
                                        <p:tav tm="100000">
                                          <p:val>
                                            <p:strVal val="#ppt_h"/>
                                          </p:val>
                                        </p:tav>
                                      </p:tavLst>
                                    </p:anim>
                                    <p:animEffect transition="in" filter="fade">
                                      <p:cBhvr>
                                        <p:cTn id="68" dur="1000"/>
                                        <p:tgtEl>
                                          <p:spTgt spid="557069"/>
                                        </p:tgtEl>
                                      </p:cBhvr>
                                    </p:animEffect>
                                  </p:childTnLst>
                                </p:cTn>
                              </p:par>
                            </p:childTnLst>
                          </p:cTn>
                        </p:par>
                      </p:childTnLst>
                    </p:cTn>
                  </p:par>
                  <p:par>
                    <p:cTn id="69" fill="hold">
                      <p:stCondLst>
                        <p:cond delay="indefinite"/>
                      </p:stCondLst>
                      <p:childTnLst>
                        <p:par>
                          <p:cTn id="70" fill="hold">
                            <p:stCondLst>
                              <p:cond delay="0"/>
                            </p:stCondLst>
                            <p:childTnLst>
                              <p:par>
                                <p:cTn id="71" presetID="55" presetClass="entr" presetSubtype="0" fill="hold" nodeType="clickEffect">
                                  <p:stCondLst>
                                    <p:cond delay="0"/>
                                  </p:stCondLst>
                                  <p:childTnLst>
                                    <p:set>
                                      <p:cBhvr>
                                        <p:cTn id="72" dur="1" fill="hold">
                                          <p:stCondLst>
                                            <p:cond delay="0"/>
                                          </p:stCondLst>
                                        </p:cTn>
                                        <p:tgtEl>
                                          <p:spTgt spid="557070"/>
                                        </p:tgtEl>
                                        <p:attrNameLst>
                                          <p:attrName>style.visibility</p:attrName>
                                        </p:attrNameLst>
                                      </p:cBhvr>
                                      <p:to>
                                        <p:strVal val="visible"/>
                                      </p:to>
                                    </p:set>
                                    <p:anim calcmode="lin" valueType="num">
                                      <p:cBhvr>
                                        <p:cTn id="73" dur="1000" fill="hold"/>
                                        <p:tgtEl>
                                          <p:spTgt spid="557070"/>
                                        </p:tgtEl>
                                        <p:attrNameLst>
                                          <p:attrName>ppt_w</p:attrName>
                                        </p:attrNameLst>
                                      </p:cBhvr>
                                      <p:tavLst>
                                        <p:tav tm="0">
                                          <p:val>
                                            <p:strVal val="#ppt_w*0.70"/>
                                          </p:val>
                                        </p:tav>
                                        <p:tav tm="100000">
                                          <p:val>
                                            <p:strVal val="#ppt_w"/>
                                          </p:val>
                                        </p:tav>
                                      </p:tavLst>
                                    </p:anim>
                                    <p:anim calcmode="lin" valueType="num">
                                      <p:cBhvr>
                                        <p:cTn id="74" dur="1000" fill="hold"/>
                                        <p:tgtEl>
                                          <p:spTgt spid="557070"/>
                                        </p:tgtEl>
                                        <p:attrNameLst>
                                          <p:attrName>ppt_h</p:attrName>
                                        </p:attrNameLst>
                                      </p:cBhvr>
                                      <p:tavLst>
                                        <p:tav tm="0">
                                          <p:val>
                                            <p:strVal val="#ppt_h"/>
                                          </p:val>
                                        </p:tav>
                                        <p:tav tm="100000">
                                          <p:val>
                                            <p:strVal val="#ppt_h"/>
                                          </p:val>
                                        </p:tav>
                                      </p:tavLst>
                                    </p:anim>
                                    <p:animEffect transition="in" filter="fade">
                                      <p:cBhvr>
                                        <p:cTn id="75" dur="1000"/>
                                        <p:tgtEl>
                                          <p:spTgt spid="557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内容占位符 2"/>
          <p:cNvSpPr>
            <a:spLocks noGrp="1"/>
          </p:cNvSpPr>
          <p:nvPr>
            <p:ph idx="1"/>
          </p:nvPr>
        </p:nvSpPr>
        <p:spPr>
          <a:xfrm>
            <a:off x="250825" y="692150"/>
            <a:ext cx="8704263" cy="5440363"/>
          </a:xfrm>
        </p:spPr>
        <p:txBody>
          <a:bodyPr/>
          <a:lstStyle/>
          <a:p>
            <a:r>
              <a:rPr lang="zh-CN" altLang="en-US"/>
              <a:t>例：一个直径</a:t>
            </a:r>
            <a:r>
              <a:rPr lang="en-US" altLang="zh-CN"/>
              <a:t>2</a:t>
            </a:r>
            <a:r>
              <a:rPr lang="zh-CN" altLang="en-US"/>
              <a:t>米的抛物面天线，载波频率</a:t>
            </a:r>
            <a:r>
              <a:rPr lang="en-US" altLang="zh-CN"/>
              <a:t>12MHz</a:t>
            </a:r>
            <a:r>
              <a:rPr lang="zh-CN" altLang="en-US"/>
              <a:t>。对抛物面天线，已知</a:t>
            </a:r>
            <a:r>
              <a:rPr lang="en-US" altLang="zh-CN" i="1"/>
              <a:t>A</a:t>
            </a:r>
            <a:r>
              <a:rPr lang="en-US" altLang="zh-CN" i="1" baseline="-25000"/>
              <a:t>e</a:t>
            </a:r>
            <a:r>
              <a:rPr lang="en-US" altLang="zh-CN"/>
              <a:t>=0.56</a:t>
            </a:r>
            <a:r>
              <a:rPr lang="en-US" altLang="zh-CN" i="1"/>
              <a:t>A</a:t>
            </a:r>
            <a:r>
              <a:rPr lang="zh-CN" altLang="en-US"/>
              <a:t>。天线的增益和有效面积是多少</a:t>
            </a:r>
            <a:r>
              <a:rPr lang="en-US" altLang="zh-CN"/>
              <a:t>?</a:t>
            </a:r>
          </a:p>
          <a:p>
            <a:pPr lvl="1"/>
            <a:r>
              <a:rPr lang="en-US" altLang="zh-CN" i="1"/>
              <a:t>A</a:t>
            </a:r>
            <a:r>
              <a:rPr lang="en-US" altLang="zh-CN"/>
              <a:t>=</a:t>
            </a:r>
            <a:r>
              <a:rPr lang="el-GR" altLang="zh-CN"/>
              <a:t>π</a:t>
            </a:r>
            <a:r>
              <a:rPr lang="en-US" altLang="zh-CN" i="1"/>
              <a:t>r</a:t>
            </a:r>
            <a:r>
              <a:rPr lang="en-US" altLang="zh-CN" baseline="30000"/>
              <a:t>2</a:t>
            </a:r>
            <a:r>
              <a:rPr lang="en-US" altLang="zh-CN"/>
              <a:t>=</a:t>
            </a:r>
            <a:r>
              <a:rPr lang="el-GR" altLang="zh-CN"/>
              <a:t> π</a:t>
            </a:r>
            <a:r>
              <a:rPr lang="en-US" altLang="zh-CN"/>
              <a:t>, </a:t>
            </a:r>
            <a:r>
              <a:rPr lang="en-US" altLang="zh-CN" i="1"/>
              <a:t>A</a:t>
            </a:r>
            <a:r>
              <a:rPr lang="en-US" altLang="zh-CN" i="1" baseline="-25000"/>
              <a:t>e</a:t>
            </a:r>
            <a:r>
              <a:rPr lang="en-US" altLang="zh-CN"/>
              <a:t>=0.56</a:t>
            </a:r>
            <a:r>
              <a:rPr lang="el-GR" altLang="zh-CN"/>
              <a:t> π</a:t>
            </a:r>
            <a:br>
              <a:rPr lang="en-US" altLang="zh-CN"/>
            </a:br>
            <a:r>
              <a:rPr lang="el-GR" altLang="zh-CN" i="1"/>
              <a:t>λ</a:t>
            </a:r>
            <a:r>
              <a:rPr lang="en-US" altLang="zh-CN"/>
              <a:t>=</a:t>
            </a:r>
            <a:r>
              <a:rPr lang="en-US" altLang="zh-CN" i="1"/>
              <a:t>c</a:t>
            </a:r>
            <a:r>
              <a:rPr lang="en-US" altLang="zh-CN"/>
              <a:t>/</a:t>
            </a:r>
            <a:r>
              <a:rPr lang="en-US" altLang="zh-CN" i="1"/>
              <a:t>f</a:t>
            </a:r>
            <a:r>
              <a:rPr lang="en-US" altLang="zh-CN"/>
              <a:t>=0.025</a:t>
            </a:r>
            <a:r>
              <a:rPr lang="zh-CN" altLang="en-US"/>
              <a:t>米</a:t>
            </a:r>
            <a:br>
              <a:rPr lang="en-US" altLang="zh-CN"/>
            </a:br>
            <a:r>
              <a:rPr lang="en-US" altLang="zh-CN" i="1"/>
              <a:t>G</a:t>
            </a:r>
            <a:r>
              <a:rPr lang="en-US" altLang="zh-CN"/>
              <a:t>=</a:t>
            </a:r>
            <a:r>
              <a:rPr lang="en-US" altLang="zh-CN">
                <a:sym typeface="+mn-ea"/>
              </a:rPr>
              <a:t>(4</a:t>
            </a:r>
            <a:r>
              <a:rPr lang="el-GR" altLang="zh-CN">
                <a:sym typeface="+mn-ea"/>
              </a:rPr>
              <a:t>π</a:t>
            </a:r>
            <a:r>
              <a:rPr lang="en-US" altLang="zh-CN" i="1">
                <a:sym typeface="+mn-ea"/>
              </a:rPr>
              <a:t>A</a:t>
            </a:r>
            <a:r>
              <a:rPr lang="en-US" altLang="zh-CN" i="1" baseline="-25000">
                <a:sym typeface="+mn-ea"/>
              </a:rPr>
              <a:t>e</a:t>
            </a:r>
            <a:r>
              <a:rPr lang="en-US" altLang="zh-CN">
                <a:sym typeface="+mn-ea"/>
              </a:rPr>
              <a:t>)/</a:t>
            </a:r>
            <a:r>
              <a:rPr lang="el-GR" altLang="zh-CN" i="1">
                <a:sym typeface="+mn-ea"/>
              </a:rPr>
              <a:t>λ</a:t>
            </a:r>
            <a:r>
              <a:rPr lang="en-US" altLang="zh-CN" baseline="30000">
                <a:sym typeface="+mn-ea"/>
              </a:rPr>
              <a:t>2</a:t>
            </a:r>
            <a:r>
              <a:rPr lang="en-US" altLang="zh-CN">
                <a:sym typeface="+mn-ea"/>
              </a:rPr>
              <a:t>=</a:t>
            </a:r>
            <a:r>
              <a:rPr lang="en-US" altLang="zh-CN"/>
              <a:t>(7</a:t>
            </a:r>
            <a:r>
              <a:rPr lang="en-US" altLang="zh-CN" i="1"/>
              <a:t>A</a:t>
            </a:r>
            <a:r>
              <a:rPr lang="en-US" altLang="zh-CN"/>
              <a:t>)/</a:t>
            </a:r>
            <a:r>
              <a:rPr lang="el-GR" altLang="zh-CN" i="1"/>
              <a:t>λ</a:t>
            </a:r>
            <a:r>
              <a:rPr lang="en-US" altLang="zh-CN" baseline="30000"/>
              <a:t>2</a:t>
            </a:r>
            <a:r>
              <a:rPr lang="en-US" altLang="zh-CN"/>
              <a:t>=35168</a:t>
            </a:r>
            <a:br>
              <a:rPr lang="en-US" altLang="zh-CN"/>
            </a:br>
            <a:r>
              <a:rPr lang="en-US" altLang="zh-CN" i="1"/>
              <a:t>G</a:t>
            </a:r>
            <a:r>
              <a:rPr lang="en-US" altLang="zh-CN" baseline="-25000"/>
              <a:t>dB</a:t>
            </a:r>
            <a:r>
              <a:rPr lang="en-US" altLang="zh-CN"/>
              <a:t>=45.46dB</a:t>
            </a:r>
          </a:p>
          <a:p>
            <a:pPr lvl="1"/>
            <a:endParaRPr lang="en-US" altLang="zh-CN"/>
          </a:p>
        </p:txBody>
      </p:sp>
      <p:sp>
        <p:nvSpPr>
          <p:cNvPr id="4" name="灯片编号占位符 3"/>
          <p:cNvSpPr>
            <a:spLocks noGrp="1"/>
          </p:cNvSpPr>
          <p:nvPr>
            <p:ph type="sldNum" sz="quarter" idx="12"/>
          </p:nvPr>
        </p:nvSpPr>
        <p:spPr/>
        <p:txBody>
          <a:bodyPr/>
          <a:lstStyle/>
          <a:p>
            <a:pPr>
              <a:defRPr/>
            </a:pPr>
            <a:fld id="{81A35D47-9760-4E06-A512-49FA1279F82F}" type="slidenum">
              <a:rPr lang="zh-CN" altLang="en-US" smtClean="0"/>
              <a:t>62</a:t>
            </a:fld>
            <a:endParaRPr lang="zh-CN" altLang="en-US"/>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内容占位符 2"/>
          <p:cNvSpPr>
            <a:spLocks noGrp="1"/>
          </p:cNvSpPr>
          <p:nvPr>
            <p:ph idx="1"/>
          </p:nvPr>
        </p:nvSpPr>
        <p:spPr>
          <a:xfrm>
            <a:off x="250825" y="765175"/>
            <a:ext cx="8704263" cy="5367338"/>
          </a:xfrm>
        </p:spPr>
        <p:txBody>
          <a:bodyPr/>
          <a:lstStyle/>
          <a:p>
            <a:r>
              <a:rPr lang="zh-CN" altLang="en-US"/>
              <a:t>各类天线的有效面积和增益</a:t>
            </a:r>
          </a:p>
        </p:txBody>
      </p:sp>
      <p:sp>
        <p:nvSpPr>
          <p:cNvPr id="4" name="灯片编号占位符 3"/>
          <p:cNvSpPr>
            <a:spLocks noGrp="1"/>
          </p:cNvSpPr>
          <p:nvPr>
            <p:ph type="sldNum" sz="quarter" idx="12"/>
          </p:nvPr>
        </p:nvSpPr>
        <p:spPr/>
        <p:txBody>
          <a:bodyPr/>
          <a:lstStyle/>
          <a:p>
            <a:pPr>
              <a:defRPr/>
            </a:pPr>
            <a:fld id="{03BCE73A-CD8A-42D1-99AC-2F449BD5DCD1}" type="slidenum">
              <a:rPr lang="zh-CN" altLang="en-US" smtClean="0"/>
              <a:t>63</a:t>
            </a:fld>
            <a:endParaRPr lang="zh-CN" altLang="en-US"/>
          </a:p>
        </p:txBody>
      </p:sp>
      <p:pic>
        <p:nvPicPr>
          <p:cNvPr id="28675" name="Picture 2"/>
          <p:cNvPicPr>
            <a:picLocks noChangeAspect="1" noChangeArrowheads="1"/>
          </p:cNvPicPr>
          <p:nvPr/>
        </p:nvPicPr>
        <p:blipFill>
          <a:blip r:embed="rId2">
            <a:lum bright="10000" contrast="40000"/>
          </a:blip>
          <a:srcRect/>
          <a:stretch>
            <a:fillRect/>
          </a:stretch>
        </p:blipFill>
        <p:spPr bwMode="auto">
          <a:xfrm>
            <a:off x="46038" y="1628775"/>
            <a:ext cx="9063037" cy="3024188"/>
          </a:xfrm>
          <a:prstGeom prst="rect">
            <a:avLst/>
          </a:prstGeom>
          <a:noFill/>
          <a:ln w="9525">
            <a:noFill/>
            <a:miter lim="800000"/>
            <a:headEnd/>
            <a:tailEnd/>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本占位符 22530"/>
          <p:cNvSpPr>
            <a:spLocks noGrp="1"/>
          </p:cNvSpPr>
          <p:nvPr>
            <p:ph type="body" idx="1"/>
          </p:nvPr>
        </p:nvSpPr>
        <p:spPr>
          <a:xfrm>
            <a:off x="242570" y="451485"/>
            <a:ext cx="8704263" cy="4287838"/>
          </a:xfrm>
        </p:spPr>
        <p:txBody>
          <a:bodyPr/>
          <a:lstStyle/>
          <a:p>
            <a:pPr marL="457200" lvl="1" indent="0">
              <a:buNone/>
            </a:pPr>
            <a:r>
              <a:rPr lang="zh-CN" altLang="en-US" dirty="0"/>
              <a:t>天线的带宽</a:t>
            </a:r>
          </a:p>
          <a:p>
            <a:pPr lvl="2">
              <a:buFont typeface="Wingdings" panose="05000000000000000000" pitchFamily="2" charset="2"/>
              <a:buChar char="Ø"/>
            </a:pPr>
            <a:r>
              <a:rPr lang="zh-CN" altLang="en-US" sz="1800" dirty="0"/>
              <a:t>用来描述天线处于良好的工作状态下的频率范围</a:t>
            </a:r>
          </a:p>
          <a:p>
            <a:pPr lvl="2">
              <a:buFont typeface="Wingdings" panose="05000000000000000000" pitchFamily="2" charset="2"/>
              <a:buChar char="Ø"/>
            </a:pPr>
            <a:r>
              <a:rPr lang="zh-CN" altLang="en-US" sz="1800" dirty="0"/>
              <a:t>工作带宽可根据天线的方向图特性、输入阻抗或电压驻波比的要求确定</a:t>
            </a:r>
          </a:p>
          <a:p>
            <a:pPr lvl="2">
              <a:buFont typeface="Wingdings" panose="05000000000000000000" pitchFamily="2" charset="2"/>
              <a:buChar char="Ø"/>
            </a:pPr>
            <a:r>
              <a:rPr lang="zh-CN" altLang="en-US" sz="1800" dirty="0"/>
              <a:t>通常带宽定义为：天线增益下降3</a:t>
            </a:r>
            <a:r>
              <a:rPr lang="en-US" altLang="zh-CN" sz="1800"/>
              <a:t>dB</a:t>
            </a:r>
            <a:r>
              <a:rPr lang="zh-CN" altLang="en-US" sz="1800" dirty="0"/>
              <a:t>时的频带宽度，或在规定的驻波比下天线的工作频带宽度</a:t>
            </a:r>
          </a:p>
          <a:p>
            <a:pPr lvl="2">
              <a:buFont typeface="Wingdings" panose="05000000000000000000" pitchFamily="2" charset="2"/>
              <a:buChar char="Ø"/>
            </a:pPr>
            <a:r>
              <a:rPr lang="zh-CN" altLang="en-US" sz="1800" dirty="0"/>
              <a:t>在移动通信系统中：当天线的输入驻波比≤1.5时，天线的工作带宽</a:t>
            </a:r>
          </a:p>
          <a:p>
            <a:pPr lvl="2">
              <a:buFont typeface="Wingdings" panose="05000000000000000000" pitchFamily="2" charset="2"/>
              <a:buChar char="Ø"/>
            </a:pPr>
            <a:r>
              <a:rPr lang="zh-CN" altLang="en-US" sz="1800" dirty="0"/>
              <a:t>天线的工作波长不是最佳时天线性能要下降  </a:t>
            </a: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t>64</a:t>
            </a:fld>
            <a:endParaRPr lang="zh-CN" altLang="en-US" dirty="0"/>
          </a:p>
        </p:txBody>
      </p:sp>
      <p:sp>
        <p:nvSpPr>
          <p:cNvPr id="23555" name="文本占位符 23554"/>
          <p:cNvSpPr>
            <a:spLocks noGrp="1"/>
          </p:cNvSpPr>
          <p:nvPr/>
        </p:nvSpPr>
        <p:spPr>
          <a:xfrm>
            <a:off x="250825" y="2921000"/>
            <a:ext cx="8704580" cy="72961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1"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1"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1"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1"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lvl="1">
              <a:buNone/>
            </a:pPr>
            <a:r>
              <a:rPr lang="zh-CN" altLang="en-US" sz="1800" dirty="0"/>
              <a:t>例：天线的频带宽度=890-820=70</a:t>
            </a:r>
            <a:r>
              <a:rPr lang="en-US" altLang="zh-CN" sz="1800"/>
              <a:t>MHz </a:t>
            </a:r>
            <a:endParaRPr lang="zh-CN" altLang="en-US" sz="1800"/>
          </a:p>
        </p:txBody>
      </p:sp>
      <p:pic>
        <p:nvPicPr>
          <p:cNvPr id="23556" name="图片 23555" descr="0808"/>
          <p:cNvPicPr>
            <a:picLocks noChangeAspect="1"/>
          </p:cNvPicPr>
          <p:nvPr/>
        </p:nvPicPr>
        <p:blipFill>
          <a:blip r:embed="rId2"/>
          <a:stretch>
            <a:fillRect/>
          </a:stretch>
        </p:blipFill>
        <p:spPr>
          <a:xfrm>
            <a:off x="1537335" y="3249930"/>
            <a:ext cx="5867400" cy="3038475"/>
          </a:xfrm>
          <a:prstGeom prst="rect">
            <a:avLst/>
          </a:prstGeom>
          <a:noFill/>
          <a:ln w="9525">
            <a:noFill/>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250825" y="214630"/>
            <a:ext cx="8693150" cy="986790"/>
          </a:xfrm>
        </p:spPr>
        <p:txBody>
          <a:bodyPr/>
          <a:lstStyle/>
          <a:p>
            <a:r>
              <a:rPr lang="zh-CN" altLang="en-US"/>
              <a:t>本章内容</a:t>
            </a:r>
          </a:p>
        </p:txBody>
      </p:sp>
      <p:sp>
        <p:nvSpPr>
          <p:cNvPr id="15362" name="内容占位符 2"/>
          <p:cNvSpPr>
            <a:spLocks noGrp="1"/>
          </p:cNvSpPr>
          <p:nvPr>
            <p:ph idx="1"/>
          </p:nvPr>
        </p:nvSpPr>
        <p:spPr>
          <a:xfrm>
            <a:off x="250825" y="983615"/>
            <a:ext cx="8704263" cy="4287838"/>
          </a:xfrm>
        </p:spPr>
        <p:txBody>
          <a:bodyPr/>
          <a:lstStyle/>
          <a:p>
            <a:r>
              <a:rPr lang="zh-CN" altLang="en-US" sz="2800" dirty="0">
                <a:solidFill>
                  <a:schemeClr val="bg1">
                    <a:lumMod val="65000"/>
                  </a:schemeClr>
                </a:solidFill>
              </a:rPr>
              <a:t>天线</a:t>
            </a:r>
          </a:p>
          <a:p>
            <a:pPr lvl="1"/>
            <a:r>
              <a:rPr lang="zh-CN" altLang="en-US" sz="2450" dirty="0">
                <a:solidFill>
                  <a:schemeClr val="bg1">
                    <a:lumMod val="65000"/>
                  </a:schemeClr>
                </a:solidFill>
              </a:rPr>
              <a:t>电磁波辐射与天线参数</a:t>
            </a:r>
          </a:p>
          <a:p>
            <a:pPr lvl="1"/>
            <a:r>
              <a:rPr lang="zh-CN" altLang="en-US" sz="2450" dirty="0">
                <a:solidFill>
                  <a:schemeClr val="bg1">
                    <a:lumMod val="65000"/>
                  </a:schemeClr>
                </a:solidFill>
              </a:rPr>
              <a:t>天线类型</a:t>
            </a:r>
          </a:p>
          <a:p>
            <a:pPr lvl="1"/>
            <a:r>
              <a:rPr lang="zh-CN" altLang="en-US" sz="2450" dirty="0">
                <a:solidFill>
                  <a:schemeClr val="bg1">
                    <a:lumMod val="65000"/>
                  </a:schemeClr>
                </a:solidFill>
              </a:rPr>
              <a:t>天线极化、增益</a:t>
            </a:r>
            <a:endParaRPr lang="en-US" altLang="zh-CN" sz="2450" dirty="0">
              <a:solidFill>
                <a:schemeClr val="bg1">
                  <a:lumMod val="65000"/>
                </a:schemeClr>
              </a:solidFill>
            </a:endParaRPr>
          </a:p>
          <a:p>
            <a:pPr lvl="1"/>
            <a:r>
              <a:rPr lang="zh-CN" altLang="en-US" sz="2450" dirty="0">
                <a:solidFill>
                  <a:schemeClr val="bg1">
                    <a:lumMod val="65000"/>
                  </a:schemeClr>
                </a:solidFill>
              </a:rPr>
              <a:t>辐射方向图和有效面积</a:t>
            </a:r>
          </a:p>
          <a:p>
            <a:r>
              <a:rPr lang="zh-CN" sz="2800" dirty="0"/>
              <a:t>电磁波的传输方式</a:t>
            </a:r>
          </a:p>
          <a:p>
            <a:pPr lvl="1"/>
            <a:r>
              <a:rPr lang="zh-CN" sz="2400" dirty="0">
                <a:sym typeface="+mn-ea"/>
              </a:rPr>
              <a:t>电磁波传播特点</a:t>
            </a:r>
          </a:p>
          <a:p>
            <a:pPr lvl="2"/>
            <a:r>
              <a:rPr lang="zh-CN" sz="2450" dirty="0">
                <a:sym typeface="+mn-ea"/>
              </a:rPr>
              <a:t>理想模型</a:t>
            </a:r>
            <a:r>
              <a:rPr lang="en-US" altLang="zh-CN" sz="2450" dirty="0">
                <a:sym typeface="+mn-ea"/>
              </a:rPr>
              <a:t>-</a:t>
            </a:r>
            <a:r>
              <a:rPr lang="zh-CN" altLang="en-US" sz="2450" dirty="0">
                <a:sym typeface="+mn-ea"/>
              </a:rPr>
              <a:t>自由空间衰落</a:t>
            </a:r>
          </a:p>
          <a:p>
            <a:pPr lvl="2"/>
            <a:r>
              <a:rPr lang="zh-CN" altLang="en-US" sz="2450" dirty="0">
                <a:sym typeface="+mn-ea"/>
              </a:rPr>
              <a:t>媒介因素</a:t>
            </a:r>
          </a:p>
          <a:p>
            <a:pPr lvl="1"/>
            <a:r>
              <a:rPr lang="zh-CN" altLang="en-US" sz="2400" dirty="0">
                <a:sym typeface="+mn-ea"/>
              </a:rPr>
              <a:t>地波</a:t>
            </a:r>
            <a:endParaRPr lang="zh-CN" altLang="en-US" sz="2400" dirty="0"/>
          </a:p>
          <a:p>
            <a:pPr lvl="1"/>
            <a:r>
              <a:rPr lang="zh-CN" altLang="en-US" sz="2400" dirty="0">
                <a:sym typeface="+mn-ea"/>
              </a:rPr>
              <a:t>天波</a:t>
            </a:r>
            <a:endParaRPr lang="zh-CN" altLang="en-US" sz="2400" dirty="0"/>
          </a:p>
          <a:p>
            <a:pPr lvl="1"/>
            <a:r>
              <a:rPr lang="zh-CN" altLang="en-US" sz="2400" dirty="0">
                <a:sym typeface="+mn-ea"/>
              </a:rPr>
              <a:t>视距传输</a:t>
            </a:r>
            <a:endParaRPr lang="en-US" altLang="zh-CN" sz="2400" dirty="0"/>
          </a:p>
          <a:p>
            <a:pPr lvl="0"/>
            <a:r>
              <a:rPr lang="zh-CN" sz="2800" dirty="0"/>
              <a:t>信道衰落与差错补偿机制</a:t>
            </a:r>
          </a:p>
        </p:txBody>
      </p:sp>
      <p:sp>
        <p:nvSpPr>
          <p:cNvPr id="4" name="灯片编号占位符 3"/>
          <p:cNvSpPr>
            <a:spLocks noGrp="1"/>
          </p:cNvSpPr>
          <p:nvPr>
            <p:ph type="sldNum" sz="quarter" idx="12"/>
          </p:nvPr>
        </p:nvSpPr>
        <p:spPr/>
        <p:txBody>
          <a:bodyPr/>
          <a:lstStyle/>
          <a:p>
            <a:pPr>
              <a:defRPr/>
            </a:pPr>
            <a:fld id="{73F6F858-3D07-46A9-A4F4-65D9DC97926D}" type="slidenum">
              <a:rPr lang="zh-CN" altLang="en-US" smtClean="0"/>
              <a:t>65</a:t>
            </a:fld>
            <a:endParaRPr lang="zh-CN" altLang="en-US"/>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250825" y="1844675"/>
            <a:ext cx="8448675" cy="4288155"/>
          </a:xfrm>
        </p:spPr>
        <p:txBody>
          <a:bodyPr/>
          <a:lstStyle/>
          <a:p>
            <a:pPr marL="0" indent="0" algn="ctr">
              <a:buNone/>
            </a:pPr>
            <a:endParaRPr lang="en-US" altLang="zh-CN" sz="4400"/>
          </a:p>
          <a:p>
            <a:pPr marL="0" indent="0" algn="ctr">
              <a:buNone/>
            </a:pPr>
            <a:r>
              <a:rPr lang="en-US" altLang="zh-CN" sz="4400"/>
              <a:t>Thanks</a:t>
            </a:r>
          </a:p>
        </p:txBody>
      </p:sp>
      <p:sp>
        <p:nvSpPr>
          <p:cNvPr id="6" name="灯片编号占位符 5"/>
          <p:cNvSpPr>
            <a:spLocks noGrp="1"/>
          </p:cNvSpPr>
          <p:nvPr>
            <p:ph type="sldNum" sz="quarter" idx="12"/>
          </p:nvPr>
        </p:nvSpPr>
        <p:spPr/>
        <p:txBody>
          <a:bodyPr/>
          <a:lstStyle/>
          <a:p>
            <a:pPr>
              <a:defRPr/>
            </a:pPr>
            <a:fld id="{EF57CBB6-94A7-4F88-9CEC-2B4692562235}" type="slidenum">
              <a:rPr lang="zh-CN" altLang="en-US"/>
              <a:t>66</a:t>
            </a:fld>
            <a:endParaRPr lang="zh-CN" alt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250825" y="214630"/>
            <a:ext cx="8693150" cy="951230"/>
          </a:xfrm>
        </p:spPr>
        <p:txBody>
          <a:bodyPr/>
          <a:lstStyle/>
          <a:p>
            <a:r>
              <a:rPr lang="zh-CN" altLang="en-US" sz="3200"/>
              <a:t>天线的参数，以发射天线为例</a:t>
            </a:r>
          </a:p>
        </p:txBody>
      </p:sp>
      <p:sp>
        <p:nvSpPr>
          <p:cNvPr id="15362" name="内容占位符 2"/>
          <p:cNvSpPr>
            <a:spLocks noGrp="1"/>
          </p:cNvSpPr>
          <p:nvPr>
            <p:ph idx="1"/>
          </p:nvPr>
        </p:nvSpPr>
        <p:spPr>
          <a:xfrm>
            <a:off x="250825" y="1127125"/>
            <a:ext cx="8704263" cy="4287838"/>
          </a:xfrm>
        </p:spPr>
        <p:txBody>
          <a:bodyPr/>
          <a:lstStyle/>
          <a:p>
            <a:pPr marL="0" lvl="0" indent="0">
              <a:lnSpc>
                <a:spcPct val="110000"/>
              </a:lnSpc>
              <a:buNone/>
            </a:pPr>
            <a:r>
              <a:rPr lang="en-US" altLang="zh-CN" sz="2400" b="1" dirty="0">
                <a:solidFill>
                  <a:schemeClr val="tx1"/>
                </a:solidFill>
                <a:latin typeface="Times New Roman" panose="02020603050405020304" pitchFamily="18" charset="0"/>
                <a:ea typeface="宋体" panose="02010600030101010101" pitchFamily="2" charset="-122"/>
                <a:sym typeface="+mn-ea"/>
              </a:rPr>
              <a:t>        </a:t>
            </a:r>
            <a:r>
              <a:rPr lang="zh-CN" altLang="en-US" sz="2400" b="1" dirty="0">
                <a:solidFill>
                  <a:schemeClr val="tx1"/>
                </a:solidFill>
                <a:latin typeface="Times New Roman" panose="02020603050405020304" pitchFamily="18" charset="0"/>
                <a:ea typeface="宋体" panose="02010600030101010101" pitchFamily="2" charset="-122"/>
                <a:sym typeface="+mn-ea"/>
              </a:rPr>
              <a:t>发射天线的主要作用有两个：一是把高频振荡的能量转换为电磁波能量；二是向某个和某些方向定向辐射电磁波。因此天线的特性参量也是根据这两个作用而规定的。</a:t>
            </a:r>
          </a:p>
          <a:p>
            <a:pPr lvl="0">
              <a:lnSpc>
                <a:spcPct val="110000"/>
              </a:lnSpc>
            </a:pPr>
            <a:r>
              <a:rPr lang="zh-CN" altLang="en-US" sz="2400" b="1" dirty="0">
                <a:solidFill>
                  <a:schemeClr val="tx1"/>
                </a:solidFill>
                <a:latin typeface="Times New Roman" panose="02020603050405020304" pitchFamily="18" charset="0"/>
                <a:ea typeface="宋体" panose="02010600030101010101" pitchFamily="2" charset="-122"/>
                <a:sym typeface="+mn-ea"/>
              </a:rPr>
              <a:t>第一个作用相关参数：输入阻抗；辐射功率；损耗功率；辐射电阻；损耗电阻等。</a:t>
            </a:r>
          </a:p>
          <a:p>
            <a:pPr lvl="0">
              <a:lnSpc>
                <a:spcPct val="110000"/>
              </a:lnSpc>
            </a:pPr>
            <a:r>
              <a:rPr lang="zh-CN" altLang="en-US" sz="2400" b="1" dirty="0">
                <a:solidFill>
                  <a:schemeClr val="tx1"/>
                </a:solidFill>
                <a:latin typeface="Times New Roman" panose="02020603050405020304" pitchFamily="18" charset="0"/>
                <a:ea typeface="宋体" panose="02010600030101010101" pitchFamily="2" charset="-122"/>
                <a:sym typeface="+mn-ea"/>
              </a:rPr>
              <a:t> 第二个作用相关参数：如方向函数；方向图；有效长度；有效面积；方向系数及增益系数等。</a:t>
            </a:r>
          </a:p>
          <a:p>
            <a:endParaRPr lang="zh-CN" altLang="en-US" sz="2400" b="1" dirty="0">
              <a:solidFill>
                <a:schemeClr val="tx1"/>
              </a:solidFill>
              <a:latin typeface="Times New Roman" panose="02020603050405020304" pitchFamily="18" charset="0"/>
              <a:ea typeface="宋体" panose="02010600030101010101" pitchFamily="2" charset="-122"/>
              <a:sym typeface="+mn-ea"/>
            </a:endParaRPr>
          </a:p>
        </p:txBody>
      </p:sp>
      <p:sp>
        <p:nvSpPr>
          <p:cNvPr id="4" name="灯片编号占位符 3"/>
          <p:cNvSpPr>
            <a:spLocks noGrp="1"/>
          </p:cNvSpPr>
          <p:nvPr>
            <p:ph type="sldNum" sz="quarter" idx="12"/>
          </p:nvPr>
        </p:nvSpPr>
        <p:spPr/>
        <p:txBody>
          <a:bodyPr/>
          <a:lstStyle/>
          <a:p>
            <a:pPr>
              <a:defRPr/>
            </a:pPr>
            <a:fld id="{2DD66849-DEAB-4819-823F-9C56C78515E7}" type="slidenum">
              <a:rPr lang="zh-CN" altLang="en-US" smtClean="0"/>
              <a:t>7</a:t>
            </a:fld>
            <a:endParaRPr lang="zh-CN" altLang="en-US"/>
          </a:p>
        </p:txBody>
      </p:sp>
      <p:pic>
        <p:nvPicPr>
          <p:cNvPr id="518148" name="图片 518147"/>
          <p:cNvPicPr>
            <a:picLocks noChangeAspect="1"/>
          </p:cNvPicPr>
          <p:nvPr/>
        </p:nvPicPr>
        <p:blipFill>
          <a:blip r:embed="rId2"/>
          <a:srcRect l="1730" r="4631"/>
          <a:stretch>
            <a:fillRect/>
          </a:stretch>
        </p:blipFill>
        <p:spPr>
          <a:xfrm>
            <a:off x="1696085" y="4091940"/>
            <a:ext cx="5751830" cy="2049145"/>
          </a:xfrm>
          <a:prstGeom prst="rect">
            <a:avLst/>
          </a:prstGeom>
          <a:solidFill>
            <a:schemeClr val="bg1"/>
          </a:solidFill>
          <a:ln w="9525">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18148"/>
                                        </p:tgtEl>
                                        <p:attrNameLst>
                                          <p:attrName>style.visibility</p:attrName>
                                        </p:attrNameLst>
                                      </p:cBhvr>
                                      <p:to>
                                        <p:strVal val="visible"/>
                                      </p:to>
                                    </p:set>
                                    <p:anim calcmode="lin" valueType="num">
                                      <p:cBhvr>
                                        <p:cTn id="7" dur="1000" fill="hold"/>
                                        <p:tgtEl>
                                          <p:spTgt spid="518148"/>
                                        </p:tgtEl>
                                        <p:attrNameLst>
                                          <p:attrName>ppt_w</p:attrName>
                                        </p:attrNameLst>
                                      </p:cBhvr>
                                      <p:tavLst>
                                        <p:tav tm="0">
                                          <p:val>
                                            <p:strVal val="#ppt_w*0.70"/>
                                          </p:val>
                                        </p:tav>
                                        <p:tav tm="100000">
                                          <p:val>
                                            <p:strVal val="#ppt_w"/>
                                          </p:val>
                                        </p:tav>
                                      </p:tavLst>
                                    </p:anim>
                                    <p:anim calcmode="lin" valueType="num">
                                      <p:cBhvr>
                                        <p:cTn id="8" dur="1000" fill="hold"/>
                                        <p:tgtEl>
                                          <p:spTgt spid="518148"/>
                                        </p:tgtEl>
                                        <p:attrNameLst>
                                          <p:attrName>ppt_h</p:attrName>
                                        </p:attrNameLst>
                                      </p:cBhvr>
                                      <p:tavLst>
                                        <p:tav tm="0">
                                          <p:val>
                                            <p:strVal val="#ppt_h"/>
                                          </p:val>
                                        </p:tav>
                                        <p:tav tm="100000">
                                          <p:val>
                                            <p:strVal val="#ppt_h"/>
                                          </p:val>
                                        </p:tav>
                                      </p:tavLst>
                                    </p:anim>
                                    <p:animEffect transition="in" filter="fade">
                                      <p:cBhvr>
                                        <p:cTn id="9" dur="1000"/>
                                        <p:tgtEl>
                                          <p:spTgt spid="518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p:nvPr>
        </p:nvSpPr>
        <p:spPr>
          <a:xfrm>
            <a:off x="251520" y="536714"/>
            <a:ext cx="5426695" cy="1462087"/>
          </a:xfrm>
        </p:spPr>
        <p:txBody>
          <a:bodyPr/>
          <a:lstStyle/>
          <a:p>
            <a:r>
              <a:rPr lang="zh-CN" altLang="en-US" sz="1800" dirty="0"/>
              <a:t>回顾信号的频域分解知识，可知</a:t>
            </a:r>
            <a:br>
              <a:rPr lang="en-US" altLang="zh-CN" sz="1800" dirty="0"/>
            </a:br>
            <a:br>
              <a:rPr lang="en-US" altLang="zh-CN" sz="1800" dirty="0"/>
            </a:br>
            <a:r>
              <a:rPr lang="zh-CN" altLang="en-US" sz="1800" dirty="0"/>
              <a:t>通过天线的匹配阻抗，辐射阻抗，可通过滤波器观察未知信号的频率成分</a:t>
            </a:r>
          </a:p>
        </p:txBody>
      </p:sp>
      <p:sp>
        <p:nvSpPr>
          <p:cNvPr id="4" name="灯片编号占位符 3"/>
          <p:cNvSpPr>
            <a:spLocks noGrp="1"/>
          </p:cNvSpPr>
          <p:nvPr>
            <p:ph type="sldNum" sz="quarter" idx="12"/>
          </p:nvPr>
        </p:nvSpPr>
        <p:spPr/>
        <p:txBody>
          <a:bodyPr/>
          <a:lstStyle/>
          <a:p>
            <a:pPr>
              <a:defRPr/>
            </a:pPr>
            <a:fld id="{075B5552-FF1E-4919-98FF-DD5E2B0FB09B}" type="slidenum">
              <a:rPr lang="zh-CN" altLang="en-US" smtClean="0"/>
              <a:t>8</a:t>
            </a:fld>
            <a:endParaRPr lang="zh-CN" altLang="en-US"/>
          </a:p>
        </p:txBody>
      </p:sp>
      <p:pic>
        <p:nvPicPr>
          <p:cNvPr id="5" name="内容占位符 4">
            <a:extLst>
              <a:ext uri="{FF2B5EF4-FFF2-40B4-BE49-F238E27FC236}">
                <a16:creationId xmlns:a16="http://schemas.microsoft.com/office/drawing/2014/main" id="{2EFFBA96-A981-4E02-B23A-6FFC616BA17C}"/>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bright="61000" contrast="28000"/>
                    </a14:imgEffect>
                  </a14:imgLayer>
                </a14:imgProps>
              </a:ext>
            </a:extLst>
          </a:blip>
          <a:stretch>
            <a:fillRect/>
          </a:stretch>
        </p:blipFill>
        <p:spPr>
          <a:xfrm>
            <a:off x="1691680" y="4299422"/>
            <a:ext cx="5552039" cy="1944216"/>
          </a:xfrm>
          <a:prstGeom prst="rect">
            <a:avLst/>
          </a:prstGeom>
        </p:spPr>
      </p:pic>
      <p:pic>
        <p:nvPicPr>
          <p:cNvPr id="6" name="图片 5">
            <a:extLst>
              <a:ext uri="{FF2B5EF4-FFF2-40B4-BE49-F238E27FC236}">
                <a16:creationId xmlns:a16="http://schemas.microsoft.com/office/drawing/2014/main" id="{6ABCE687-685B-4E9C-B96B-2A4DF1D52DE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3000" contrast="14000"/>
                    </a14:imgEffect>
                  </a14:imgLayer>
                </a14:imgProps>
              </a:ext>
            </a:extLst>
          </a:blip>
          <a:stretch>
            <a:fillRect/>
          </a:stretch>
        </p:blipFill>
        <p:spPr>
          <a:xfrm>
            <a:off x="1979712" y="2512423"/>
            <a:ext cx="4774190" cy="1789230"/>
          </a:xfrm>
          <a:prstGeom prst="rect">
            <a:avLst/>
          </a:prstGeom>
        </p:spPr>
      </p:pic>
      <p:pic>
        <p:nvPicPr>
          <p:cNvPr id="10" name="图片 9">
            <a:extLst>
              <a:ext uri="{FF2B5EF4-FFF2-40B4-BE49-F238E27FC236}">
                <a16:creationId xmlns:a16="http://schemas.microsoft.com/office/drawing/2014/main" id="{97554800-B82D-4592-83C8-10C57599D421}"/>
              </a:ext>
            </a:extLst>
          </p:cNvPr>
          <p:cNvPicPr>
            <a:picLocks noChangeAspect="1"/>
          </p:cNvPicPr>
          <p:nvPr/>
        </p:nvPicPr>
        <p:blipFill>
          <a:blip r:embed="rId7">
            <a:extLst/>
          </a:blip>
          <a:stretch>
            <a:fillRect/>
          </a:stretch>
        </p:blipFill>
        <p:spPr>
          <a:xfrm>
            <a:off x="5479887" y="476672"/>
            <a:ext cx="3527664" cy="1800200"/>
          </a:xfrm>
          <a:prstGeom prst="rect">
            <a:avLst/>
          </a:prstGeom>
          <a:effectLst>
            <a:reflection endPos="0" dist="50800" dir="5400000" sy="-100000" algn="bl" rotWithShape="0"/>
          </a:effectLst>
        </p:spPr>
      </p:pic>
    </p:spTree>
    <p:extLst>
      <p:ext uri="{BB962C8B-B14F-4D97-AF65-F5344CB8AC3E}">
        <p14:creationId xmlns:p14="http://schemas.microsoft.com/office/powerpoint/2010/main" val="3362355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75B5552-FF1E-4919-98FF-DD5E2B0FB09B}" type="slidenum">
              <a:rPr lang="zh-CN" altLang="en-US" smtClean="0"/>
              <a:t>9</a:t>
            </a:fld>
            <a:endParaRPr lang="zh-CN" altLang="en-US"/>
          </a:p>
        </p:txBody>
      </p:sp>
      <p:sp>
        <p:nvSpPr>
          <p:cNvPr id="3" name="内容占位符 2">
            <a:extLst>
              <a:ext uri="{FF2B5EF4-FFF2-40B4-BE49-F238E27FC236}">
                <a16:creationId xmlns:a16="http://schemas.microsoft.com/office/drawing/2014/main" id="{FCC682F9-B732-4760-B65E-3B08E2DF1BF1}"/>
              </a:ext>
            </a:extLst>
          </p:cNvPr>
          <p:cNvSpPr>
            <a:spLocks noGrp="1"/>
          </p:cNvSpPr>
          <p:nvPr>
            <p:ph idx="1"/>
          </p:nvPr>
        </p:nvSpPr>
        <p:spPr/>
        <p:txBody>
          <a:bodyPr/>
          <a:lstStyle/>
          <a:p>
            <a:r>
              <a:rPr lang="zh-CN" altLang="en-US" dirty="0"/>
              <a:t>由电路分析可得</a:t>
            </a:r>
            <a:endParaRPr lang="en-US" altLang="zh-CN" dirty="0"/>
          </a:p>
          <a:p>
            <a:pPr lvl="1"/>
            <a:r>
              <a:rPr lang="zh-CN" altLang="en-US" dirty="0"/>
              <a:t>小于</a:t>
            </a:r>
            <a:r>
              <a:rPr lang="en-US" altLang="zh-CN" dirty="0"/>
              <a:t>1/4</a:t>
            </a:r>
            <a:r>
              <a:rPr lang="zh-CN" altLang="en-US" dirty="0"/>
              <a:t>波长的天线表现为容性</a:t>
            </a:r>
            <a:endParaRPr lang="en-US" altLang="zh-CN" dirty="0"/>
          </a:p>
          <a:p>
            <a:pPr lvl="1"/>
            <a:r>
              <a:rPr lang="zh-CN" altLang="en-US" dirty="0"/>
              <a:t>大于</a:t>
            </a:r>
            <a:r>
              <a:rPr lang="en-US" altLang="zh-CN" dirty="0"/>
              <a:t>1/4</a:t>
            </a:r>
            <a:r>
              <a:rPr lang="zh-CN" altLang="en-US" dirty="0"/>
              <a:t>波长的天线为感性</a:t>
            </a:r>
            <a:endParaRPr lang="en-US" altLang="zh-CN" dirty="0"/>
          </a:p>
          <a:p>
            <a:pPr lvl="1"/>
            <a:r>
              <a:rPr lang="zh-CN" altLang="en-US" dirty="0"/>
              <a:t>等于</a:t>
            </a:r>
            <a:r>
              <a:rPr lang="en-US" altLang="zh-CN" dirty="0"/>
              <a:t>1/4</a:t>
            </a:r>
            <a:r>
              <a:rPr lang="zh-CN" altLang="en-US" dirty="0"/>
              <a:t>波长的天线等效为纯电阻</a:t>
            </a:r>
            <a:r>
              <a:rPr lang="en-US" altLang="zh-CN" dirty="0"/>
              <a:t>.</a:t>
            </a:r>
            <a:r>
              <a:rPr lang="zh-CN" altLang="en-US" dirty="0"/>
              <a:t>这时产生的感应电流最大</a:t>
            </a:r>
            <a:r>
              <a:rPr lang="en-US" altLang="zh-CN" dirty="0"/>
              <a:t>.</a:t>
            </a:r>
          </a:p>
          <a:p>
            <a:endParaRPr lang="zh-CN" altLang="en-US" dirty="0"/>
          </a:p>
        </p:txBody>
      </p:sp>
      <p:sp>
        <p:nvSpPr>
          <p:cNvPr id="8" name="标题 7">
            <a:extLst>
              <a:ext uri="{FF2B5EF4-FFF2-40B4-BE49-F238E27FC236}">
                <a16:creationId xmlns:a16="http://schemas.microsoft.com/office/drawing/2014/main" id="{870DDB3E-F79B-407B-A33E-1168E8DC2250}"/>
              </a:ext>
            </a:extLst>
          </p:cNvPr>
          <p:cNvSpPr>
            <a:spLocks noGrp="1"/>
          </p:cNvSpPr>
          <p:nvPr>
            <p:ph type="title"/>
          </p:nvPr>
        </p:nvSpPr>
        <p:spPr>
          <a:xfrm>
            <a:off x="250825" y="214313"/>
            <a:ext cx="8693150" cy="1270471"/>
          </a:xfrm>
        </p:spPr>
        <p:txBody>
          <a:bodyPr/>
          <a:lstStyle/>
          <a:p>
            <a:r>
              <a:rPr lang="zh-CN" altLang="en-US" dirty="0"/>
              <a:t>天线的阻抗特性</a:t>
            </a:r>
          </a:p>
        </p:txBody>
      </p:sp>
    </p:spTree>
    <p:extLst>
      <p:ext uri="{BB962C8B-B14F-4D97-AF65-F5344CB8AC3E}">
        <p14:creationId xmlns:p14="http://schemas.microsoft.com/office/powerpoint/2010/main" val="2306054047"/>
      </p:ext>
    </p:extLst>
  </p:cSld>
  <p:clrMapOvr>
    <a:masterClrMapping/>
  </p:clrMapOvr>
  <p:transition>
    <p:fade/>
  </p:transition>
</p:sld>
</file>

<file path=ppt/theme/theme1.xml><?xml version="1.0" encoding="utf-8"?>
<a:theme xmlns:a="http://schemas.openxmlformats.org/drawingml/2006/main" name="Lec0">
  <a:themeElements>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STC">
      <a:majorFont>
        <a:latin typeface="Tahoma"/>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TC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STC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STC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USTC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STC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docProps/app.xml><?xml version="1.0" encoding="utf-8"?>
<Properties xmlns="http://schemas.openxmlformats.org/officeDocument/2006/extended-properties" xmlns:vt="http://schemas.openxmlformats.org/officeDocument/2006/docPropsVTypes">
  <Template>Lec1</Template>
  <TotalTime>1498</TotalTime>
  <Words>5533</Words>
  <Application>Microsoft Office PowerPoint</Application>
  <PresentationFormat>全屏显示(4:3)</PresentationFormat>
  <Paragraphs>500</Paragraphs>
  <Slides>66</Slides>
  <Notes>17</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66</vt:i4>
      </vt:variant>
    </vt:vector>
  </HeadingPairs>
  <TitlesOfParts>
    <vt:vector size="84" baseType="lpstr">
      <vt:lpstr>CommonBullets</vt:lpstr>
      <vt:lpstr>仿宋_GB2312</vt:lpstr>
      <vt:lpstr>黑体</vt:lpstr>
      <vt:lpstr>楷体_GB2312</vt:lpstr>
      <vt:lpstr>隶书</vt:lpstr>
      <vt:lpstr>宋体</vt:lpstr>
      <vt:lpstr>幼圆</vt:lpstr>
      <vt:lpstr>Arial</vt:lpstr>
      <vt:lpstr>Calibri</vt:lpstr>
      <vt:lpstr>Tahoma</vt:lpstr>
      <vt:lpstr>Times New Roman</vt:lpstr>
      <vt:lpstr>Wingdings</vt:lpstr>
      <vt:lpstr>Lec0</vt:lpstr>
      <vt:lpstr>Photoshop.Image.6</vt:lpstr>
      <vt:lpstr>VISIO 4 Drawing</vt:lpstr>
      <vt:lpstr>Equation</vt:lpstr>
      <vt:lpstr>Equation.DSMT4</vt:lpstr>
      <vt:lpstr>Equation.3</vt:lpstr>
      <vt:lpstr>第五讲  天线与传播</vt:lpstr>
      <vt:lpstr>本章内容</vt:lpstr>
      <vt:lpstr>PowerPoint 演示文稿</vt:lpstr>
      <vt:lpstr>PowerPoint 演示文稿</vt:lpstr>
      <vt:lpstr>天线</vt:lpstr>
      <vt:lpstr>从电路角度 天线可视为一个四端网络</vt:lpstr>
      <vt:lpstr>天线的参数，以发射天线为例</vt:lpstr>
      <vt:lpstr>回顾信号的频域分解知识，可知  通过天线的匹配阻抗，辐射阻抗，可通过滤波器观察未知信号的频率成分</vt:lpstr>
      <vt:lpstr>天线的阻抗特性</vt:lpstr>
      <vt:lpstr>对称振子</vt:lpstr>
      <vt:lpstr>PowerPoint 演示文稿</vt:lpstr>
      <vt:lpstr>PowerPoint 演示文稿</vt:lpstr>
      <vt:lpstr>电磁信号</vt:lpstr>
      <vt:lpstr>PowerPoint 演示文稿</vt:lpstr>
      <vt:lpstr>PowerPoint 演示文稿</vt:lpstr>
      <vt:lpstr>半波振子上的场分布</vt:lpstr>
      <vt:lpstr>1/4波长与半波偶极天线辐射增益分布</vt:lpstr>
      <vt:lpstr>对称振子L变化与 信号辐射场变化</vt:lpstr>
      <vt:lpstr>对称振子L变化与 信号辐射场变化</vt:lpstr>
      <vt:lpstr>PowerPoint 演示文稿</vt:lpstr>
      <vt:lpstr>本章内容</vt:lpstr>
      <vt:lpstr>PowerPoint 演示文稿</vt:lpstr>
      <vt:lpstr>天线的类型</vt:lpstr>
      <vt:lpstr>PowerPoint 演示文稿</vt:lpstr>
      <vt:lpstr>PowerPoint 演示文稿</vt:lpstr>
      <vt:lpstr>PowerPoint 演示文稿</vt:lpstr>
      <vt:lpstr>几种常用的反射面天线</vt:lpstr>
      <vt:lpstr>PowerPoint 演示文稿</vt:lpstr>
      <vt:lpstr>高增益栅状抛物面天线</vt:lpstr>
      <vt:lpstr>PowerPoint 演示文稿</vt:lpstr>
      <vt:lpstr>PowerPoint 演示文稿</vt:lpstr>
      <vt:lpstr>PowerPoint 演示文稿</vt:lpstr>
      <vt:lpstr>PowerPoint 演示文稿</vt:lpstr>
      <vt:lpstr>板状天线高增益的形成</vt:lpstr>
      <vt:lpstr>八木定向天线</vt:lpstr>
      <vt:lpstr>八木定向天线</vt:lpstr>
      <vt:lpstr>八木定向天线</vt:lpstr>
      <vt:lpstr>室内吸顶天线</vt:lpstr>
      <vt:lpstr>室内壁挂天线</vt:lpstr>
      <vt:lpstr>本章内容</vt:lpstr>
      <vt:lpstr>天线的极化</vt:lpstr>
      <vt:lpstr> 双极化天线</vt:lpstr>
      <vt:lpstr>双极化天线</vt:lpstr>
      <vt:lpstr>极化损失</vt:lpstr>
      <vt:lpstr>PowerPoint 演示文稿</vt:lpstr>
      <vt:lpstr>增益单位 dBd 和 dBi的区别</vt:lpstr>
      <vt:lpstr>例如，对称振子组阵的增益：</vt:lpstr>
      <vt:lpstr>又如，扇形天线的增益：</vt:lpstr>
      <vt:lpstr>辐射方向图</vt:lpstr>
      <vt:lpstr>PowerPoint 演示文稿</vt:lpstr>
      <vt:lpstr>PowerPoint 演示文稿</vt:lpstr>
      <vt:lpstr>PowerPoint 演示文稿</vt:lpstr>
      <vt:lpstr>PowerPoint 演示文稿</vt:lpstr>
      <vt:lpstr>波束宽度</vt:lpstr>
      <vt:lpstr>方向图旁瓣显示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本章内容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第一讲  无线通信简介</dc:title>
  <dc:creator>TianYe</dc:creator>
  <cp:lastModifiedBy>Zhengang Zhao</cp:lastModifiedBy>
  <cp:revision>912</cp:revision>
  <dcterms:created xsi:type="dcterms:W3CDTF">2017-05-03T00:40:00Z</dcterms:created>
  <dcterms:modified xsi:type="dcterms:W3CDTF">2019-03-11T04:15:04Z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